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7" r:id="rId4"/>
    <p:sldId id="286" r:id="rId5"/>
    <p:sldId id="259" r:id="rId6"/>
    <p:sldId id="261" r:id="rId7"/>
    <p:sldId id="260" r:id="rId8"/>
    <p:sldId id="263" r:id="rId9"/>
    <p:sldId id="273" r:id="rId10"/>
    <p:sldId id="264" r:id="rId11"/>
    <p:sldId id="270" r:id="rId12"/>
    <p:sldId id="271" r:id="rId13"/>
    <p:sldId id="266" r:id="rId14"/>
    <p:sldId id="272" r:id="rId15"/>
    <p:sldId id="269" r:id="rId16"/>
    <p:sldId id="267" r:id="rId17"/>
    <p:sldId id="277" r:id="rId18"/>
    <p:sldId id="265" r:id="rId19"/>
    <p:sldId id="274" r:id="rId20"/>
    <p:sldId id="275" r:id="rId21"/>
    <p:sldId id="276" r:id="rId22"/>
    <p:sldId id="279" r:id="rId23"/>
    <p:sldId id="280" r:id="rId24"/>
    <p:sldId id="281" r:id="rId25"/>
    <p:sldId id="282" r:id="rId26"/>
    <p:sldId id="283" r:id="rId27"/>
    <p:sldId id="284"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489" autoAdjust="0"/>
  </p:normalViewPr>
  <p:slideViewPr>
    <p:cSldViewPr>
      <p:cViewPr varScale="1">
        <p:scale>
          <a:sx n="73" d="100"/>
          <a:sy n="73" d="100"/>
        </p:scale>
        <p:origin x="-10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250FE-83F3-445F-85E3-721A4897A63E}" type="datetimeFigureOut">
              <a:rPr lang="en-US" smtClean="0"/>
              <a:pPr/>
              <a:t>9/6/2009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589CEC-959D-42D0-913E-A41D69921BE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89CEC-959D-42D0-913E-A41D69921BE7}"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22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23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89CEC-959D-42D0-913E-A41D69921BE7}" type="slidenum">
              <a:rPr lang="en-GB" smtClean="0"/>
              <a:pPr/>
              <a:t>28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12</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15</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589CEC-959D-42D0-913E-A41D69921BE7}"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CFD96C-3C20-413D-828B-28CFAB8836B0}" type="datetime1">
              <a:rPr lang="en-GB" smtClean="0"/>
              <a:pPr/>
              <a:t>06/09/2009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B2E730-545B-42DB-941A-B835296F3630}" type="datetime1">
              <a:rPr lang="en-GB" smtClean="0"/>
              <a:pPr/>
              <a:t>06/09/2009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A131E7-C8B7-4115-BC4B-7090926465D7}" type="datetime1">
              <a:rPr lang="en-GB" smtClean="0"/>
              <a:pPr/>
              <a:t>06/09/2009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3F141C-08CF-4916-A0E9-083CA4B842F4}" type="datetime1">
              <a:rPr lang="en-GB" smtClean="0"/>
              <a:pPr/>
              <a:t>06/09/2009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FABD0-950A-4659-A5C5-92A15326B004}" type="datetime1">
              <a:rPr lang="en-GB" smtClean="0"/>
              <a:pPr/>
              <a:t>06/09/2009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429B65-7405-4B80-9659-0E5F2054ED9B}" type="datetime1">
              <a:rPr lang="en-GB" smtClean="0"/>
              <a:pPr/>
              <a:t>06/09/2009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40EEBD-DB71-49A5-B9CC-46832D6AFCCD}" type="datetime1">
              <a:rPr lang="en-GB" smtClean="0"/>
              <a:pPr/>
              <a:t>06/09/2009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F4C05D-053F-4CA3-A92D-ED4EE68C5DB8}" type="datetime1">
              <a:rPr lang="en-GB" smtClean="0"/>
              <a:pPr/>
              <a:t>06/09/2009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ED495-BCE6-4AAC-A15A-7E13BFDEFACF}" type="datetime1">
              <a:rPr lang="en-GB" smtClean="0"/>
              <a:pPr/>
              <a:t>06/09/2009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4FB7D-9691-461C-B798-4CA4010F2E56}" type="datetime1">
              <a:rPr lang="en-GB" smtClean="0"/>
              <a:pPr/>
              <a:t>06/09/2009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73C18-7AF8-48BD-BDBE-2D91F4ED92F8}" type="datetime1">
              <a:rPr lang="en-GB" smtClean="0"/>
              <a:pPr/>
              <a:t>06/09/2009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8E79E-FFA4-4BF2-98A8-A04D5C1655E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78864-515D-4E37-AE03-30C98FE0D70C}" type="datetime1">
              <a:rPr lang="en-GB" smtClean="0"/>
              <a:pPr/>
              <a:t>06/09/2009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8E79E-FFA4-4BF2-98A8-A04D5C1655E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dirty="0" smtClean="0"/>
              <a:t>Enzymes and the digestive system</a:t>
            </a:r>
            <a:endParaRPr lang="en-GB" sz="5400" dirty="0"/>
          </a:p>
        </p:txBody>
      </p:sp>
      <p:sp>
        <p:nvSpPr>
          <p:cNvPr id="3" name="Subtitle 2"/>
          <p:cNvSpPr>
            <a:spLocks noGrp="1"/>
          </p:cNvSpPr>
          <p:nvPr>
            <p:ph type="subTitle" idx="1"/>
          </p:nvPr>
        </p:nvSpPr>
        <p:spPr/>
        <p:txBody>
          <a:bodyPr>
            <a:normAutofit/>
          </a:bodyPr>
          <a:lstStyle/>
          <a:p>
            <a:r>
              <a:rPr lang="en-GB" sz="4000" dirty="0" smtClean="0">
                <a:solidFill>
                  <a:schemeClr val="bg1"/>
                </a:solidFill>
              </a:rPr>
              <a:t>2.1 Enzymes and digestion</a:t>
            </a:r>
            <a:endParaRPr lang="en-GB" sz="4000" dirty="0">
              <a:solidFill>
                <a:schemeClr val="bg1"/>
              </a:solidFill>
            </a:endParaRPr>
          </a:p>
        </p:txBody>
      </p:sp>
      <p:sp>
        <p:nvSpPr>
          <p:cNvPr id="4" name="Date Placeholder 3"/>
          <p:cNvSpPr>
            <a:spLocks noGrp="1"/>
          </p:cNvSpPr>
          <p:nvPr>
            <p:ph type="dt" sz="half" idx="10"/>
          </p:nvPr>
        </p:nvSpPr>
        <p:spPr/>
        <p:txBody>
          <a:bodyPr/>
          <a:lstStyle/>
          <a:p>
            <a:fld id="{B7FCA992-E20C-4858-9F64-58C197A37A3F}" type="datetime1">
              <a:rPr lang="en-GB" sz="2400" smtClean="0">
                <a:solidFill>
                  <a:schemeClr val="bg1"/>
                </a:solidFill>
              </a:rPr>
              <a:pPr/>
              <a:t>06/09/2009</a:t>
            </a:fld>
            <a:endParaRPr lang="en-GB" sz="2400" dirty="0">
              <a:solidFill>
                <a:schemeClr val="bg1"/>
              </a:solidFill>
            </a:endParaRPr>
          </a:p>
        </p:txBody>
      </p:sp>
      <p:sp>
        <p:nvSpPr>
          <p:cNvPr id="5" name="Slide Number Placeholder 4"/>
          <p:cNvSpPr>
            <a:spLocks noGrp="1"/>
          </p:cNvSpPr>
          <p:nvPr>
            <p:ph type="sldNum" sz="quarter" idx="12"/>
          </p:nvPr>
        </p:nvSpPr>
        <p:spPr/>
        <p:txBody>
          <a:bodyPr/>
          <a:lstStyle/>
          <a:p>
            <a:fld id="{C098E79E-FFA4-4BF2-98A8-A04D5C1655EA}" type="slidenum">
              <a:rPr lang="en-GB" sz="2400" smtClean="0">
                <a:solidFill>
                  <a:schemeClr val="bg1"/>
                </a:solidFill>
              </a:rPr>
              <a:pPr/>
              <a:t>1</a:t>
            </a:fld>
            <a:endParaRPr lang="en-GB" sz="24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71752"/>
            <a:ext cx="8229600" cy="1143000"/>
          </a:xfrm>
        </p:spPr>
        <p:txBody>
          <a:bodyPr>
            <a:noAutofit/>
          </a:bodyPr>
          <a:lstStyle/>
          <a:p>
            <a:r>
              <a:rPr lang="en-GB" sz="5400" dirty="0" smtClean="0"/>
              <a:t>Activity 5:  How well do you know the major parts of the digestive system?</a:t>
            </a:r>
            <a:endParaRPr lang="en-GB" sz="5400" dirty="0"/>
          </a:p>
        </p:txBody>
      </p:sp>
      <p:sp>
        <p:nvSpPr>
          <p:cNvPr id="4" name="Title 1"/>
          <p:cNvSpPr txBox="1">
            <a:spLocks/>
          </p:cNvSpPr>
          <p:nvPr/>
        </p:nvSpPr>
        <p:spPr>
          <a:xfrm>
            <a:off x="652434" y="485776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9600" b="0" i="0" u="none" strike="noStrike" kern="1200" cap="none" spc="0" normalizeH="0" baseline="0" noProof="0" dirty="0" smtClean="0">
                <a:ln>
                  <a:noFill/>
                </a:ln>
                <a:solidFill>
                  <a:schemeClr val="tx1"/>
                </a:solidFill>
                <a:effectLst/>
                <a:uLnTx/>
                <a:uFillTx/>
                <a:latin typeface="+mj-lt"/>
                <a:ea typeface="+mj-ea"/>
                <a:cs typeface="+mj-cs"/>
              </a:rPr>
              <a:t>???</a:t>
            </a:r>
          </a:p>
        </p:txBody>
      </p:sp>
      <p:sp>
        <p:nvSpPr>
          <p:cNvPr id="5" name="Title 1"/>
          <p:cNvSpPr txBox="1">
            <a:spLocks/>
          </p:cNvSpPr>
          <p:nvPr/>
        </p:nvSpPr>
        <p:spPr>
          <a:xfrm>
            <a:off x="655789" y="500042"/>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9600" b="0" i="0" u="none" strike="noStrike" kern="1200" cap="none" spc="0" normalizeH="0" baseline="0" noProof="0" dirty="0" smtClean="0">
                <a:ln>
                  <a:noFill/>
                </a:ln>
                <a:solidFill>
                  <a:schemeClr val="tx1"/>
                </a:solidFill>
                <a:effectLst/>
                <a:uLnTx/>
                <a:uFillTx/>
                <a:latin typeface="+mj-lt"/>
                <a:ea typeface="+mj-ea"/>
                <a:cs typeface="+mj-cs"/>
              </a:rPr>
              <a:t>???</a:t>
            </a:r>
          </a:p>
        </p:txBody>
      </p:sp>
      <p:sp>
        <p:nvSpPr>
          <p:cNvPr id="6" name="Date Placeholder 5"/>
          <p:cNvSpPr>
            <a:spLocks noGrp="1"/>
          </p:cNvSpPr>
          <p:nvPr>
            <p:ph type="dt" sz="half" idx="10"/>
          </p:nvPr>
        </p:nvSpPr>
        <p:spPr/>
        <p:txBody>
          <a:bodyPr/>
          <a:lstStyle/>
          <a:p>
            <a:fld id="{10755F87-06B2-4301-B720-10EB33E65852}" type="datetime1">
              <a:rPr lang="en-GB" smtClean="0"/>
              <a:pPr/>
              <a:t>06/09/2009</a:t>
            </a:fld>
            <a:endParaRPr lang="en-GB"/>
          </a:p>
        </p:txBody>
      </p:sp>
      <p:sp>
        <p:nvSpPr>
          <p:cNvPr id="7" name="Slide Number Placeholder 6"/>
          <p:cNvSpPr>
            <a:spLocks noGrp="1"/>
          </p:cNvSpPr>
          <p:nvPr>
            <p:ph type="sldNum" sz="quarter" idx="12"/>
          </p:nvPr>
        </p:nvSpPr>
        <p:spPr/>
        <p:txBody>
          <a:bodyPr/>
          <a:lstStyle/>
          <a:p>
            <a:fld id="{C098E79E-FFA4-4BF2-98A8-A04D5C1655EA}"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071546"/>
            <a:ext cx="8643998" cy="5143536"/>
          </a:xfrm>
        </p:spPr>
        <p:txBody>
          <a:bodyPr>
            <a:noAutofit/>
          </a:bodyPr>
          <a:lstStyle/>
          <a:p>
            <a:r>
              <a:rPr lang="en-GB" sz="5400" dirty="0" smtClean="0"/>
              <a:t>This part is the final section of the intestines.  The faeces are stored here before periodically being removed via the anus in a process called </a:t>
            </a:r>
            <a:r>
              <a:rPr lang="en-GB" sz="5400" dirty="0" err="1" smtClean="0"/>
              <a:t>egestion</a:t>
            </a:r>
            <a:r>
              <a:rPr lang="en-GB" sz="5400" dirty="0" smtClean="0"/>
              <a:t>.</a:t>
            </a:r>
            <a:endParaRPr lang="en-GB" sz="5400" dirty="0"/>
          </a:p>
        </p:txBody>
      </p:sp>
      <p:sp>
        <p:nvSpPr>
          <p:cNvPr id="3" name="TextBox 2"/>
          <p:cNvSpPr txBox="1"/>
          <p:nvPr/>
        </p:nvSpPr>
        <p:spPr>
          <a:xfrm>
            <a:off x="0" y="2440726"/>
            <a:ext cx="9144000" cy="2554545"/>
          </a:xfrm>
          <a:prstGeom prst="rect">
            <a:avLst/>
          </a:prstGeom>
          <a:noFill/>
        </p:spPr>
        <p:txBody>
          <a:bodyPr wrap="square" rtlCol="0">
            <a:spAutoFit/>
          </a:bodyPr>
          <a:lstStyle/>
          <a:p>
            <a:pPr algn="ctr"/>
            <a:r>
              <a:rPr lang="en-GB" sz="16000" b="1" dirty="0" smtClean="0">
                <a:solidFill>
                  <a:srgbClr val="FF0000"/>
                </a:solidFill>
              </a:rPr>
              <a:t>RECTUM</a:t>
            </a:r>
            <a:endParaRPr lang="en-GB" sz="16000" b="1" dirty="0">
              <a:solidFill>
                <a:srgbClr val="FF0000"/>
              </a:solidFill>
            </a:endParaRPr>
          </a:p>
        </p:txBody>
      </p:sp>
      <p:sp>
        <p:nvSpPr>
          <p:cNvPr id="4" name="Date Placeholder 3"/>
          <p:cNvSpPr>
            <a:spLocks noGrp="1"/>
          </p:cNvSpPr>
          <p:nvPr>
            <p:ph type="dt" sz="half" idx="10"/>
          </p:nvPr>
        </p:nvSpPr>
        <p:spPr/>
        <p:txBody>
          <a:bodyPr/>
          <a:lstStyle/>
          <a:p>
            <a:fld id="{3AE77A39-607D-447C-9F46-1D99E13A5D82}"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071546"/>
            <a:ext cx="8643998" cy="5143536"/>
          </a:xfrm>
        </p:spPr>
        <p:txBody>
          <a:bodyPr>
            <a:noAutofit/>
          </a:bodyPr>
          <a:lstStyle/>
          <a:p>
            <a:r>
              <a:rPr lang="en-GB" sz="5400" smtClean="0"/>
              <a:t>These </a:t>
            </a:r>
            <a:r>
              <a:rPr lang="en-GB" sz="5400" dirty="0" smtClean="0"/>
              <a:t>are situated near the mouth.  They pass their secretions via a duct into the mouth.  These secretions contain the enzyme amylase, which breaks down starch into maltose.</a:t>
            </a:r>
            <a:endParaRPr lang="en-GB" sz="5400" dirty="0"/>
          </a:p>
        </p:txBody>
      </p:sp>
      <p:sp>
        <p:nvSpPr>
          <p:cNvPr id="3" name="TextBox 2"/>
          <p:cNvSpPr txBox="1"/>
          <p:nvPr/>
        </p:nvSpPr>
        <p:spPr>
          <a:xfrm>
            <a:off x="0" y="1055448"/>
            <a:ext cx="9144000" cy="5016758"/>
          </a:xfrm>
          <a:prstGeom prst="rect">
            <a:avLst/>
          </a:prstGeom>
          <a:noFill/>
        </p:spPr>
        <p:txBody>
          <a:bodyPr wrap="square" rtlCol="0">
            <a:spAutoFit/>
          </a:bodyPr>
          <a:lstStyle/>
          <a:p>
            <a:pPr algn="ctr"/>
            <a:r>
              <a:rPr lang="en-GB" sz="16000" b="1" dirty="0" smtClean="0">
                <a:solidFill>
                  <a:srgbClr val="FF0000"/>
                </a:solidFill>
              </a:rPr>
              <a:t>SALIVARY GLANDS</a:t>
            </a:r>
            <a:endParaRPr lang="en-GB" sz="16000" b="1" dirty="0">
              <a:solidFill>
                <a:srgbClr val="FF0000"/>
              </a:solidFill>
            </a:endParaRPr>
          </a:p>
        </p:txBody>
      </p:sp>
      <p:sp>
        <p:nvSpPr>
          <p:cNvPr id="4" name="Date Placeholder 3"/>
          <p:cNvSpPr>
            <a:spLocks noGrp="1"/>
          </p:cNvSpPr>
          <p:nvPr>
            <p:ph type="dt" sz="half" idx="10"/>
          </p:nvPr>
        </p:nvSpPr>
        <p:spPr/>
        <p:txBody>
          <a:bodyPr/>
          <a:lstStyle/>
          <a:p>
            <a:fld id="{72E86B43-B13F-43CB-96CE-F13FC59982B1}"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48"/>
            <a:ext cx="8229600" cy="2928950"/>
          </a:xfrm>
        </p:spPr>
        <p:txBody>
          <a:bodyPr>
            <a:noAutofit/>
          </a:bodyPr>
          <a:lstStyle/>
          <a:p>
            <a:r>
              <a:rPr lang="en-GB" dirty="0" smtClean="0"/>
              <a:t>This part is a muscular sac with an inner layer that produces enzymes.  Its role is to store and digest food, especially proteins.  It has glands that produce enzymes which digest protein.  Other glands in its wall produce mucus.  The mucus prevents this organ being digested by its own enzymes.</a:t>
            </a:r>
            <a:endParaRPr lang="en-GB" dirty="0"/>
          </a:p>
        </p:txBody>
      </p:sp>
      <p:sp>
        <p:nvSpPr>
          <p:cNvPr id="3" name="TextBox 2"/>
          <p:cNvSpPr txBox="1"/>
          <p:nvPr/>
        </p:nvSpPr>
        <p:spPr>
          <a:xfrm>
            <a:off x="0" y="2440726"/>
            <a:ext cx="9144000" cy="2554545"/>
          </a:xfrm>
          <a:prstGeom prst="rect">
            <a:avLst/>
          </a:prstGeom>
          <a:noFill/>
        </p:spPr>
        <p:txBody>
          <a:bodyPr wrap="square" rtlCol="0">
            <a:spAutoFit/>
          </a:bodyPr>
          <a:lstStyle/>
          <a:p>
            <a:pPr algn="ctr"/>
            <a:r>
              <a:rPr lang="en-GB" sz="16000" b="1" dirty="0" smtClean="0">
                <a:solidFill>
                  <a:srgbClr val="FF0000"/>
                </a:solidFill>
              </a:rPr>
              <a:t>STOMACH</a:t>
            </a:r>
            <a:endParaRPr lang="en-GB" sz="16000" b="1" dirty="0">
              <a:solidFill>
                <a:srgbClr val="FF0000"/>
              </a:solidFill>
            </a:endParaRPr>
          </a:p>
        </p:txBody>
      </p:sp>
      <p:sp>
        <p:nvSpPr>
          <p:cNvPr id="4" name="Date Placeholder 3"/>
          <p:cNvSpPr>
            <a:spLocks noGrp="1"/>
          </p:cNvSpPr>
          <p:nvPr>
            <p:ph type="dt" sz="half" idx="10"/>
          </p:nvPr>
        </p:nvSpPr>
        <p:spPr/>
        <p:txBody>
          <a:bodyPr/>
          <a:lstStyle/>
          <a:p>
            <a:fld id="{8EA4BCFC-0A61-47AC-9FEF-9161EF886370}"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071546"/>
            <a:ext cx="8643998" cy="5143536"/>
          </a:xfrm>
        </p:spPr>
        <p:txBody>
          <a:bodyPr>
            <a:noAutofit/>
          </a:bodyPr>
          <a:lstStyle/>
          <a:p>
            <a:r>
              <a:rPr lang="en-GB" sz="5200" dirty="0" smtClean="0"/>
              <a:t>This is a large gland situated below the stomach.  It produces </a:t>
            </a:r>
            <a:r>
              <a:rPr lang="en-GB" sz="5200" smtClean="0"/>
              <a:t>a secretion. </a:t>
            </a:r>
            <a:r>
              <a:rPr lang="en-GB" sz="5200" dirty="0" smtClean="0"/>
              <a:t>This secretion contains proteases to digest proteins, lipase to digest lipids and amylase to digest starch.</a:t>
            </a:r>
            <a:endParaRPr lang="en-GB" sz="5200" dirty="0"/>
          </a:p>
        </p:txBody>
      </p:sp>
      <p:sp>
        <p:nvSpPr>
          <p:cNvPr id="3" name="TextBox 2"/>
          <p:cNvSpPr txBox="1"/>
          <p:nvPr/>
        </p:nvSpPr>
        <p:spPr>
          <a:xfrm>
            <a:off x="0" y="2440726"/>
            <a:ext cx="9144000" cy="2400657"/>
          </a:xfrm>
          <a:prstGeom prst="rect">
            <a:avLst/>
          </a:prstGeom>
          <a:noFill/>
        </p:spPr>
        <p:txBody>
          <a:bodyPr wrap="square" rtlCol="0">
            <a:spAutoFit/>
          </a:bodyPr>
          <a:lstStyle/>
          <a:p>
            <a:pPr algn="ctr"/>
            <a:r>
              <a:rPr lang="en-GB" sz="15000" b="1" dirty="0" smtClean="0">
                <a:solidFill>
                  <a:srgbClr val="FF0000"/>
                </a:solidFill>
              </a:rPr>
              <a:t>PANCREAS</a:t>
            </a:r>
            <a:endParaRPr lang="en-GB" sz="15000" b="1" dirty="0">
              <a:solidFill>
                <a:srgbClr val="FF0000"/>
              </a:solidFill>
            </a:endParaRPr>
          </a:p>
        </p:txBody>
      </p:sp>
      <p:sp>
        <p:nvSpPr>
          <p:cNvPr id="4" name="Date Placeholder 3"/>
          <p:cNvSpPr>
            <a:spLocks noGrp="1"/>
          </p:cNvSpPr>
          <p:nvPr>
            <p:ph type="dt" sz="half" idx="10"/>
          </p:nvPr>
        </p:nvSpPr>
        <p:spPr/>
        <p:txBody>
          <a:bodyPr/>
          <a:lstStyle/>
          <a:p>
            <a:fld id="{D3C9C680-0E54-41DA-A2C0-803513F1305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48"/>
            <a:ext cx="8229600" cy="2928950"/>
          </a:xfrm>
        </p:spPr>
        <p:txBody>
          <a:bodyPr>
            <a:noAutofit/>
          </a:bodyPr>
          <a:lstStyle/>
          <a:p>
            <a:r>
              <a:rPr lang="en-GB" dirty="0" smtClean="0"/>
              <a:t>This part absorbs water.  Most of the water that is  reabsorbed comes from the secretions of the many digestive glands.  The food  within this part therefore becomes drier and thicker in consistency and forms faeces.</a:t>
            </a:r>
            <a:endParaRPr lang="en-GB" dirty="0"/>
          </a:p>
        </p:txBody>
      </p:sp>
      <p:sp>
        <p:nvSpPr>
          <p:cNvPr id="3" name="TextBox 2"/>
          <p:cNvSpPr txBox="1"/>
          <p:nvPr/>
        </p:nvSpPr>
        <p:spPr>
          <a:xfrm>
            <a:off x="0" y="714356"/>
            <a:ext cx="9144000" cy="5016758"/>
          </a:xfrm>
          <a:prstGeom prst="rect">
            <a:avLst/>
          </a:prstGeom>
          <a:noFill/>
        </p:spPr>
        <p:txBody>
          <a:bodyPr wrap="square" rtlCol="0">
            <a:spAutoFit/>
          </a:bodyPr>
          <a:lstStyle/>
          <a:p>
            <a:pPr algn="ctr"/>
            <a:r>
              <a:rPr lang="en-GB" sz="16000" b="1" dirty="0" smtClean="0">
                <a:solidFill>
                  <a:srgbClr val="FF0000"/>
                </a:solidFill>
              </a:rPr>
              <a:t>LARGE INTESTINE</a:t>
            </a:r>
            <a:endParaRPr lang="en-GB" sz="16000" b="1" dirty="0">
              <a:solidFill>
                <a:srgbClr val="FF0000"/>
              </a:solidFill>
            </a:endParaRPr>
          </a:p>
        </p:txBody>
      </p:sp>
      <p:sp>
        <p:nvSpPr>
          <p:cNvPr id="4" name="Date Placeholder 3"/>
          <p:cNvSpPr>
            <a:spLocks noGrp="1"/>
          </p:cNvSpPr>
          <p:nvPr>
            <p:ph type="dt" sz="half" idx="10"/>
          </p:nvPr>
        </p:nvSpPr>
        <p:spPr/>
        <p:txBody>
          <a:bodyPr/>
          <a:lstStyle/>
          <a:p>
            <a:fld id="{BCA64DAC-66AA-405E-BC46-40F1FF93DD0D}"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48"/>
            <a:ext cx="8229600" cy="2928950"/>
          </a:xfrm>
        </p:spPr>
        <p:txBody>
          <a:bodyPr>
            <a:noAutofit/>
          </a:bodyPr>
          <a:lstStyle/>
          <a:p>
            <a:r>
              <a:rPr lang="en-GB" sz="3600" dirty="0" smtClean="0"/>
              <a:t>This is a long muscular tube.  Food is further digested here by enzymes that are produced in its walls and by glands that pour their secretions into it.  The inner walls of this organ are folded into </a:t>
            </a:r>
            <a:r>
              <a:rPr lang="en-GB" sz="3600" dirty="0" err="1" smtClean="0"/>
              <a:t>villi</a:t>
            </a:r>
            <a:r>
              <a:rPr lang="en-GB" sz="3600" dirty="0" smtClean="0"/>
              <a:t>, which gives them a large surface area.  The surface area of these </a:t>
            </a:r>
            <a:r>
              <a:rPr lang="en-GB" sz="3600" dirty="0" err="1" smtClean="0"/>
              <a:t>villi</a:t>
            </a:r>
            <a:r>
              <a:rPr lang="en-GB" sz="3600" dirty="0" smtClean="0"/>
              <a:t> is further increased by millions of tiny projections, called </a:t>
            </a:r>
            <a:r>
              <a:rPr lang="en-GB" sz="3600" dirty="0" err="1" smtClean="0"/>
              <a:t>microvilli</a:t>
            </a:r>
            <a:r>
              <a:rPr lang="en-GB" sz="3600" dirty="0" smtClean="0"/>
              <a:t>, on the epithelial cells of each </a:t>
            </a:r>
            <a:r>
              <a:rPr lang="en-GB" sz="3600" dirty="0" err="1" smtClean="0"/>
              <a:t>villus</a:t>
            </a:r>
            <a:r>
              <a:rPr lang="en-GB" sz="3600" dirty="0" smtClean="0"/>
              <a:t>.  This adapts this organ for its purpose of absorbing the products of digestion into the bloodstream.</a:t>
            </a:r>
            <a:endParaRPr lang="en-GB" sz="3600" dirty="0"/>
          </a:p>
        </p:txBody>
      </p:sp>
      <p:sp>
        <p:nvSpPr>
          <p:cNvPr id="3" name="TextBox 2"/>
          <p:cNvSpPr txBox="1"/>
          <p:nvPr/>
        </p:nvSpPr>
        <p:spPr>
          <a:xfrm>
            <a:off x="0" y="714356"/>
            <a:ext cx="9144000" cy="5016758"/>
          </a:xfrm>
          <a:prstGeom prst="rect">
            <a:avLst/>
          </a:prstGeom>
          <a:noFill/>
        </p:spPr>
        <p:txBody>
          <a:bodyPr wrap="square" rtlCol="0">
            <a:spAutoFit/>
          </a:bodyPr>
          <a:lstStyle/>
          <a:p>
            <a:pPr algn="ctr"/>
            <a:r>
              <a:rPr lang="en-GB" sz="16000" b="1" dirty="0" smtClean="0">
                <a:solidFill>
                  <a:srgbClr val="FF0000"/>
                </a:solidFill>
              </a:rPr>
              <a:t>SMALL INTESTINE</a:t>
            </a:r>
            <a:endParaRPr lang="en-GB" sz="16000" b="1" dirty="0">
              <a:solidFill>
                <a:srgbClr val="FF0000"/>
              </a:solidFill>
            </a:endParaRPr>
          </a:p>
        </p:txBody>
      </p:sp>
      <p:sp>
        <p:nvSpPr>
          <p:cNvPr id="4" name="Date Placeholder 3"/>
          <p:cNvSpPr>
            <a:spLocks noGrp="1"/>
          </p:cNvSpPr>
          <p:nvPr>
            <p:ph type="dt" sz="half" idx="10"/>
          </p:nvPr>
        </p:nvSpPr>
        <p:spPr/>
        <p:txBody>
          <a:bodyPr/>
          <a:lstStyle/>
          <a:p>
            <a:fld id="{4F4DC29D-1D6B-446C-BE8C-5F5CD6A282EE}"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lining of the small intestine</a:t>
            </a: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1476348" y="1832556"/>
            <a:ext cx="6167486" cy="4882592"/>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D0211324-CCB4-4651-A4C6-A1F8438BDA4B}" type="datetime1">
              <a:rPr lang="en-GB" smtClean="0"/>
              <a:pPr/>
              <a:t>06/09/2009</a:t>
            </a:fld>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8942"/>
            <a:ext cx="8229600" cy="1143000"/>
          </a:xfrm>
        </p:spPr>
        <p:txBody>
          <a:bodyPr>
            <a:noAutofit/>
          </a:bodyPr>
          <a:lstStyle/>
          <a:p>
            <a:r>
              <a:rPr lang="en-GB" sz="5400" dirty="0" smtClean="0"/>
              <a:t>This part carries food from the mouth to the stomach.  It is therefore adapted for transport rather than for digestion or absorption.  It is made up of a thick muscular wall.</a:t>
            </a:r>
            <a:endParaRPr lang="en-GB" sz="5400" dirty="0"/>
          </a:p>
        </p:txBody>
      </p:sp>
      <p:sp>
        <p:nvSpPr>
          <p:cNvPr id="4" name="TextBox 3"/>
          <p:cNvSpPr txBox="1"/>
          <p:nvPr/>
        </p:nvSpPr>
        <p:spPr>
          <a:xfrm>
            <a:off x="0" y="2273299"/>
            <a:ext cx="9144000" cy="1938992"/>
          </a:xfrm>
          <a:prstGeom prst="rect">
            <a:avLst/>
          </a:prstGeom>
          <a:noFill/>
        </p:spPr>
        <p:txBody>
          <a:bodyPr wrap="square" rtlCol="0">
            <a:spAutoFit/>
          </a:bodyPr>
          <a:lstStyle/>
          <a:p>
            <a:pPr algn="ctr"/>
            <a:r>
              <a:rPr lang="en-GB" sz="12000" b="1" dirty="0" smtClean="0">
                <a:solidFill>
                  <a:srgbClr val="FF0000"/>
                </a:solidFill>
              </a:rPr>
              <a:t>OESOPHAGUS</a:t>
            </a:r>
            <a:endParaRPr lang="en-GB" sz="12000" b="1" dirty="0">
              <a:solidFill>
                <a:srgbClr val="FF0000"/>
              </a:solidFill>
            </a:endParaRPr>
          </a:p>
        </p:txBody>
      </p:sp>
      <p:sp>
        <p:nvSpPr>
          <p:cNvPr id="5" name="Date Placeholder 4"/>
          <p:cNvSpPr>
            <a:spLocks noGrp="1"/>
          </p:cNvSpPr>
          <p:nvPr>
            <p:ph type="dt" sz="half" idx="10"/>
          </p:nvPr>
        </p:nvSpPr>
        <p:spPr/>
        <p:txBody>
          <a:bodyPr/>
          <a:lstStyle/>
          <a:p>
            <a:fld id="{A01DC381-40EC-44CE-BE04-BEB3D21F44A6}" type="datetime1">
              <a:rPr lang="en-GB" smtClean="0"/>
              <a:pPr/>
              <a:t>06/09/2009</a:t>
            </a:fld>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18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GB" sz="6000" b="1" dirty="0" smtClean="0">
                <a:solidFill>
                  <a:srgbClr val="FF0000"/>
                </a:solidFill>
              </a:rPr>
              <a:t>Activity 6: Question 1</a:t>
            </a:r>
            <a:endParaRPr lang="en-GB" sz="6000" b="1" dirty="0">
              <a:solidFill>
                <a:srgbClr val="FF0000"/>
              </a:solidFill>
            </a:endParaRPr>
          </a:p>
        </p:txBody>
      </p:sp>
      <p:sp>
        <p:nvSpPr>
          <p:cNvPr id="8195" name="Rectangle 3"/>
          <p:cNvSpPr>
            <a:spLocks noGrp="1" noChangeArrowheads="1"/>
          </p:cNvSpPr>
          <p:nvPr>
            <p:ph type="body" idx="1"/>
          </p:nvPr>
        </p:nvSpPr>
        <p:spPr>
          <a:xfrm>
            <a:off x="457200" y="1600200"/>
            <a:ext cx="8229600" cy="1181100"/>
          </a:xfrm>
        </p:spPr>
        <p:txBody>
          <a:bodyPr>
            <a:noAutofit/>
          </a:bodyPr>
          <a:lstStyle/>
          <a:p>
            <a:pPr algn="just"/>
            <a:r>
              <a:rPr lang="en-GB" sz="3600" b="1" dirty="0" smtClean="0"/>
              <a:t>Can you distinguish between the terms ‘absorption’ and ‘assimilation’?</a:t>
            </a:r>
            <a:endParaRPr lang="en-GB" sz="3600" b="1" dirty="0"/>
          </a:p>
        </p:txBody>
      </p:sp>
      <p:sp>
        <p:nvSpPr>
          <p:cNvPr id="8196" name="Rectangle 4"/>
          <p:cNvSpPr>
            <a:spLocks noChangeArrowheads="1"/>
          </p:cNvSpPr>
          <p:nvPr/>
        </p:nvSpPr>
        <p:spPr bwMode="auto">
          <a:xfrm>
            <a:off x="454025" y="3573463"/>
            <a:ext cx="8229600" cy="1181100"/>
          </a:xfrm>
          <a:prstGeom prst="rect">
            <a:avLst/>
          </a:prstGeom>
          <a:noFill/>
          <a:ln w="9525">
            <a:noFill/>
            <a:miter lim="800000"/>
            <a:headEnd/>
            <a:tailEnd/>
          </a:ln>
          <a:effectLst/>
        </p:spPr>
        <p:txBody>
          <a:bodyPr/>
          <a:lstStyle/>
          <a:p>
            <a:pPr marL="342900" indent="-342900" algn="just">
              <a:spcBef>
                <a:spcPct val="20000"/>
              </a:spcBef>
              <a:buFontTx/>
              <a:buChar char="•"/>
            </a:pPr>
            <a:r>
              <a:rPr lang="en-GB" sz="4000" b="1" dirty="0" smtClean="0">
                <a:solidFill>
                  <a:srgbClr val="FF0000"/>
                </a:solidFill>
              </a:rPr>
              <a:t>Taking soluble molecules into the body.</a:t>
            </a:r>
          </a:p>
          <a:p>
            <a:pPr marL="342900" indent="-342900" algn="just">
              <a:spcBef>
                <a:spcPct val="20000"/>
              </a:spcBef>
              <a:buFontTx/>
              <a:buChar char="•"/>
            </a:pPr>
            <a:r>
              <a:rPr lang="en-GB" sz="4000" b="1" dirty="0" smtClean="0">
                <a:solidFill>
                  <a:srgbClr val="FF0000"/>
                </a:solidFill>
              </a:rPr>
              <a:t>Incorporating absorbed molecules into body tissues.</a:t>
            </a:r>
            <a:endParaRPr lang="en-GB" sz="4000" b="1" dirty="0">
              <a:solidFill>
                <a:srgbClr val="FF0000"/>
              </a:solidFill>
            </a:endParaRPr>
          </a:p>
        </p:txBody>
      </p:sp>
      <p:sp>
        <p:nvSpPr>
          <p:cNvPr id="5" name="TextBox 4"/>
          <p:cNvSpPr txBox="1"/>
          <p:nvPr/>
        </p:nvSpPr>
        <p:spPr>
          <a:xfrm>
            <a:off x="2500298" y="4272170"/>
            <a:ext cx="3071834" cy="707886"/>
          </a:xfrm>
          <a:prstGeom prst="rect">
            <a:avLst/>
          </a:prstGeom>
          <a:noFill/>
        </p:spPr>
        <p:txBody>
          <a:bodyPr wrap="square" rtlCol="0">
            <a:spAutoFit/>
          </a:bodyPr>
          <a:lstStyle/>
          <a:p>
            <a:r>
              <a:rPr lang="en-GB" sz="4000" b="1" dirty="0" smtClean="0"/>
              <a:t>(Absorption)</a:t>
            </a:r>
            <a:endParaRPr lang="en-GB" sz="4000" b="1" dirty="0"/>
          </a:p>
        </p:txBody>
      </p:sp>
      <p:sp>
        <p:nvSpPr>
          <p:cNvPr id="6" name="TextBox 5"/>
          <p:cNvSpPr txBox="1"/>
          <p:nvPr/>
        </p:nvSpPr>
        <p:spPr>
          <a:xfrm>
            <a:off x="4786314" y="5620267"/>
            <a:ext cx="3286148" cy="707886"/>
          </a:xfrm>
          <a:prstGeom prst="rect">
            <a:avLst/>
          </a:prstGeom>
          <a:noFill/>
        </p:spPr>
        <p:txBody>
          <a:bodyPr wrap="square" rtlCol="0">
            <a:spAutoFit/>
          </a:bodyPr>
          <a:lstStyle/>
          <a:p>
            <a:r>
              <a:rPr lang="en-GB" sz="4000" b="1" dirty="0" smtClean="0"/>
              <a:t>(Assimilation)</a:t>
            </a:r>
            <a:endParaRPr lang="en-GB" sz="4000" b="1" dirty="0"/>
          </a:p>
        </p:txBody>
      </p:sp>
      <p:sp>
        <p:nvSpPr>
          <p:cNvPr id="7" name="Date Placeholder 6"/>
          <p:cNvSpPr>
            <a:spLocks noGrp="1"/>
          </p:cNvSpPr>
          <p:nvPr>
            <p:ph type="dt" sz="half" idx="10"/>
          </p:nvPr>
        </p:nvSpPr>
        <p:spPr/>
        <p:txBody>
          <a:bodyPr/>
          <a:lstStyle/>
          <a:p>
            <a:fld id="{45147DF1-47A2-440D-9910-1EF4729E3A5A}" type="datetime1">
              <a:rPr lang="en-GB" smtClean="0"/>
              <a:pPr/>
              <a:t>06/09/2009</a:t>
            </a:fld>
            <a:endParaRPr lang="en-GB"/>
          </a:p>
        </p:txBody>
      </p:sp>
      <p:sp>
        <p:nvSpPr>
          <p:cNvPr id="8" name="Slide Number Placeholder 7"/>
          <p:cNvSpPr>
            <a:spLocks noGrp="1"/>
          </p:cNvSpPr>
          <p:nvPr>
            <p:ph type="sldNum" sz="quarter" idx="12"/>
          </p:nvPr>
        </p:nvSpPr>
        <p:spPr/>
        <p:txBody>
          <a:bodyPr/>
          <a:lstStyle/>
          <a:p>
            <a:fld id="{C098E79E-FFA4-4BF2-98A8-A04D5C1655EA}" type="slidenum">
              <a:rPr lang="en-GB" smtClean="0"/>
              <a:pPr/>
              <a:t>19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ssolve">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fontScale="90000"/>
          </a:bodyPr>
          <a:lstStyle/>
          <a:p>
            <a:r>
              <a:rPr lang="en-GB" dirty="0" smtClean="0"/>
              <a:t>Settler Activity: Can you find today's 16 key words?</a:t>
            </a:r>
            <a:endParaRPr lang="en-GB" dirty="0"/>
          </a:p>
        </p:txBody>
      </p:sp>
      <p:graphicFrame>
        <p:nvGraphicFramePr>
          <p:cNvPr id="4" name="Content Placeholder 3"/>
          <p:cNvGraphicFramePr>
            <a:graphicFrameLocks noGrp="1"/>
          </p:cNvGraphicFramePr>
          <p:nvPr>
            <p:ph idx="1"/>
          </p:nvPr>
        </p:nvGraphicFramePr>
        <p:xfrm>
          <a:off x="655338" y="1285860"/>
          <a:ext cx="7830000" cy="5334000"/>
        </p:xfrm>
        <a:graphic>
          <a:graphicData uri="http://schemas.openxmlformats.org/drawingml/2006/table">
            <a:tbl>
              <a:tblPr firstRow="1" bandRow="1">
                <a:tableStyleId>{5C22544A-7EE6-4342-B048-85BDC9FD1C3A}</a:tableStyleId>
              </a:tblPr>
              <a:tblGrid>
                <a:gridCol w="522000"/>
                <a:gridCol w="522000"/>
                <a:gridCol w="522000"/>
                <a:gridCol w="522000"/>
                <a:gridCol w="522000"/>
                <a:gridCol w="522000"/>
                <a:gridCol w="522000"/>
                <a:gridCol w="522000"/>
                <a:gridCol w="522000"/>
                <a:gridCol w="522000"/>
                <a:gridCol w="522000"/>
                <a:gridCol w="522000"/>
                <a:gridCol w="522000"/>
                <a:gridCol w="522000"/>
                <a:gridCol w="522000"/>
              </a:tblGrid>
              <a:tr h="360000">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H</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C</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M</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G</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Q</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X</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M</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Z</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F</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K</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F</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Z</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H</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H</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C</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M</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F</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G</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F</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G</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C</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K</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V</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C</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M</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U</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G</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V</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H</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H</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D</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W</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C</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B</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H</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Y</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D</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R</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O</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t>L</a:t>
                      </a:r>
                      <a:endParaRPr lang="en-GB" sz="1900" b="1" spc="-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Y</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E</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G</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L</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000">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A</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B</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S</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R</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P</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I</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O</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N</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900" b="1" spc="-300" dirty="0" smtClean="0">
                          <a:solidFill>
                            <a:schemeClr val="tx1"/>
                          </a:solidFill>
                        </a:rPr>
                        <a:t>T</a:t>
                      </a:r>
                      <a:endParaRPr lang="en-GB" sz="1900" b="1" spc="-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5357818" y="2441747"/>
            <a:ext cx="3143272"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714612" y="5097832"/>
            <a:ext cx="4727787"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86116" y="5487823"/>
            <a:ext cx="5202095"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714480" y="1312825"/>
            <a:ext cx="6247907"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rot="5400000">
            <a:off x="6698739" y="2555345"/>
            <a:ext cx="3071831" cy="532867"/>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rot="5400000">
            <a:off x="6565825" y="4078380"/>
            <a:ext cx="2286013" cy="532867"/>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5400000">
            <a:off x="-970885" y="2925412"/>
            <a:ext cx="3786214" cy="532867"/>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81613" y="1681687"/>
            <a:ext cx="7319477"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175777" y="5877814"/>
            <a:ext cx="7319477"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1201535" y="4727763"/>
            <a:ext cx="6747973"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214414" y="6254271"/>
            <a:ext cx="5242880"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758144" y="3214686"/>
            <a:ext cx="3671244"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rot="2147701">
            <a:off x="1047411" y="3821637"/>
            <a:ext cx="7628717" cy="343575"/>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rot="5400000">
            <a:off x="974341" y="3681950"/>
            <a:ext cx="3039033" cy="532867"/>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1714481" y="2058799"/>
            <a:ext cx="4143404"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758144" y="4357694"/>
            <a:ext cx="3099740" cy="357190"/>
          </a:xfrm>
          <a:prstGeom prst="rect">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Date Placeholder 20"/>
          <p:cNvSpPr>
            <a:spLocks noGrp="1"/>
          </p:cNvSpPr>
          <p:nvPr>
            <p:ph type="dt" sz="half" idx="10"/>
          </p:nvPr>
        </p:nvSpPr>
        <p:spPr>
          <a:xfrm>
            <a:off x="103655" y="6538211"/>
            <a:ext cx="2133600" cy="365125"/>
          </a:xfrm>
        </p:spPr>
        <p:txBody>
          <a:bodyPr/>
          <a:lstStyle/>
          <a:p>
            <a:fld id="{7E6B2105-F593-47DA-8D21-4DAA186AD035}" type="datetime1">
              <a:rPr lang="en-GB" smtClean="0"/>
              <a:pPr/>
              <a:t>06/09/2009</a:t>
            </a:fld>
            <a:endParaRPr lang="en-GB" dirty="0"/>
          </a:p>
        </p:txBody>
      </p:sp>
      <p:sp>
        <p:nvSpPr>
          <p:cNvPr id="22" name="Slide Number Placeholder 21"/>
          <p:cNvSpPr>
            <a:spLocks noGrp="1"/>
          </p:cNvSpPr>
          <p:nvPr>
            <p:ph type="sldNum" sz="quarter" idx="12"/>
          </p:nvPr>
        </p:nvSpPr>
        <p:spPr>
          <a:xfrm>
            <a:off x="6938994" y="6492899"/>
            <a:ext cx="2133600" cy="365125"/>
          </a:xfrm>
        </p:spPr>
        <p:txBody>
          <a:bodyPr/>
          <a:lstStyle/>
          <a:p>
            <a:fld id="{C098E79E-FFA4-4BF2-98A8-A04D5C1655EA}" type="slidenum">
              <a:rPr lang="en-GB" smtClean="0"/>
              <a:pPr/>
              <a:t>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t>!!!</a:t>
            </a:r>
            <a:endParaRPr lang="en-GB" sz="9600" dirty="0"/>
          </a:p>
        </p:txBody>
      </p:sp>
      <p:sp>
        <p:nvSpPr>
          <p:cNvPr id="3" name="Content Placeholder 2"/>
          <p:cNvSpPr>
            <a:spLocks noGrp="1"/>
          </p:cNvSpPr>
          <p:nvPr>
            <p:ph idx="1"/>
          </p:nvPr>
        </p:nvSpPr>
        <p:spPr/>
        <p:txBody>
          <a:bodyPr>
            <a:normAutofit fontScale="92500" lnSpcReduction="20000"/>
          </a:bodyPr>
          <a:lstStyle/>
          <a:p>
            <a:pPr algn="just"/>
            <a:r>
              <a:rPr lang="en-GB" sz="4400" dirty="0" smtClean="0"/>
              <a:t>All organisms are made up of the </a:t>
            </a:r>
            <a:r>
              <a:rPr lang="en-GB" sz="4400" b="1" dirty="0" smtClean="0"/>
              <a:t>same</a:t>
            </a:r>
            <a:r>
              <a:rPr lang="en-GB" sz="4400" dirty="0" smtClean="0"/>
              <a:t> biological molecules and therefore our food consists almost entirely  of other organisms or parts of them.  We must first </a:t>
            </a:r>
            <a:r>
              <a:rPr lang="en-GB" sz="4400" b="1" dirty="0" smtClean="0"/>
              <a:t>break </a:t>
            </a:r>
            <a:r>
              <a:rPr lang="en-GB" sz="4400" dirty="0" smtClean="0"/>
              <a:t>them down  into molecules that are small enough to pass across cell surface </a:t>
            </a:r>
            <a:r>
              <a:rPr lang="en-GB" sz="4400" b="1" dirty="0" smtClean="0"/>
              <a:t>membranes</a:t>
            </a:r>
            <a:r>
              <a:rPr lang="en-GB" sz="4400" dirty="0" smtClean="0"/>
              <a:t>.</a:t>
            </a:r>
            <a:endParaRPr lang="en-GB" sz="4400" dirty="0"/>
          </a:p>
        </p:txBody>
      </p:sp>
      <p:sp>
        <p:nvSpPr>
          <p:cNvPr id="4" name="Date Placeholder 3"/>
          <p:cNvSpPr>
            <a:spLocks noGrp="1"/>
          </p:cNvSpPr>
          <p:nvPr>
            <p:ph type="dt" sz="half" idx="10"/>
          </p:nvPr>
        </p:nvSpPr>
        <p:spPr/>
        <p:txBody>
          <a:bodyPr/>
          <a:lstStyle/>
          <a:p>
            <a:fld id="{148B70C8-66D9-4317-9B93-80C1A32F3030}"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GB" sz="6000" b="1" dirty="0" smtClean="0">
                <a:solidFill>
                  <a:srgbClr val="FF0000"/>
                </a:solidFill>
              </a:rPr>
              <a:t>Activity 6: Question 2 </a:t>
            </a:r>
            <a:endParaRPr lang="en-GB" sz="6000" b="1" dirty="0">
              <a:solidFill>
                <a:srgbClr val="FF0000"/>
              </a:solidFill>
            </a:endParaRPr>
          </a:p>
        </p:txBody>
      </p:sp>
      <p:sp>
        <p:nvSpPr>
          <p:cNvPr id="8195" name="Rectangle 3"/>
          <p:cNvSpPr>
            <a:spLocks noGrp="1" noChangeArrowheads="1"/>
          </p:cNvSpPr>
          <p:nvPr>
            <p:ph type="body" idx="1"/>
          </p:nvPr>
        </p:nvSpPr>
        <p:spPr>
          <a:xfrm>
            <a:off x="457200" y="1600200"/>
            <a:ext cx="8229600" cy="1181100"/>
          </a:xfrm>
        </p:spPr>
        <p:txBody>
          <a:bodyPr>
            <a:noAutofit/>
          </a:bodyPr>
          <a:lstStyle/>
          <a:p>
            <a:pPr algn="just"/>
            <a:r>
              <a:rPr lang="en-GB" sz="4000" b="1" dirty="0" smtClean="0"/>
              <a:t>Unscramble the anagrams to reveal the two stages of human digestion.</a:t>
            </a:r>
            <a:endParaRPr lang="en-GB" sz="4000" b="1" dirty="0"/>
          </a:p>
        </p:txBody>
      </p:sp>
      <p:sp>
        <p:nvSpPr>
          <p:cNvPr id="8196" name="Rectangle 4"/>
          <p:cNvSpPr>
            <a:spLocks noChangeArrowheads="1"/>
          </p:cNvSpPr>
          <p:nvPr/>
        </p:nvSpPr>
        <p:spPr bwMode="auto">
          <a:xfrm>
            <a:off x="454025" y="3573463"/>
            <a:ext cx="8229600" cy="1181100"/>
          </a:xfrm>
          <a:prstGeom prst="rect">
            <a:avLst/>
          </a:prstGeom>
          <a:noFill/>
          <a:ln w="9525">
            <a:noFill/>
            <a:miter lim="800000"/>
            <a:headEnd/>
            <a:tailEnd/>
          </a:ln>
          <a:effectLst/>
        </p:spPr>
        <p:txBody>
          <a:bodyPr/>
          <a:lstStyle/>
          <a:p>
            <a:pPr marL="342900" indent="-342900" algn="just">
              <a:spcBef>
                <a:spcPct val="20000"/>
              </a:spcBef>
              <a:buFontTx/>
              <a:buChar char="•"/>
            </a:pPr>
            <a:r>
              <a:rPr lang="en-GB" sz="4000" b="1" dirty="0" err="1" smtClean="0">
                <a:solidFill>
                  <a:srgbClr val="FF0000"/>
                </a:solidFill>
              </a:rPr>
              <a:t>Hysipalc</a:t>
            </a:r>
            <a:r>
              <a:rPr lang="en-GB" sz="4000" b="1" dirty="0" smtClean="0">
                <a:solidFill>
                  <a:srgbClr val="FF0000"/>
                </a:solidFill>
              </a:rPr>
              <a:t> </a:t>
            </a:r>
            <a:r>
              <a:rPr lang="en-GB" sz="4000" b="1" dirty="0" err="1" smtClean="0">
                <a:solidFill>
                  <a:srgbClr val="FF0000"/>
                </a:solidFill>
              </a:rPr>
              <a:t>robewkand</a:t>
            </a:r>
            <a:endParaRPr lang="en-GB" sz="4000" b="1" dirty="0" smtClean="0">
              <a:solidFill>
                <a:srgbClr val="FF0000"/>
              </a:solidFill>
            </a:endParaRPr>
          </a:p>
          <a:p>
            <a:pPr marL="342900" indent="-342900" algn="just">
              <a:spcBef>
                <a:spcPct val="20000"/>
              </a:spcBef>
              <a:buFontTx/>
              <a:buChar char="•"/>
            </a:pPr>
            <a:r>
              <a:rPr lang="en-GB" sz="4000" b="1" dirty="0" err="1" smtClean="0">
                <a:solidFill>
                  <a:srgbClr val="FF0000"/>
                </a:solidFill>
              </a:rPr>
              <a:t>Halcmice</a:t>
            </a:r>
            <a:r>
              <a:rPr lang="en-GB" sz="4000" b="1" dirty="0" smtClean="0">
                <a:solidFill>
                  <a:srgbClr val="FF0000"/>
                </a:solidFill>
              </a:rPr>
              <a:t>  </a:t>
            </a:r>
            <a:r>
              <a:rPr lang="en-GB" sz="4000" b="1" dirty="0" err="1" smtClean="0">
                <a:solidFill>
                  <a:srgbClr val="FF0000"/>
                </a:solidFill>
              </a:rPr>
              <a:t>tindogies</a:t>
            </a:r>
            <a:endParaRPr lang="en-GB" sz="4000" b="1" dirty="0">
              <a:solidFill>
                <a:srgbClr val="FF0000"/>
              </a:solidFill>
            </a:endParaRPr>
          </a:p>
        </p:txBody>
      </p:sp>
      <p:sp>
        <p:nvSpPr>
          <p:cNvPr id="5" name="TextBox 4"/>
          <p:cNvSpPr txBox="1"/>
          <p:nvPr/>
        </p:nvSpPr>
        <p:spPr>
          <a:xfrm>
            <a:off x="714316" y="3571876"/>
            <a:ext cx="4857784" cy="707886"/>
          </a:xfrm>
          <a:prstGeom prst="rect">
            <a:avLst/>
          </a:prstGeom>
          <a:noFill/>
        </p:spPr>
        <p:txBody>
          <a:bodyPr wrap="square" rtlCol="0">
            <a:spAutoFit/>
          </a:bodyPr>
          <a:lstStyle/>
          <a:p>
            <a:r>
              <a:rPr lang="en-GB" sz="4000" b="1" dirty="0" smtClean="0"/>
              <a:t>(Physical breakdown)</a:t>
            </a:r>
            <a:endParaRPr lang="en-GB" sz="4000" b="1" dirty="0"/>
          </a:p>
        </p:txBody>
      </p:sp>
      <p:sp>
        <p:nvSpPr>
          <p:cNvPr id="6" name="TextBox 5"/>
          <p:cNvSpPr txBox="1"/>
          <p:nvPr/>
        </p:nvSpPr>
        <p:spPr>
          <a:xfrm>
            <a:off x="642910" y="4429132"/>
            <a:ext cx="4572000" cy="707886"/>
          </a:xfrm>
          <a:prstGeom prst="rect">
            <a:avLst/>
          </a:prstGeom>
          <a:noFill/>
        </p:spPr>
        <p:txBody>
          <a:bodyPr wrap="square" rtlCol="0">
            <a:spAutoFit/>
          </a:bodyPr>
          <a:lstStyle/>
          <a:p>
            <a:r>
              <a:rPr lang="en-GB" sz="4000" b="1" dirty="0" smtClean="0"/>
              <a:t>(Chemical digestion)</a:t>
            </a:r>
            <a:endParaRPr lang="en-GB" sz="4000" b="1" dirty="0"/>
          </a:p>
        </p:txBody>
      </p:sp>
      <p:sp>
        <p:nvSpPr>
          <p:cNvPr id="7" name="Date Placeholder 6"/>
          <p:cNvSpPr>
            <a:spLocks noGrp="1"/>
          </p:cNvSpPr>
          <p:nvPr>
            <p:ph type="dt" sz="half" idx="10"/>
          </p:nvPr>
        </p:nvSpPr>
        <p:spPr/>
        <p:txBody>
          <a:bodyPr/>
          <a:lstStyle/>
          <a:p>
            <a:fld id="{CD5DEF9C-7AF1-4BB3-A9E6-9AE482EA9B7F}" type="datetime1">
              <a:rPr lang="en-GB" smtClean="0"/>
              <a:pPr/>
              <a:t>06/09/2009</a:t>
            </a:fld>
            <a:endParaRPr lang="en-GB"/>
          </a:p>
        </p:txBody>
      </p:sp>
      <p:sp>
        <p:nvSpPr>
          <p:cNvPr id="8" name="Slide Number Placeholder 7"/>
          <p:cNvSpPr>
            <a:spLocks noGrp="1"/>
          </p:cNvSpPr>
          <p:nvPr>
            <p:ph type="sldNum" sz="quarter" idx="12"/>
          </p:nvPr>
        </p:nvSpPr>
        <p:spPr/>
        <p:txBody>
          <a:bodyPr/>
          <a:lstStyle/>
          <a:p>
            <a:fld id="{C098E79E-FFA4-4BF2-98A8-A04D5C1655EA}" type="slidenum">
              <a:rPr lang="en-GB" smtClean="0"/>
              <a:pPr/>
              <a:t>21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8196"/>
                                        </p:tgtEl>
                                      </p:cBhvr>
                                    </p:animEffect>
                                    <p:set>
                                      <p:cBhvr>
                                        <p:cTn id="7" dur="1" fill="hold">
                                          <p:stCondLst>
                                            <p:cond delay="499"/>
                                          </p:stCondLst>
                                        </p:cTn>
                                        <p:tgtEl>
                                          <p:spTgt spid="8196"/>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Activity 7: Physical Digestion</a:t>
            </a:r>
            <a:endParaRPr lang="en-GB" dirty="0"/>
          </a:p>
        </p:txBody>
      </p:sp>
      <p:sp>
        <p:nvSpPr>
          <p:cNvPr id="3" name="Content Placeholder 2"/>
          <p:cNvSpPr>
            <a:spLocks noGrp="1"/>
          </p:cNvSpPr>
          <p:nvPr>
            <p:ph idx="1"/>
          </p:nvPr>
        </p:nvSpPr>
        <p:spPr>
          <a:xfrm>
            <a:off x="428596" y="1428736"/>
            <a:ext cx="8229600" cy="5429264"/>
          </a:xfrm>
        </p:spPr>
        <p:txBody>
          <a:bodyPr>
            <a:normAutofit/>
          </a:bodyPr>
          <a:lstStyle/>
          <a:p>
            <a:pPr algn="just"/>
            <a:r>
              <a:rPr lang="en-GB" dirty="0" smtClean="0"/>
              <a:t>If the food is large, it is broken down into smaller pieces by means of structures such as the teeth.  This not only makes it possible to ingest the food but also provides a large surface area for chemical digestion.  Food is churned up by the muscles in the stomach wall and this also physically breaks it up.</a:t>
            </a:r>
          </a:p>
          <a:p>
            <a:pPr algn="ctr">
              <a:buNone/>
            </a:pPr>
            <a:r>
              <a:rPr lang="en-GB" b="1" dirty="0" smtClean="0"/>
              <a:t>Missing words: surface area   physically   stomach   teeth   chemical  ingest   large   muscles</a:t>
            </a:r>
            <a:endParaRPr lang="en-GB" b="1" dirty="0"/>
          </a:p>
        </p:txBody>
      </p:sp>
      <p:sp>
        <p:nvSpPr>
          <p:cNvPr id="4" name="Rectangle 3"/>
          <p:cNvSpPr/>
          <p:nvPr/>
        </p:nvSpPr>
        <p:spPr>
          <a:xfrm>
            <a:off x="3273237" y="1571612"/>
            <a:ext cx="100013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714744" y="3500438"/>
            <a:ext cx="150019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7143768" y="4000504"/>
            <a:ext cx="150019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95861" y="3039009"/>
            <a:ext cx="100013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357686" y="4000504"/>
            <a:ext cx="135732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786182" y="4513449"/>
            <a:ext cx="1643074"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500166" y="2500306"/>
            <a:ext cx="928694"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57224" y="3533239"/>
            <a:ext cx="207170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ate Placeholder 11"/>
          <p:cNvSpPr>
            <a:spLocks noGrp="1"/>
          </p:cNvSpPr>
          <p:nvPr>
            <p:ph type="dt" sz="half" idx="10"/>
          </p:nvPr>
        </p:nvSpPr>
        <p:spPr/>
        <p:txBody>
          <a:bodyPr/>
          <a:lstStyle/>
          <a:p>
            <a:fld id="{1EDEAF2F-A0EF-4679-AC42-9533168C1290}" type="datetime1">
              <a:rPr lang="en-GB" smtClean="0"/>
              <a:pPr/>
              <a:t>06/09/2009</a:t>
            </a:fld>
            <a:endParaRPr lang="en-GB"/>
          </a:p>
        </p:txBody>
      </p:sp>
      <p:sp>
        <p:nvSpPr>
          <p:cNvPr id="13" name="Slide Number Placeholder 12"/>
          <p:cNvSpPr>
            <a:spLocks noGrp="1"/>
          </p:cNvSpPr>
          <p:nvPr>
            <p:ph type="sldNum" sz="quarter" idx="12"/>
          </p:nvPr>
        </p:nvSpPr>
        <p:spPr/>
        <p:txBody>
          <a:bodyPr/>
          <a:lstStyle/>
          <a:p>
            <a:fld id="{C098E79E-FFA4-4BF2-98A8-A04D5C1655EA}" type="slidenum">
              <a:rPr lang="en-GB" smtClean="0"/>
              <a:pPr/>
              <a:t>22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Activity 8: Chemical Digestion</a:t>
            </a:r>
            <a:endParaRPr lang="en-GB" dirty="0"/>
          </a:p>
        </p:txBody>
      </p:sp>
      <p:sp>
        <p:nvSpPr>
          <p:cNvPr id="3" name="Content Placeholder 2"/>
          <p:cNvSpPr>
            <a:spLocks noGrp="1"/>
          </p:cNvSpPr>
          <p:nvPr>
            <p:ph idx="1"/>
          </p:nvPr>
        </p:nvSpPr>
        <p:spPr>
          <a:xfrm>
            <a:off x="500034" y="1428736"/>
            <a:ext cx="8229600" cy="5429264"/>
          </a:xfrm>
        </p:spPr>
        <p:txBody>
          <a:bodyPr>
            <a:normAutofit fontScale="70000" lnSpcReduction="20000"/>
          </a:bodyPr>
          <a:lstStyle/>
          <a:p>
            <a:pPr algn="just">
              <a:lnSpc>
                <a:spcPct val="120000"/>
              </a:lnSpc>
            </a:pPr>
            <a:r>
              <a:rPr lang="en-GB" b="1" dirty="0" smtClean="0"/>
              <a:t>This breaks down large, insoluble molecules into smaller, soluble ones.  It is carried out by enzymes.</a:t>
            </a:r>
          </a:p>
          <a:p>
            <a:pPr algn="just">
              <a:lnSpc>
                <a:spcPct val="120000"/>
              </a:lnSpc>
              <a:buNone/>
            </a:pPr>
            <a:endParaRPr lang="en-GB" sz="1100" b="1" dirty="0" smtClean="0"/>
          </a:p>
          <a:p>
            <a:pPr algn="just">
              <a:lnSpc>
                <a:spcPct val="120000"/>
              </a:lnSpc>
            </a:pPr>
            <a:r>
              <a:rPr lang="en-GB" b="1" dirty="0" smtClean="0"/>
              <a:t>All digestive enzymes function by </a:t>
            </a:r>
            <a:r>
              <a:rPr lang="en-GB" b="1" dirty="0" smtClean="0">
                <a:solidFill>
                  <a:srgbClr val="FF0000"/>
                </a:solidFill>
              </a:rPr>
              <a:t>hydrolysis (the splitting up of molecules by adding water to the chemical bonds  that hold them together).  </a:t>
            </a:r>
            <a:r>
              <a:rPr lang="en-GB" b="1" dirty="0" smtClean="0"/>
              <a:t>The general term for such enzymes is </a:t>
            </a:r>
            <a:r>
              <a:rPr lang="en-GB" b="1" dirty="0" err="1" smtClean="0">
                <a:solidFill>
                  <a:srgbClr val="FF0000"/>
                </a:solidFill>
              </a:rPr>
              <a:t>hydrolases</a:t>
            </a:r>
            <a:r>
              <a:rPr lang="en-GB" b="1" dirty="0" smtClean="0">
                <a:solidFill>
                  <a:srgbClr val="FF0000"/>
                </a:solidFill>
              </a:rPr>
              <a:t>.</a:t>
            </a:r>
          </a:p>
          <a:p>
            <a:pPr algn="just">
              <a:lnSpc>
                <a:spcPct val="120000"/>
              </a:lnSpc>
            </a:pPr>
            <a:endParaRPr lang="en-GB" sz="1100" b="1" dirty="0" smtClean="0">
              <a:solidFill>
                <a:srgbClr val="FF0000"/>
              </a:solidFill>
            </a:endParaRPr>
          </a:p>
          <a:p>
            <a:pPr algn="just">
              <a:lnSpc>
                <a:spcPct val="120000"/>
              </a:lnSpc>
            </a:pPr>
            <a:r>
              <a:rPr lang="en-GB" b="1" dirty="0" smtClean="0"/>
              <a:t>Enzymes are specific and so it follows that more than one enzyme is needed to break down a large molecule.  Usually one enzyme splits a large molecule into sections and these sections are then hydrolysed into smaller molecules by one or more additional enzymes.</a:t>
            </a:r>
          </a:p>
          <a:p>
            <a:pPr algn="just">
              <a:buNone/>
            </a:pPr>
            <a:r>
              <a:rPr lang="en-GB" b="1" dirty="0" smtClean="0"/>
              <a:t> </a:t>
            </a:r>
          </a:p>
          <a:p>
            <a:pPr algn="ctr">
              <a:buNone/>
            </a:pPr>
            <a:r>
              <a:rPr lang="en-GB" b="1" dirty="0" smtClean="0"/>
              <a:t>Missing words: specific   </a:t>
            </a:r>
            <a:r>
              <a:rPr lang="en-GB" b="1" smtClean="0"/>
              <a:t>enzymes   hydrolysed   hydrolysis   </a:t>
            </a:r>
            <a:r>
              <a:rPr lang="en-GB" b="1" dirty="0" smtClean="0"/>
              <a:t>smaller   large   additional   insoluble   soluble    </a:t>
            </a:r>
            <a:r>
              <a:rPr lang="en-GB" b="1" dirty="0" err="1" smtClean="0"/>
              <a:t>hydrolases</a:t>
            </a:r>
            <a:r>
              <a:rPr lang="en-GB" b="1" dirty="0" smtClean="0"/>
              <a:t>    splits </a:t>
            </a:r>
            <a:endParaRPr lang="en-GB" b="1" dirty="0"/>
          </a:p>
        </p:txBody>
      </p:sp>
      <p:sp>
        <p:nvSpPr>
          <p:cNvPr id="4" name="Rectangle 3"/>
          <p:cNvSpPr/>
          <p:nvPr/>
        </p:nvSpPr>
        <p:spPr>
          <a:xfrm>
            <a:off x="3860034" y="1410021"/>
            <a:ext cx="100013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786710" y="1435779"/>
            <a:ext cx="928694"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578100" y="3050681"/>
            <a:ext cx="1410045"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761019" y="1448658"/>
            <a:ext cx="882815"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857621" y="1818727"/>
            <a:ext cx="100013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072066" y="2304707"/>
            <a:ext cx="1214446" cy="42862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078845" y="1461537"/>
            <a:ext cx="571504"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467497" y="3571876"/>
            <a:ext cx="857256"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928662" y="4247619"/>
            <a:ext cx="604305"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48584" y="4643446"/>
            <a:ext cx="135732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7429520" y="4572008"/>
            <a:ext cx="1285884"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ate Placeholder 15"/>
          <p:cNvSpPr>
            <a:spLocks noGrp="1"/>
          </p:cNvSpPr>
          <p:nvPr>
            <p:ph type="dt" sz="half" idx="10"/>
          </p:nvPr>
        </p:nvSpPr>
        <p:spPr/>
        <p:txBody>
          <a:bodyPr/>
          <a:lstStyle/>
          <a:p>
            <a:fld id="{C394CF84-19B4-4BB8-95D8-52D95314F57F}" type="datetime1">
              <a:rPr lang="en-GB" smtClean="0"/>
              <a:pPr/>
              <a:t>06/09/2009</a:t>
            </a:fld>
            <a:endParaRPr lang="en-GB"/>
          </a:p>
        </p:txBody>
      </p:sp>
      <p:sp>
        <p:nvSpPr>
          <p:cNvPr id="17" name="Slide Number Placeholder 16"/>
          <p:cNvSpPr>
            <a:spLocks noGrp="1"/>
          </p:cNvSpPr>
          <p:nvPr>
            <p:ph type="sldNum" sz="quarter" idx="12"/>
          </p:nvPr>
        </p:nvSpPr>
        <p:spPr/>
        <p:txBody>
          <a:bodyPr/>
          <a:lstStyle/>
          <a:p>
            <a:fld id="{C098E79E-FFA4-4BF2-98A8-A04D5C1655EA}" type="slidenum">
              <a:rPr lang="en-GB" smtClean="0"/>
              <a:pPr/>
              <a:t>23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par>
                                <p:cTn id="29" presetID="9" presetClass="exit" presetSubtype="0" fill="hold" grpId="0" nodeType="withEffect">
                                  <p:stCondLst>
                                    <p:cond delay="0"/>
                                  </p:stCondLst>
                                  <p:childTnLst>
                                    <p:animEffect transition="out" filter="dissolv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par>
                                <p:cTn id="32" presetID="9" presetClass="exit" presetSubtype="0" fill="hold" grpId="0" nodeType="withEffect">
                                  <p:stCondLst>
                                    <p:cond delay="0"/>
                                  </p:stCondLst>
                                  <p:childTnLst>
                                    <p:animEffect transition="out" filter="dissolv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9" presetClass="exit" presetSubtype="0" fill="hold" grpId="0" nodeType="withEffect">
                                  <p:stCondLst>
                                    <p:cond delay="0"/>
                                  </p:stCondLst>
                                  <p:childTnLst>
                                    <p:animEffect transition="out" filter="dissolv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GB" sz="6000" b="1" dirty="0" smtClean="0">
                <a:solidFill>
                  <a:srgbClr val="FF0000"/>
                </a:solidFill>
              </a:rPr>
              <a:t>Activity 9: Question 1 </a:t>
            </a:r>
            <a:endParaRPr lang="en-GB" sz="6000" b="1" dirty="0">
              <a:solidFill>
                <a:srgbClr val="FF0000"/>
              </a:solidFill>
            </a:endParaRPr>
          </a:p>
        </p:txBody>
      </p:sp>
      <p:sp>
        <p:nvSpPr>
          <p:cNvPr id="8195" name="Rectangle 3"/>
          <p:cNvSpPr>
            <a:spLocks noGrp="1" noChangeArrowheads="1"/>
          </p:cNvSpPr>
          <p:nvPr>
            <p:ph type="body" idx="1"/>
          </p:nvPr>
        </p:nvSpPr>
        <p:spPr>
          <a:xfrm>
            <a:off x="457200" y="1600200"/>
            <a:ext cx="8229600" cy="1181100"/>
          </a:xfrm>
        </p:spPr>
        <p:txBody>
          <a:bodyPr>
            <a:noAutofit/>
          </a:bodyPr>
          <a:lstStyle/>
          <a:p>
            <a:pPr algn="just"/>
            <a:r>
              <a:rPr lang="en-GB" sz="4000" b="1" dirty="0" smtClean="0"/>
              <a:t>Can you name the three different types of digestive enzyme?</a:t>
            </a:r>
            <a:endParaRPr lang="en-GB" sz="4000" b="1" dirty="0"/>
          </a:p>
        </p:txBody>
      </p:sp>
      <p:sp>
        <p:nvSpPr>
          <p:cNvPr id="8196" name="Rectangle 4"/>
          <p:cNvSpPr>
            <a:spLocks noChangeArrowheads="1"/>
          </p:cNvSpPr>
          <p:nvPr/>
        </p:nvSpPr>
        <p:spPr bwMode="auto">
          <a:xfrm>
            <a:off x="454025" y="3105156"/>
            <a:ext cx="8229600" cy="1181100"/>
          </a:xfrm>
          <a:prstGeom prst="rect">
            <a:avLst/>
          </a:prstGeom>
          <a:noFill/>
          <a:ln w="9525">
            <a:noFill/>
            <a:miter lim="800000"/>
            <a:headEnd/>
            <a:tailEnd/>
          </a:ln>
          <a:effectLst/>
        </p:spPr>
        <p:txBody>
          <a:bodyPr/>
          <a:lstStyle/>
          <a:p>
            <a:pPr marL="742950" indent="-742950" algn="just">
              <a:spcBef>
                <a:spcPct val="20000"/>
              </a:spcBef>
              <a:buFont typeface="+mj-lt"/>
              <a:buAutoNum type="arabicPeriod"/>
            </a:pPr>
            <a:r>
              <a:rPr lang="en-GB" sz="3600" b="1" dirty="0" smtClean="0">
                <a:solidFill>
                  <a:srgbClr val="FF0000"/>
                </a:solidFill>
              </a:rPr>
              <a:t>These breakdown carbohydrates, ultimately to </a:t>
            </a:r>
            <a:r>
              <a:rPr lang="en-GB" sz="3600" b="1" dirty="0" err="1" smtClean="0">
                <a:solidFill>
                  <a:srgbClr val="FF0000"/>
                </a:solidFill>
              </a:rPr>
              <a:t>monosaccharides</a:t>
            </a:r>
            <a:r>
              <a:rPr lang="en-GB" sz="3600" b="1" dirty="0" smtClean="0">
                <a:solidFill>
                  <a:srgbClr val="FF0000"/>
                </a:solidFill>
              </a:rPr>
              <a:t>.</a:t>
            </a:r>
          </a:p>
          <a:p>
            <a:pPr marL="742950" indent="-742950" algn="just">
              <a:spcBef>
                <a:spcPct val="20000"/>
              </a:spcBef>
              <a:buFont typeface="+mj-lt"/>
              <a:buAutoNum type="arabicPeriod"/>
            </a:pPr>
            <a:r>
              <a:rPr lang="en-GB" sz="3600" b="1" dirty="0" smtClean="0">
                <a:solidFill>
                  <a:srgbClr val="FF0000"/>
                </a:solidFill>
              </a:rPr>
              <a:t>These breakdown lipids (fats and oils) into glycerol and fatty acids.</a:t>
            </a:r>
          </a:p>
          <a:p>
            <a:pPr marL="742950" indent="-742950" algn="just">
              <a:spcBef>
                <a:spcPct val="20000"/>
              </a:spcBef>
              <a:buFont typeface="+mj-lt"/>
              <a:buAutoNum type="arabicPeriod"/>
            </a:pPr>
            <a:r>
              <a:rPr lang="en-GB" sz="3600" b="1" dirty="0" smtClean="0">
                <a:solidFill>
                  <a:srgbClr val="FF0000"/>
                </a:solidFill>
              </a:rPr>
              <a:t>These breakdown proteins, ultimately to amino acids.</a:t>
            </a:r>
          </a:p>
        </p:txBody>
      </p:sp>
      <p:sp>
        <p:nvSpPr>
          <p:cNvPr id="5" name="TextBox 4"/>
          <p:cNvSpPr txBox="1"/>
          <p:nvPr/>
        </p:nvSpPr>
        <p:spPr>
          <a:xfrm>
            <a:off x="1357290" y="3143248"/>
            <a:ext cx="4857784" cy="707886"/>
          </a:xfrm>
          <a:prstGeom prst="rect">
            <a:avLst/>
          </a:prstGeom>
          <a:noFill/>
        </p:spPr>
        <p:txBody>
          <a:bodyPr wrap="square" rtlCol="0">
            <a:spAutoFit/>
          </a:bodyPr>
          <a:lstStyle/>
          <a:p>
            <a:r>
              <a:rPr lang="en-GB" sz="4000" b="1" dirty="0" err="1" smtClean="0"/>
              <a:t>Carbohydrases</a:t>
            </a:r>
            <a:endParaRPr lang="en-GB" sz="4000" b="1" dirty="0"/>
          </a:p>
        </p:txBody>
      </p:sp>
      <p:sp>
        <p:nvSpPr>
          <p:cNvPr id="7" name="TextBox 6"/>
          <p:cNvSpPr txBox="1"/>
          <p:nvPr/>
        </p:nvSpPr>
        <p:spPr>
          <a:xfrm>
            <a:off x="1357290" y="4435626"/>
            <a:ext cx="4857784" cy="707886"/>
          </a:xfrm>
          <a:prstGeom prst="rect">
            <a:avLst/>
          </a:prstGeom>
          <a:noFill/>
        </p:spPr>
        <p:txBody>
          <a:bodyPr wrap="square" rtlCol="0">
            <a:spAutoFit/>
          </a:bodyPr>
          <a:lstStyle/>
          <a:p>
            <a:r>
              <a:rPr lang="en-GB" sz="4000" b="1" dirty="0" smtClean="0"/>
              <a:t>Lipases</a:t>
            </a:r>
            <a:endParaRPr lang="en-GB" sz="4000" b="1" dirty="0"/>
          </a:p>
        </p:txBody>
      </p:sp>
      <p:sp>
        <p:nvSpPr>
          <p:cNvPr id="8" name="TextBox 7"/>
          <p:cNvSpPr txBox="1"/>
          <p:nvPr/>
        </p:nvSpPr>
        <p:spPr>
          <a:xfrm>
            <a:off x="1357290" y="5715016"/>
            <a:ext cx="4857784" cy="707886"/>
          </a:xfrm>
          <a:prstGeom prst="rect">
            <a:avLst/>
          </a:prstGeom>
          <a:noFill/>
        </p:spPr>
        <p:txBody>
          <a:bodyPr wrap="square" rtlCol="0">
            <a:spAutoFit/>
          </a:bodyPr>
          <a:lstStyle/>
          <a:p>
            <a:r>
              <a:rPr lang="en-GB" sz="4000" b="1" dirty="0" smtClean="0"/>
              <a:t>Proteases</a:t>
            </a:r>
            <a:endParaRPr lang="en-GB" sz="4000" b="1" dirty="0"/>
          </a:p>
        </p:txBody>
      </p:sp>
      <p:sp>
        <p:nvSpPr>
          <p:cNvPr id="9" name="Date Placeholder 8"/>
          <p:cNvSpPr>
            <a:spLocks noGrp="1"/>
          </p:cNvSpPr>
          <p:nvPr>
            <p:ph type="dt" sz="half" idx="10"/>
          </p:nvPr>
        </p:nvSpPr>
        <p:spPr/>
        <p:txBody>
          <a:bodyPr/>
          <a:lstStyle/>
          <a:p>
            <a:fld id="{7BDCF92C-F4A7-40AF-B031-15D928AF6F30}" type="datetime1">
              <a:rPr lang="en-GB" smtClean="0"/>
              <a:pPr/>
              <a:t>06/09/2009</a:t>
            </a:fld>
            <a:endParaRPr lang="en-GB"/>
          </a:p>
        </p:txBody>
      </p:sp>
      <p:sp>
        <p:nvSpPr>
          <p:cNvPr id="10" name="Slide Number Placeholder 9"/>
          <p:cNvSpPr>
            <a:spLocks noGrp="1"/>
          </p:cNvSpPr>
          <p:nvPr>
            <p:ph type="sldNum" sz="quarter" idx="12"/>
          </p:nvPr>
        </p:nvSpPr>
        <p:spPr/>
        <p:txBody>
          <a:bodyPr/>
          <a:lstStyle/>
          <a:p>
            <a:fld id="{C098E79E-FFA4-4BF2-98A8-A04D5C1655EA}" type="slidenum">
              <a:rPr lang="en-GB" smtClean="0"/>
              <a:pPr/>
              <a:t>24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8196">
                                            <p:txEl>
                                              <p:pRg st="0" end="0"/>
                                            </p:txEl>
                                          </p:spTgt>
                                        </p:tgtEl>
                                      </p:cBhvr>
                                    </p:animEffect>
                                    <p:set>
                                      <p:cBhvr>
                                        <p:cTn id="7" dur="1" fill="hold">
                                          <p:stCondLst>
                                            <p:cond delay="499"/>
                                          </p:stCondLst>
                                        </p:cTn>
                                        <p:tgtEl>
                                          <p:spTgt spid="8196">
                                            <p:txEl>
                                              <p:pRg st="0" end="0"/>
                                            </p:txEl>
                                          </p:spTgt>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8196">
                                            <p:txEl>
                                              <p:pRg st="1" end="1"/>
                                            </p:txEl>
                                          </p:spTgt>
                                        </p:tgtEl>
                                      </p:cBhvr>
                                    </p:animEffect>
                                    <p:set>
                                      <p:cBhvr>
                                        <p:cTn id="15" dur="1" fill="hold">
                                          <p:stCondLst>
                                            <p:cond delay="499"/>
                                          </p:stCondLst>
                                        </p:cTn>
                                        <p:tgtEl>
                                          <p:spTgt spid="8196">
                                            <p:txEl>
                                              <p:pRg st="1" end="1"/>
                                            </p:txEl>
                                          </p:spTgt>
                                        </p:tgtEl>
                                        <p:attrNameLst>
                                          <p:attrName>style.visibility</p:attrName>
                                        </p:attrNameLst>
                                      </p:cBhvr>
                                      <p:to>
                                        <p:strVal val="hidden"/>
                                      </p:to>
                                    </p:se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500"/>
                                        <p:tgtEl>
                                          <p:spTgt spid="8196">
                                            <p:txEl>
                                              <p:pRg st="2" end="2"/>
                                            </p:txEl>
                                          </p:spTgt>
                                        </p:tgtEl>
                                      </p:cBhvr>
                                    </p:animEffect>
                                    <p:set>
                                      <p:cBhvr>
                                        <p:cTn id="23" dur="1" fill="hold">
                                          <p:stCondLst>
                                            <p:cond delay="499"/>
                                          </p:stCondLst>
                                        </p:cTn>
                                        <p:tgtEl>
                                          <p:spTgt spid="8196">
                                            <p:txEl>
                                              <p:pRg st="2" end="2"/>
                                            </p:txEl>
                                          </p:spTgt>
                                        </p:tgtEl>
                                        <p:attrNameLst>
                                          <p:attrName>style.visibility</p:attrName>
                                        </p:attrNameLst>
                                      </p:cBhvr>
                                      <p:to>
                                        <p:strVal val="hidden"/>
                                      </p:to>
                                    </p:se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Chemical digestion </a:t>
            </a:r>
            <a:r>
              <a:rPr lang="en-GB" i="1" dirty="0" smtClean="0"/>
              <a:t>continued...</a:t>
            </a:r>
            <a:endParaRPr lang="en-GB" i="1" dirty="0"/>
          </a:p>
        </p:txBody>
      </p:sp>
      <p:sp>
        <p:nvSpPr>
          <p:cNvPr id="3" name="Content Placeholder 2"/>
          <p:cNvSpPr>
            <a:spLocks noGrp="1"/>
          </p:cNvSpPr>
          <p:nvPr>
            <p:ph idx="1"/>
          </p:nvPr>
        </p:nvSpPr>
        <p:spPr>
          <a:xfrm>
            <a:off x="457200" y="1600200"/>
            <a:ext cx="8229600" cy="4972072"/>
          </a:xfrm>
        </p:spPr>
        <p:txBody>
          <a:bodyPr>
            <a:normAutofit fontScale="77500" lnSpcReduction="20000"/>
          </a:bodyPr>
          <a:lstStyle/>
          <a:p>
            <a:pPr algn="just"/>
            <a:r>
              <a:rPr lang="en-GB" dirty="0" smtClean="0"/>
              <a:t>Once the large food molecules have been hydrolysed into </a:t>
            </a:r>
            <a:r>
              <a:rPr lang="en-GB" dirty="0" err="1" smtClean="0"/>
              <a:t>monosaccharides</a:t>
            </a:r>
            <a:r>
              <a:rPr lang="en-GB" dirty="0" smtClean="0"/>
              <a:t>, glycerol, fatty acids and amino acids, they are absorbed by various means from the small intestine into the blood.</a:t>
            </a:r>
          </a:p>
          <a:p>
            <a:pPr algn="just"/>
            <a:endParaRPr lang="en-GB" sz="1000" dirty="0" smtClean="0"/>
          </a:p>
          <a:p>
            <a:pPr algn="just"/>
            <a:r>
              <a:rPr lang="en-GB" dirty="0" smtClean="0"/>
              <a:t>They are carried to different parts of the body and are often built up again into very large molecules, although these are not necessarily of the same type as the molecules from which they were derived.</a:t>
            </a:r>
          </a:p>
          <a:p>
            <a:pPr algn="just"/>
            <a:endParaRPr lang="en-GB" sz="1000" dirty="0" smtClean="0"/>
          </a:p>
          <a:p>
            <a:pPr algn="just"/>
            <a:r>
              <a:rPr lang="en-GB" dirty="0" smtClean="0"/>
              <a:t>These molecules are incorporated into body tissues and/or used in processes within the body.  This is called assimilation.</a:t>
            </a:r>
          </a:p>
          <a:p>
            <a:endParaRPr lang="en-GB" sz="1100" dirty="0" smtClean="0"/>
          </a:p>
          <a:p>
            <a:pPr algn="ctr">
              <a:buNone/>
            </a:pPr>
            <a:r>
              <a:rPr lang="en-GB" b="1" dirty="0" smtClean="0"/>
              <a:t>Missing words:   fatty acids,   tissues,   large,   </a:t>
            </a:r>
            <a:r>
              <a:rPr lang="en-GB" b="1" dirty="0" err="1" smtClean="0"/>
              <a:t>monosaccharides</a:t>
            </a:r>
            <a:r>
              <a:rPr lang="en-GB" b="1" dirty="0" smtClean="0"/>
              <a:t>,   glycerol,   amino acids,   assimilation,   derived,   blood,</a:t>
            </a:r>
            <a:endParaRPr lang="en-GB" b="1" dirty="0"/>
          </a:p>
        </p:txBody>
      </p:sp>
      <p:sp>
        <p:nvSpPr>
          <p:cNvPr id="4" name="Rectangle 3"/>
          <p:cNvSpPr/>
          <p:nvPr/>
        </p:nvSpPr>
        <p:spPr>
          <a:xfrm>
            <a:off x="4643438" y="1928802"/>
            <a:ext cx="1500198"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643702" y="4429132"/>
            <a:ext cx="1000132"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072066" y="3370441"/>
            <a:ext cx="714380" cy="27870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70103" y="1928802"/>
            <a:ext cx="2286016"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396191" y="1941680"/>
            <a:ext cx="1000132" cy="2728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865059" y="1928802"/>
            <a:ext cx="1643074"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24423" y="5072074"/>
            <a:ext cx="1643074"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760056" y="3980582"/>
            <a:ext cx="1000132" cy="30567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156303" y="2571744"/>
            <a:ext cx="714380" cy="27870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ate Placeholder 12"/>
          <p:cNvSpPr>
            <a:spLocks noGrp="1"/>
          </p:cNvSpPr>
          <p:nvPr>
            <p:ph type="dt" sz="half" idx="10"/>
          </p:nvPr>
        </p:nvSpPr>
        <p:spPr/>
        <p:txBody>
          <a:bodyPr/>
          <a:lstStyle/>
          <a:p>
            <a:fld id="{6AC1F305-5C13-43F7-A32F-6B7049421BB8}" type="datetime1">
              <a:rPr lang="en-GB" smtClean="0"/>
              <a:pPr/>
              <a:t>06/09/2009</a:t>
            </a:fld>
            <a:endParaRPr lang="en-GB"/>
          </a:p>
        </p:txBody>
      </p:sp>
      <p:sp>
        <p:nvSpPr>
          <p:cNvPr id="14" name="Slide Number Placeholder 13"/>
          <p:cNvSpPr>
            <a:spLocks noGrp="1"/>
          </p:cNvSpPr>
          <p:nvPr>
            <p:ph type="sldNum" sz="quarter" idx="12"/>
          </p:nvPr>
        </p:nvSpPr>
        <p:spPr/>
        <p:txBody>
          <a:bodyPr/>
          <a:lstStyle/>
          <a:p>
            <a:fld id="{C098E79E-FFA4-4BF2-98A8-A04D5C1655EA}" type="slidenum">
              <a:rPr lang="en-GB" smtClean="0"/>
              <a:pPr/>
              <a:t>25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0" nodeType="clickEffect">
                                  <p:stCondLst>
                                    <p:cond delay="0"/>
                                  </p:stCondLst>
                                  <p:childTnLst>
                                    <p:animEffect transition="out" filter="dissolve">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Plenary Activity: Answer these 4 questions under test conditions!</a:t>
            </a:r>
            <a:endParaRPr lang="en-GB"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GB" dirty="0" smtClean="0"/>
              <a:t>State </a:t>
            </a:r>
            <a:r>
              <a:rPr lang="en-GB" b="1" dirty="0" smtClean="0"/>
              <a:t>one</a:t>
            </a:r>
            <a:r>
              <a:rPr lang="en-GB" dirty="0" smtClean="0"/>
              <a:t> way in which the stomach is adapted:</a:t>
            </a:r>
          </a:p>
          <a:p>
            <a:pPr marL="514350" indent="-514350">
              <a:buAutoNum type="alphaLcParenR"/>
            </a:pPr>
            <a:r>
              <a:rPr lang="en-GB" dirty="0" smtClean="0"/>
              <a:t>To churn food</a:t>
            </a:r>
          </a:p>
          <a:p>
            <a:pPr marL="514350" indent="-514350">
              <a:buAutoNum type="alphaLcParenR"/>
            </a:pPr>
            <a:r>
              <a:rPr lang="en-GB" dirty="0" smtClean="0"/>
              <a:t>To prevent the enzymes it produces from digesting the surface of the stomach.</a:t>
            </a:r>
          </a:p>
          <a:p>
            <a:pPr marL="514350" indent="-514350">
              <a:buNone/>
            </a:pPr>
            <a:r>
              <a:rPr lang="en-GB" dirty="0" smtClean="0"/>
              <a:t>2. What is hydrolysis?</a:t>
            </a:r>
          </a:p>
          <a:p>
            <a:pPr marL="514350" indent="-514350">
              <a:buNone/>
            </a:pPr>
            <a:r>
              <a:rPr lang="en-GB" dirty="0" smtClean="0"/>
              <a:t>3. Which </a:t>
            </a:r>
            <a:r>
              <a:rPr lang="en-GB" b="1" dirty="0" smtClean="0"/>
              <a:t>two</a:t>
            </a:r>
            <a:r>
              <a:rPr lang="en-GB" dirty="0" smtClean="0"/>
              <a:t> structures produce amylase?</a:t>
            </a:r>
          </a:p>
          <a:p>
            <a:pPr marL="514350" indent="-514350">
              <a:buNone/>
            </a:pPr>
            <a:r>
              <a:rPr lang="en-GB" dirty="0" smtClean="0"/>
              <a:t>4.  Suggest a reason why the stomach does not have </a:t>
            </a:r>
            <a:r>
              <a:rPr lang="en-GB" dirty="0" err="1" smtClean="0"/>
              <a:t>villi</a:t>
            </a:r>
            <a:r>
              <a:rPr lang="en-GB" dirty="0" smtClean="0"/>
              <a:t> or </a:t>
            </a:r>
            <a:r>
              <a:rPr lang="en-GB" dirty="0" err="1" smtClean="0"/>
              <a:t>microvilli</a:t>
            </a:r>
            <a:r>
              <a:rPr lang="en-GB" dirty="0" smtClean="0"/>
              <a:t>.</a:t>
            </a:r>
            <a:endParaRPr lang="en-GB" dirty="0"/>
          </a:p>
        </p:txBody>
      </p:sp>
      <p:sp>
        <p:nvSpPr>
          <p:cNvPr id="4" name="Date Placeholder 3"/>
          <p:cNvSpPr>
            <a:spLocks noGrp="1"/>
          </p:cNvSpPr>
          <p:nvPr>
            <p:ph type="dt" sz="half" idx="10"/>
          </p:nvPr>
        </p:nvSpPr>
        <p:spPr/>
        <p:txBody>
          <a:bodyPr/>
          <a:lstStyle/>
          <a:p>
            <a:fld id="{BD5F2C1B-14F4-4342-9BE7-019144A5C3FF}"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GB" dirty="0" smtClean="0"/>
              <a:t>Answers</a:t>
            </a:r>
            <a:endParaRPr lang="en-GB" dirty="0"/>
          </a:p>
        </p:txBody>
      </p:sp>
      <p:sp>
        <p:nvSpPr>
          <p:cNvPr id="4" name="Content Placeholder 2"/>
          <p:cNvSpPr>
            <a:spLocks noGrp="1"/>
          </p:cNvSpPr>
          <p:nvPr>
            <p:ph idx="1"/>
          </p:nvPr>
        </p:nvSpPr>
        <p:spPr>
          <a:xfrm>
            <a:off x="457200" y="928670"/>
            <a:ext cx="8229600" cy="5500702"/>
          </a:xfrm>
        </p:spPr>
        <p:txBody>
          <a:bodyPr>
            <a:normAutofit fontScale="92500" lnSpcReduction="20000"/>
          </a:bodyPr>
          <a:lstStyle/>
          <a:p>
            <a:pPr marL="514350" indent="-514350">
              <a:buNone/>
            </a:pPr>
            <a:r>
              <a:rPr lang="en-GB" dirty="0" smtClean="0"/>
              <a:t>1.</a:t>
            </a:r>
          </a:p>
          <a:p>
            <a:pPr marL="514350" indent="-514350">
              <a:buNone/>
            </a:pPr>
            <a:r>
              <a:rPr lang="en-GB" dirty="0" smtClean="0"/>
              <a:t>a. 	By having a muscular wall.</a:t>
            </a:r>
          </a:p>
          <a:p>
            <a:pPr marL="514350" indent="-514350">
              <a:buNone/>
            </a:pPr>
            <a:r>
              <a:rPr lang="en-GB" dirty="0" smtClean="0"/>
              <a:t>b. 	By secreting mucus.</a:t>
            </a:r>
          </a:p>
          <a:p>
            <a:pPr marL="514350" indent="-514350">
              <a:buNone/>
            </a:pPr>
            <a:r>
              <a:rPr lang="en-GB" dirty="0" smtClean="0"/>
              <a:t>2. 	Hydrolysis is the breakdown of molecules by the addition of water to the bonds that hold these molecules together.</a:t>
            </a:r>
          </a:p>
          <a:p>
            <a:pPr marL="514350" indent="-514350">
              <a:buNone/>
            </a:pPr>
            <a:r>
              <a:rPr lang="en-GB" dirty="0" smtClean="0"/>
              <a:t>3. 	Salivary glands, pancreas</a:t>
            </a:r>
          </a:p>
          <a:p>
            <a:pPr marL="514350" indent="-514350">
              <a:buNone/>
            </a:pPr>
            <a:r>
              <a:rPr lang="en-GB" dirty="0" smtClean="0"/>
              <a:t>4. 	</a:t>
            </a:r>
            <a:r>
              <a:rPr lang="en-GB" dirty="0" err="1" smtClean="0"/>
              <a:t>Villi</a:t>
            </a:r>
            <a:r>
              <a:rPr lang="en-GB" dirty="0" smtClean="0"/>
              <a:t> and </a:t>
            </a:r>
            <a:r>
              <a:rPr lang="en-GB" dirty="0" err="1" smtClean="0"/>
              <a:t>microvilli</a:t>
            </a:r>
            <a:r>
              <a:rPr lang="en-GB" dirty="0" smtClean="0"/>
              <a:t> increase surface area to speed up the absorption of soluble molecules.  As the food in the stomach has not yet been broken down into soluble molecules they cannot be absorbed and so </a:t>
            </a:r>
            <a:r>
              <a:rPr lang="en-GB" dirty="0" err="1" smtClean="0"/>
              <a:t>villi</a:t>
            </a:r>
            <a:r>
              <a:rPr lang="en-GB" dirty="0" smtClean="0"/>
              <a:t> and </a:t>
            </a:r>
            <a:r>
              <a:rPr lang="en-GB" dirty="0" err="1" smtClean="0"/>
              <a:t>microvilli</a:t>
            </a:r>
            <a:r>
              <a:rPr lang="en-GB" dirty="0" smtClean="0"/>
              <a:t> are unnecessary.</a:t>
            </a:r>
            <a:endParaRPr lang="en-GB" dirty="0"/>
          </a:p>
        </p:txBody>
      </p:sp>
      <p:sp>
        <p:nvSpPr>
          <p:cNvPr id="5" name="Rectangle 4"/>
          <p:cNvSpPr/>
          <p:nvPr/>
        </p:nvSpPr>
        <p:spPr>
          <a:xfrm>
            <a:off x="357158" y="857232"/>
            <a:ext cx="8286808" cy="550072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5"/>
          <p:cNvSpPr>
            <a:spLocks noGrp="1"/>
          </p:cNvSpPr>
          <p:nvPr>
            <p:ph type="dt" sz="half" idx="10"/>
          </p:nvPr>
        </p:nvSpPr>
        <p:spPr/>
        <p:txBody>
          <a:bodyPr/>
          <a:lstStyle/>
          <a:p>
            <a:fld id="{1ECB5990-D830-445B-AE0F-F446BE6275DC}" type="datetime1">
              <a:rPr lang="en-GB" smtClean="0"/>
              <a:pPr/>
              <a:t>06/09/2009</a:t>
            </a:fld>
            <a:endParaRPr lang="en-GB"/>
          </a:p>
        </p:txBody>
      </p:sp>
      <p:sp>
        <p:nvSpPr>
          <p:cNvPr id="7" name="Slide Number Placeholder 6"/>
          <p:cNvSpPr>
            <a:spLocks noGrp="1"/>
          </p:cNvSpPr>
          <p:nvPr>
            <p:ph type="sldNum" sz="quarter" idx="12"/>
          </p:nvPr>
        </p:nvSpPr>
        <p:spPr/>
        <p:txBody>
          <a:bodyPr/>
          <a:lstStyle/>
          <a:p>
            <a:fld id="{C098E79E-FFA4-4BF2-98A8-A04D5C1655EA}" type="slidenum">
              <a:rPr lang="en-GB" smtClean="0"/>
              <a:pPr/>
              <a:t>27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All students should be able to:</a:t>
            </a:r>
          </a:p>
          <a:p>
            <a:r>
              <a:rPr lang="en-GB" dirty="0" smtClean="0"/>
              <a:t>Define digestion.</a:t>
            </a:r>
          </a:p>
          <a:p>
            <a:r>
              <a:rPr lang="en-GB" dirty="0" smtClean="0"/>
              <a:t>Give the structure and function of the major parts of the digestive system.</a:t>
            </a:r>
          </a:p>
          <a:p>
            <a:r>
              <a:rPr lang="en-GB" dirty="0" smtClean="0"/>
              <a:t>Understand how the digestive system breaks down food both physically and chemically.</a:t>
            </a:r>
          </a:p>
          <a:p>
            <a:r>
              <a:rPr lang="en-GB" dirty="0" smtClean="0"/>
              <a:t>Understand the role of </a:t>
            </a:r>
            <a:r>
              <a:rPr lang="en-GB" dirty="0" err="1" smtClean="0"/>
              <a:t>villi</a:t>
            </a:r>
            <a:r>
              <a:rPr lang="en-GB" dirty="0" smtClean="0"/>
              <a:t> and </a:t>
            </a:r>
            <a:r>
              <a:rPr lang="en-GB" dirty="0" err="1" smtClean="0"/>
              <a:t>microvilli</a:t>
            </a:r>
            <a:r>
              <a:rPr lang="en-GB" dirty="0" smtClean="0"/>
              <a:t>.</a:t>
            </a:r>
          </a:p>
          <a:p>
            <a:r>
              <a:rPr lang="en-GB" dirty="0" smtClean="0"/>
              <a:t>Outline the role of enzymes in digestion.</a:t>
            </a:r>
            <a:endParaRPr lang="en-GB" dirty="0"/>
          </a:p>
          <a:p>
            <a:pPr>
              <a:buNone/>
            </a:pPr>
            <a:r>
              <a:rPr lang="en-GB" dirty="0" smtClean="0"/>
              <a:t>Specification reference: 3.1.2</a:t>
            </a:r>
            <a:endParaRPr lang="en-GB" dirty="0"/>
          </a:p>
        </p:txBody>
      </p:sp>
      <p:sp>
        <p:nvSpPr>
          <p:cNvPr id="4" name="Date Placeholder 3"/>
          <p:cNvSpPr>
            <a:spLocks noGrp="1"/>
          </p:cNvSpPr>
          <p:nvPr>
            <p:ph type="dt" sz="half" idx="10"/>
          </p:nvPr>
        </p:nvSpPr>
        <p:spPr/>
        <p:txBody>
          <a:bodyPr/>
          <a:lstStyle/>
          <a:p>
            <a:fld id="{75EE3F9E-8AD0-49D1-8463-F001B2704DB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28</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All students should be able to:</a:t>
            </a:r>
          </a:p>
          <a:p>
            <a:r>
              <a:rPr lang="en-GB" dirty="0" smtClean="0"/>
              <a:t>Define digestion.</a:t>
            </a:r>
          </a:p>
          <a:p>
            <a:r>
              <a:rPr lang="en-GB" dirty="0" smtClean="0"/>
              <a:t>Give the structure and function of the major parts of the digestive system.</a:t>
            </a:r>
          </a:p>
          <a:p>
            <a:r>
              <a:rPr lang="en-GB" dirty="0" smtClean="0"/>
              <a:t>Understand how the digestive system breaks down food both physically and chemically.</a:t>
            </a:r>
          </a:p>
          <a:p>
            <a:r>
              <a:rPr lang="en-GB" dirty="0" smtClean="0"/>
              <a:t>Understand the role of </a:t>
            </a:r>
            <a:r>
              <a:rPr lang="en-GB" dirty="0" err="1" smtClean="0"/>
              <a:t>villi</a:t>
            </a:r>
            <a:r>
              <a:rPr lang="en-GB" dirty="0" smtClean="0"/>
              <a:t> and </a:t>
            </a:r>
            <a:r>
              <a:rPr lang="en-GB" dirty="0" err="1" smtClean="0"/>
              <a:t>microvilli</a:t>
            </a:r>
            <a:r>
              <a:rPr lang="en-GB" dirty="0" smtClean="0"/>
              <a:t>.</a:t>
            </a:r>
          </a:p>
          <a:p>
            <a:r>
              <a:rPr lang="en-GB" dirty="0" smtClean="0"/>
              <a:t>Outline the role of enzymes in digestion.</a:t>
            </a:r>
            <a:endParaRPr lang="en-GB" dirty="0"/>
          </a:p>
          <a:p>
            <a:pPr>
              <a:buNone/>
            </a:pPr>
            <a:r>
              <a:rPr lang="en-GB" dirty="0" smtClean="0"/>
              <a:t>Specification reference: 3.1.2</a:t>
            </a:r>
            <a:endParaRPr lang="en-GB" dirty="0"/>
          </a:p>
        </p:txBody>
      </p:sp>
      <p:sp>
        <p:nvSpPr>
          <p:cNvPr id="4" name="Date Placeholder 3"/>
          <p:cNvSpPr>
            <a:spLocks noGrp="1"/>
          </p:cNvSpPr>
          <p:nvPr>
            <p:ph type="dt" sz="half" idx="10"/>
          </p:nvPr>
        </p:nvSpPr>
        <p:spPr/>
        <p:txBody>
          <a:bodyPr/>
          <a:lstStyle/>
          <a:p>
            <a:fld id="{75EE3F9E-8AD0-49D1-8463-F001B2704DB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fontScale="85000" lnSpcReduction="20000"/>
          </a:bodyPr>
          <a:lstStyle/>
          <a:p>
            <a:pPr>
              <a:buNone/>
            </a:pPr>
            <a:endParaRPr lang="en-GB" dirty="0" smtClean="0"/>
          </a:p>
          <a:p>
            <a:r>
              <a:rPr lang="en-GB" dirty="0" smtClean="0"/>
              <a:t>I can r</a:t>
            </a:r>
            <a:r>
              <a:rPr lang="en-GB" dirty="0" smtClean="0"/>
              <a:t>earrange </a:t>
            </a:r>
            <a:r>
              <a:rPr lang="en-GB" dirty="0" smtClean="0"/>
              <a:t>fragments of a sentence to give the correct definition of digestion.</a:t>
            </a:r>
          </a:p>
          <a:p>
            <a:r>
              <a:rPr lang="en-GB" dirty="0" smtClean="0"/>
              <a:t>I can l</a:t>
            </a:r>
            <a:r>
              <a:rPr lang="en-GB" dirty="0" smtClean="0"/>
              <a:t>abel </a:t>
            </a:r>
            <a:r>
              <a:rPr lang="en-GB" dirty="0" smtClean="0"/>
              <a:t>the digestive system.</a:t>
            </a:r>
          </a:p>
          <a:p>
            <a:r>
              <a:rPr lang="en-GB" dirty="0" smtClean="0"/>
              <a:t>I can n</a:t>
            </a:r>
            <a:r>
              <a:rPr lang="en-GB" dirty="0" smtClean="0"/>
              <a:t>ame </a:t>
            </a:r>
            <a:r>
              <a:rPr lang="en-GB" dirty="0" smtClean="0"/>
              <a:t>the </a:t>
            </a:r>
            <a:r>
              <a:rPr lang="en-GB" dirty="0" smtClean="0"/>
              <a:t>structures </a:t>
            </a:r>
            <a:r>
              <a:rPr lang="en-GB" dirty="0" smtClean="0"/>
              <a:t>of the digestive system when given </a:t>
            </a:r>
            <a:r>
              <a:rPr lang="en-GB" dirty="0" smtClean="0"/>
              <a:t>their</a:t>
            </a:r>
            <a:r>
              <a:rPr lang="en-GB" dirty="0" smtClean="0"/>
              <a:t> </a:t>
            </a:r>
            <a:r>
              <a:rPr lang="en-GB" dirty="0" smtClean="0"/>
              <a:t>function and vice versa.</a:t>
            </a:r>
          </a:p>
          <a:p>
            <a:r>
              <a:rPr lang="en-GB" dirty="0" smtClean="0"/>
              <a:t>I can d</a:t>
            </a:r>
            <a:r>
              <a:rPr lang="en-GB" dirty="0" smtClean="0"/>
              <a:t>raw </a:t>
            </a:r>
            <a:r>
              <a:rPr lang="en-GB" dirty="0" smtClean="0"/>
              <a:t>a labelled diagram of the lining of the small intestine and answer questions related to its key features. </a:t>
            </a:r>
          </a:p>
          <a:p>
            <a:r>
              <a:rPr lang="en-GB" dirty="0" smtClean="0"/>
              <a:t>I can a</a:t>
            </a:r>
            <a:r>
              <a:rPr lang="en-GB" dirty="0" smtClean="0"/>
              <a:t>nswer </a:t>
            </a:r>
            <a:r>
              <a:rPr lang="en-GB" dirty="0" smtClean="0"/>
              <a:t>exam questions on digestion and digestive enzymes. </a:t>
            </a:r>
          </a:p>
          <a:p>
            <a:endParaRPr lang="en-GB" dirty="0"/>
          </a:p>
        </p:txBody>
      </p:sp>
      <p:sp>
        <p:nvSpPr>
          <p:cNvPr id="4" name="Date Placeholder 3"/>
          <p:cNvSpPr>
            <a:spLocks noGrp="1"/>
          </p:cNvSpPr>
          <p:nvPr>
            <p:ph type="dt" sz="half" idx="10"/>
          </p:nvPr>
        </p:nvSpPr>
        <p:spPr/>
        <p:txBody>
          <a:bodyPr/>
          <a:lstStyle/>
          <a:p>
            <a:fld id="{5F3F141C-08CF-4916-A0E9-083CA4B842F4}"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GB" dirty="0" smtClean="0"/>
              <a:t>Starter Activity:  Can you rearrange these fragments of a sentence to give the correct definition of digestion?</a:t>
            </a:r>
            <a:endParaRPr lang="en-GB" dirty="0"/>
          </a:p>
        </p:txBody>
      </p:sp>
      <p:sp>
        <p:nvSpPr>
          <p:cNvPr id="4" name="TextBox 3"/>
          <p:cNvSpPr txBox="1"/>
          <p:nvPr/>
        </p:nvSpPr>
        <p:spPr>
          <a:xfrm>
            <a:off x="214282" y="2803281"/>
            <a:ext cx="8715436" cy="2554545"/>
          </a:xfrm>
          <a:prstGeom prst="rect">
            <a:avLst/>
          </a:prstGeom>
          <a:noFill/>
          <a:ln>
            <a:solidFill>
              <a:schemeClr val="tx1"/>
            </a:solidFill>
          </a:ln>
        </p:spPr>
        <p:txBody>
          <a:bodyPr wrap="square" rtlCol="0">
            <a:spAutoFit/>
          </a:bodyPr>
          <a:lstStyle/>
          <a:p>
            <a:pPr algn="ctr"/>
            <a:r>
              <a:rPr lang="en-GB" sz="4000" dirty="0" smtClean="0"/>
              <a:t>Digestion is the process in which </a:t>
            </a:r>
            <a:r>
              <a:rPr lang="en-GB" sz="4000" b="1" dirty="0" smtClean="0"/>
              <a:t>large </a:t>
            </a:r>
            <a:r>
              <a:rPr lang="en-GB" sz="4000" dirty="0" smtClean="0"/>
              <a:t> molecules are hydrolysed by enzymes into </a:t>
            </a:r>
            <a:r>
              <a:rPr lang="en-GB" sz="4000" b="1" dirty="0" smtClean="0"/>
              <a:t>small</a:t>
            </a:r>
            <a:r>
              <a:rPr lang="en-GB" sz="4000" dirty="0" smtClean="0"/>
              <a:t> molecules which can be absorbed and assimilated.</a:t>
            </a:r>
            <a:endParaRPr lang="en-GB" sz="4000" dirty="0"/>
          </a:p>
        </p:txBody>
      </p:sp>
      <p:sp>
        <p:nvSpPr>
          <p:cNvPr id="6" name="TextBox 5"/>
          <p:cNvSpPr txBox="1"/>
          <p:nvPr/>
        </p:nvSpPr>
        <p:spPr>
          <a:xfrm>
            <a:off x="5643570" y="2500306"/>
            <a:ext cx="2214578" cy="584775"/>
          </a:xfrm>
          <a:prstGeom prst="rect">
            <a:avLst/>
          </a:prstGeom>
          <a:noFill/>
          <a:ln>
            <a:solidFill>
              <a:schemeClr val="tx1"/>
            </a:solidFill>
          </a:ln>
        </p:spPr>
        <p:txBody>
          <a:bodyPr wrap="square" rtlCol="0">
            <a:spAutoFit/>
          </a:bodyPr>
          <a:lstStyle/>
          <a:p>
            <a:pPr algn="ctr"/>
            <a:r>
              <a:rPr lang="en-GB" sz="3200" dirty="0" smtClean="0"/>
              <a:t>Digestion</a:t>
            </a:r>
            <a:endParaRPr lang="en-GB" sz="3200" dirty="0"/>
          </a:p>
        </p:txBody>
      </p:sp>
      <p:sp>
        <p:nvSpPr>
          <p:cNvPr id="7" name="TextBox 6"/>
          <p:cNvSpPr txBox="1"/>
          <p:nvPr/>
        </p:nvSpPr>
        <p:spPr>
          <a:xfrm>
            <a:off x="5572132" y="5929330"/>
            <a:ext cx="3071834" cy="584775"/>
          </a:xfrm>
          <a:prstGeom prst="rect">
            <a:avLst/>
          </a:prstGeom>
          <a:noFill/>
          <a:ln>
            <a:solidFill>
              <a:schemeClr val="tx1"/>
            </a:solidFill>
          </a:ln>
        </p:spPr>
        <p:txBody>
          <a:bodyPr wrap="square" rtlCol="0">
            <a:spAutoFit/>
          </a:bodyPr>
          <a:lstStyle/>
          <a:p>
            <a:pPr algn="ctr"/>
            <a:r>
              <a:rPr lang="en-GB" sz="3200" dirty="0" smtClean="0"/>
              <a:t>is the process in</a:t>
            </a:r>
            <a:endParaRPr lang="en-GB" sz="3200" dirty="0"/>
          </a:p>
        </p:txBody>
      </p:sp>
      <p:sp>
        <p:nvSpPr>
          <p:cNvPr id="8" name="TextBox 7"/>
          <p:cNvSpPr txBox="1"/>
          <p:nvPr/>
        </p:nvSpPr>
        <p:spPr>
          <a:xfrm>
            <a:off x="5715008" y="4714884"/>
            <a:ext cx="2357454" cy="584775"/>
          </a:xfrm>
          <a:prstGeom prst="rect">
            <a:avLst/>
          </a:prstGeom>
          <a:noFill/>
          <a:ln>
            <a:solidFill>
              <a:schemeClr val="tx1"/>
            </a:solidFill>
          </a:ln>
        </p:spPr>
        <p:txBody>
          <a:bodyPr wrap="square" rtlCol="0">
            <a:spAutoFit/>
          </a:bodyPr>
          <a:lstStyle/>
          <a:p>
            <a:pPr algn="ctr"/>
            <a:r>
              <a:rPr lang="en-GB" sz="3200" dirty="0" smtClean="0"/>
              <a:t>which </a:t>
            </a:r>
            <a:r>
              <a:rPr lang="en-GB" sz="3200" b="1" dirty="0" smtClean="0"/>
              <a:t>large</a:t>
            </a:r>
            <a:endParaRPr lang="en-GB" sz="3200" dirty="0"/>
          </a:p>
        </p:txBody>
      </p:sp>
      <p:sp>
        <p:nvSpPr>
          <p:cNvPr id="9" name="TextBox 8"/>
          <p:cNvSpPr txBox="1"/>
          <p:nvPr/>
        </p:nvSpPr>
        <p:spPr>
          <a:xfrm>
            <a:off x="4143372" y="3786190"/>
            <a:ext cx="2857520" cy="584775"/>
          </a:xfrm>
          <a:prstGeom prst="rect">
            <a:avLst/>
          </a:prstGeom>
          <a:noFill/>
          <a:ln>
            <a:solidFill>
              <a:schemeClr val="tx1"/>
            </a:solidFill>
          </a:ln>
        </p:spPr>
        <p:txBody>
          <a:bodyPr wrap="square" rtlCol="0">
            <a:spAutoFit/>
          </a:bodyPr>
          <a:lstStyle/>
          <a:p>
            <a:pPr algn="ctr"/>
            <a:r>
              <a:rPr lang="en-GB" sz="3200" dirty="0" smtClean="0"/>
              <a:t>molecules are</a:t>
            </a:r>
            <a:endParaRPr lang="en-GB" sz="3200" dirty="0"/>
          </a:p>
        </p:txBody>
      </p:sp>
      <p:sp>
        <p:nvSpPr>
          <p:cNvPr id="10" name="TextBox 9"/>
          <p:cNvSpPr txBox="1"/>
          <p:nvPr/>
        </p:nvSpPr>
        <p:spPr>
          <a:xfrm>
            <a:off x="428596" y="2285992"/>
            <a:ext cx="3071834" cy="584775"/>
          </a:xfrm>
          <a:prstGeom prst="rect">
            <a:avLst/>
          </a:prstGeom>
          <a:noFill/>
          <a:ln>
            <a:solidFill>
              <a:schemeClr val="tx1"/>
            </a:solidFill>
          </a:ln>
        </p:spPr>
        <p:txBody>
          <a:bodyPr wrap="square" rtlCol="0">
            <a:spAutoFit/>
          </a:bodyPr>
          <a:lstStyle/>
          <a:p>
            <a:pPr algn="ctr"/>
            <a:r>
              <a:rPr lang="en-GB" sz="3200" dirty="0" smtClean="0"/>
              <a:t>hydrolysed by</a:t>
            </a:r>
            <a:endParaRPr lang="en-GB" sz="3200" dirty="0"/>
          </a:p>
        </p:txBody>
      </p:sp>
      <p:sp>
        <p:nvSpPr>
          <p:cNvPr id="11" name="TextBox 10"/>
          <p:cNvSpPr txBox="1"/>
          <p:nvPr/>
        </p:nvSpPr>
        <p:spPr>
          <a:xfrm>
            <a:off x="428596" y="4500570"/>
            <a:ext cx="2357454" cy="584775"/>
          </a:xfrm>
          <a:prstGeom prst="rect">
            <a:avLst/>
          </a:prstGeom>
          <a:noFill/>
          <a:ln>
            <a:solidFill>
              <a:schemeClr val="tx1"/>
            </a:solidFill>
          </a:ln>
        </p:spPr>
        <p:txBody>
          <a:bodyPr wrap="square" rtlCol="0">
            <a:spAutoFit/>
          </a:bodyPr>
          <a:lstStyle/>
          <a:p>
            <a:pPr algn="ctr"/>
            <a:r>
              <a:rPr lang="en-GB" sz="3200" dirty="0" smtClean="0"/>
              <a:t>enzymes</a:t>
            </a:r>
            <a:endParaRPr lang="en-GB" sz="3200" dirty="0"/>
          </a:p>
        </p:txBody>
      </p:sp>
      <p:sp>
        <p:nvSpPr>
          <p:cNvPr id="12" name="TextBox 11"/>
          <p:cNvSpPr txBox="1"/>
          <p:nvPr/>
        </p:nvSpPr>
        <p:spPr>
          <a:xfrm>
            <a:off x="714348" y="6072206"/>
            <a:ext cx="2214578" cy="584775"/>
          </a:xfrm>
          <a:prstGeom prst="rect">
            <a:avLst/>
          </a:prstGeom>
          <a:noFill/>
          <a:ln>
            <a:solidFill>
              <a:schemeClr val="tx1"/>
            </a:solidFill>
          </a:ln>
        </p:spPr>
        <p:txBody>
          <a:bodyPr wrap="square" rtlCol="0">
            <a:spAutoFit/>
          </a:bodyPr>
          <a:lstStyle/>
          <a:p>
            <a:pPr algn="ctr"/>
            <a:r>
              <a:rPr lang="en-GB" sz="3200" dirty="0" smtClean="0"/>
              <a:t>into </a:t>
            </a:r>
            <a:r>
              <a:rPr lang="en-GB" sz="3200" b="1" dirty="0" smtClean="0"/>
              <a:t>small</a:t>
            </a:r>
            <a:endParaRPr lang="en-GB" sz="3200" dirty="0"/>
          </a:p>
        </p:txBody>
      </p:sp>
      <p:sp>
        <p:nvSpPr>
          <p:cNvPr id="13" name="Rectangle 12"/>
          <p:cNvSpPr/>
          <p:nvPr/>
        </p:nvSpPr>
        <p:spPr>
          <a:xfrm>
            <a:off x="785786" y="3714752"/>
            <a:ext cx="2962671" cy="584775"/>
          </a:xfrm>
          <a:prstGeom prst="rect">
            <a:avLst/>
          </a:prstGeom>
          <a:ln>
            <a:solidFill>
              <a:schemeClr val="tx1"/>
            </a:solidFill>
          </a:ln>
        </p:spPr>
        <p:txBody>
          <a:bodyPr wrap="none">
            <a:spAutoFit/>
          </a:bodyPr>
          <a:lstStyle/>
          <a:p>
            <a:pPr algn="ctr"/>
            <a:r>
              <a:rPr lang="en-GB" sz="3200" dirty="0" smtClean="0"/>
              <a:t>molecules which</a:t>
            </a:r>
            <a:endParaRPr lang="en-GB" sz="3200" dirty="0"/>
          </a:p>
        </p:txBody>
      </p:sp>
      <p:sp>
        <p:nvSpPr>
          <p:cNvPr id="14" name="Rectangle 13"/>
          <p:cNvSpPr/>
          <p:nvPr/>
        </p:nvSpPr>
        <p:spPr>
          <a:xfrm>
            <a:off x="428596" y="5286388"/>
            <a:ext cx="1280928" cy="584775"/>
          </a:xfrm>
          <a:prstGeom prst="rect">
            <a:avLst/>
          </a:prstGeom>
          <a:ln>
            <a:solidFill>
              <a:schemeClr val="tx1"/>
            </a:solidFill>
          </a:ln>
        </p:spPr>
        <p:txBody>
          <a:bodyPr wrap="none">
            <a:spAutoFit/>
          </a:bodyPr>
          <a:lstStyle/>
          <a:p>
            <a:pPr algn="ctr"/>
            <a:r>
              <a:rPr lang="en-GB" sz="3200" dirty="0" smtClean="0"/>
              <a:t>can be</a:t>
            </a:r>
            <a:endParaRPr lang="en-GB" sz="3200" dirty="0"/>
          </a:p>
        </p:txBody>
      </p:sp>
      <p:sp>
        <p:nvSpPr>
          <p:cNvPr id="15" name="TextBox 14"/>
          <p:cNvSpPr txBox="1"/>
          <p:nvPr/>
        </p:nvSpPr>
        <p:spPr>
          <a:xfrm>
            <a:off x="3071802" y="5072074"/>
            <a:ext cx="2143140" cy="584775"/>
          </a:xfrm>
          <a:prstGeom prst="rect">
            <a:avLst/>
          </a:prstGeom>
          <a:noFill/>
          <a:ln>
            <a:solidFill>
              <a:schemeClr val="tx1"/>
            </a:solidFill>
          </a:ln>
        </p:spPr>
        <p:txBody>
          <a:bodyPr wrap="square" rtlCol="0">
            <a:spAutoFit/>
          </a:bodyPr>
          <a:lstStyle/>
          <a:p>
            <a:pPr algn="ctr"/>
            <a:r>
              <a:rPr lang="en-GB" sz="3200" dirty="0" smtClean="0"/>
              <a:t>absorbed</a:t>
            </a:r>
            <a:endParaRPr lang="en-GB" sz="3200" dirty="0"/>
          </a:p>
        </p:txBody>
      </p:sp>
      <p:sp>
        <p:nvSpPr>
          <p:cNvPr id="16" name="Rectangle 15"/>
          <p:cNvSpPr/>
          <p:nvPr/>
        </p:nvSpPr>
        <p:spPr>
          <a:xfrm>
            <a:off x="2643174" y="3000372"/>
            <a:ext cx="2888740" cy="584775"/>
          </a:xfrm>
          <a:prstGeom prst="rect">
            <a:avLst/>
          </a:prstGeom>
          <a:ln>
            <a:solidFill>
              <a:schemeClr val="tx1"/>
            </a:solidFill>
          </a:ln>
        </p:spPr>
        <p:txBody>
          <a:bodyPr wrap="none">
            <a:spAutoFit/>
          </a:bodyPr>
          <a:lstStyle/>
          <a:p>
            <a:pPr algn="ctr"/>
            <a:r>
              <a:rPr lang="en-GB" sz="3200" dirty="0" smtClean="0"/>
              <a:t>and assimilated.</a:t>
            </a:r>
            <a:endParaRPr lang="en-GB" sz="3200" dirty="0"/>
          </a:p>
        </p:txBody>
      </p:sp>
      <p:sp>
        <p:nvSpPr>
          <p:cNvPr id="17" name="Date Placeholder 16"/>
          <p:cNvSpPr>
            <a:spLocks noGrp="1"/>
          </p:cNvSpPr>
          <p:nvPr>
            <p:ph type="dt" sz="half" idx="10"/>
          </p:nvPr>
        </p:nvSpPr>
        <p:spPr/>
        <p:txBody>
          <a:bodyPr/>
          <a:lstStyle/>
          <a:p>
            <a:fld id="{EDB2B770-2D0A-47C4-90CD-A57172570F0F}" type="datetime1">
              <a:rPr lang="en-GB" smtClean="0"/>
              <a:pPr/>
              <a:t>06/09/2009</a:t>
            </a:fld>
            <a:endParaRPr lang="en-GB"/>
          </a:p>
        </p:txBody>
      </p:sp>
      <p:sp>
        <p:nvSpPr>
          <p:cNvPr id="18" name="Slide Number Placeholder 17"/>
          <p:cNvSpPr>
            <a:spLocks noGrp="1"/>
          </p:cNvSpPr>
          <p:nvPr>
            <p:ph type="sldNum" sz="quarter" idx="12"/>
          </p:nvPr>
        </p:nvSpPr>
        <p:spPr/>
        <p:txBody>
          <a:bodyPr/>
          <a:lstStyle/>
          <a:p>
            <a:fld id="{C098E79E-FFA4-4BF2-98A8-A04D5C1655EA}" type="slidenum">
              <a:rPr lang="en-GB" smtClean="0"/>
              <a:pPr/>
              <a:t>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par>
                                <p:cTn id="29" presetID="9" presetClass="exit" presetSubtype="0" fill="hold" grpId="0" nodeType="withEffect">
                                  <p:stCondLst>
                                    <p:cond delay="0"/>
                                  </p:stCondLst>
                                  <p:childTnLst>
                                    <p:animEffect transition="out" filter="dissolve">
                                      <p:cBhvr>
                                        <p:cTn id="30" dur="500"/>
                                        <p:tgtEl>
                                          <p:spTgt spid="14"/>
                                        </p:tgtEl>
                                      </p:cBhvr>
                                    </p:animEffect>
                                    <p:set>
                                      <p:cBhvr>
                                        <p:cTn id="31" dur="1" fill="hold">
                                          <p:stCondLst>
                                            <p:cond delay="499"/>
                                          </p:stCondLst>
                                        </p:cTn>
                                        <p:tgtEl>
                                          <p:spTgt spid="14"/>
                                        </p:tgtEl>
                                        <p:attrNameLst>
                                          <p:attrName>style.visibility</p:attrName>
                                        </p:attrNameLst>
                                      </p:cBhvr>
                                      <p:to>
                                        <p:strVal val="hidden"/>
                                      </p:to>
                                    </p:set>
                                  </p:childTnLst>
                                </p:cTn>
                              </p:par>
                              <p:par>
                                <p:cTn id="32" presetID="9" presetClass="exit" presetSubtype="0" fill="hold" grpId="0" nodeType="withEffect">
                                  <p:stCondLst>
                                    <p:cond delay="0"/>
                                  </p:stCondLst>
                                  <p:childTnLst>
                                    <p:animEffect transition="out" filter="dissolve">
                                      <p:cBhvr>
                                        <p:cTn id="33" dur="500"/>
                                        <p:tgtEl>
                                          <p:spTgt spid="15"/>
                                        </p:tgtEl>
                                      </p:cBhvr>
                                    </p:animEffect>
                                    <p:set>
                                      <p:cBhvr>
                                        <p:cTn id="34" dur="1" fill="hold">
                                          <p:stCondLst>
                                            <p:cond delay="499"/>
                                          </p:stCondLst>
                                        </p:cTn>
                                        <p:tgtEl>
                                          <p:spTgt spid="15"/>
                                        </p:tgtEl>
                                        <p:attrNameLst>
                                          <p:attrName>style.visibility</p:attrName>
                                        </p:attrNameLst>
                                      </p:cBhvr>
                                      <p:to>
                                        <p:strVal val="hidden"/>
                                      </p:to>
                                    </p:set>
                                  </p:childTnLst>
                                </p:cTn>
                              </p:par>
                              <p:par>
                                <p:cTn id="35" presetID="9" presetClass="exit" presetSubtype="0" fill="hold" grpId="0" nodeType="withEffect">
                                  <p:stCondLst>
                                    <p:cond delay="0"/>
                                  </p:stCondLst>
                                  <p:childTnLst>
                                    <p:animEffect transition="out" filter="dissolve">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par>
                                <p:cTn id="38" presetID="9"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dissolv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Activity 1: The human digestive system</a:t>
            </a:r>
            <a:endParaRPr lang="en-GB" dirty="0"/>
          </a:p>
        </p:txBody>
      </p:sp>
      <p:sp>
        <p:nvSpPr>
          <p:cNvPr id="3" name="Content Placeholder 2"/>
          <p:cNvSpPr>
            <a:spLocks noGrp="1"/>
          </p:cNvSpPr>
          <p:nvPr>
            <p:ph idx="1"/>
          </p:nvPr>
        </p:nvSpPr>
        <p:spPr>
          <a:xfrm>
            <a:off x="457200" y="1428736"/>
            <a:ext cx="8229600" cy="5000660"/>
          </a:xfrm>
        </p:spPr>
        <p:txBody>
          <a:bodyPr>
            <a:normAutofit fontScale="92500" lnSpcReduction="10000"/>
          </a:bodyPr>
          <a:lstStyle/>
          <a:p>
            <a:pPr algn="just"/>
            <a:r>
              <a:rPr lang="en-GB" dirty="0" smtClean="0"/>
              <a:t>The human digestive system is made up of a long muscular tube and its associated glands.</a:t>
            </a:r>
          </a:p>
          <a:p>
            <a:pPr algn="just"/>
            <a:r>
              <a:rPr lang="en-GB" dirty="0" smtClean="0"/>
              <a:t>The glands produce enzymes that break down large molecules into small ones ready for absorption.  </a:t>
            </a:r>
          </a:p>
          <a:p>
            <a:pPr algn="just"/>
            <a:r>
              <a:rPr lang="en-GB" dirty="0" smtClean="0"/>
              <a:t>The digestive system therefore provides an interface with the environment because food substances enter the body through it.</a:t>
            </a:r>
          </a:p>
          <a:p>
            <a:pPr algn="just">
              <a:buNone/>
            </a:pPr>
            <a:endParaRPr lang="en-GB" dirty="0" smtClean="0"/>
          </a:p>
          <a:p>
            <a:pPr algn="ctr">
              <a:buNone/>
            </a:pPr>
            <a:r>
              <a:rPr lang="en-GB" b="1" dirty="0" smtClean="0"/>
              <a:t>Missing words: small   interface   glands  enter   enzymes   muscular   large  absorption</a:t>
            </a:r>
            <a:endParaRPr lang="en-GB" b="1" dirty="0"/>
          </a:p>
        </p:txBody>
      </p:sp>
      <p:sp>
        <p:nvSpPr>
          <p:cNvPr id="4" name="Rectangle 3"/>
          <p:cNvSpPr/>
          <p:nvPr/>
        </p:nvSpPr>
        <p:spPr>
          <a:xfrm>
            <a:off x="831466" y="1935845"/>
            <a:ext cx="150019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714876" y="2857496"/>
            <a:ext cx="114300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57224" y="4143380"/>
            <a:ext cx="150019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026518" y="1915923"/>
            <a:ext cx="100013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643173" y="4572008"/>
            <a:ext cx="915815"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286248" y="2428868"/>
            <a:ext cx="1428761"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85786" y="2857496"/>
            <a:ext cx="1143008"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57224" y="3253323"/>
            <a:ext cx="1714512" cy="3571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ate Placeholder 11"/>
          <p:cNvSpPr>
            <a:spLocks noGrp="1"/>
          </p:cNvSpPr>
          <p:nvPr>
            <p:ph type="dt" sz="half" idx="10"/>
          </p:nvPr>
        </p:nvSpPr>
        <p:spPr/>
        <p:txBody>
          <a:bodyPr/>
          <a:lstStyle/>
          <a:p>
            <a:fld id="{E3673A60-F843-4A30-94CD-A8F73669CBB6}" type="datetime1">
              <a:rPr lang="en-GB" smtClean="0"/>
              <a:pPr/>
              <a:t>06/09/2009</a:t>
            </a:fld>
            <a:endParaRPr lang="en-GB"/>
          </a:p>
        </p:txBody>
      </p:sp>
      <p:sp>
        <p:nvSpPr>
          <p:cNvPr id="13" name="Slide Number Placeholder 12"/>
          <p:cNvSpPr>
            <a:spLocks noGrp="1"/>
          </p:cNvSpPr>
          <p:nvPr>
            <p:ph type="sldNum" sz="quarter" idx="12"/>
          </p:nvPr>
        </p:nvSpPr>
        <p:spPr/>
        <p:txBody>
          <a:bodyPr/>
          <a:lstStyle/>
          <a:p>
            <a:fld id="{C098E79E-FFA4-4BF2-98A8-A04D5C1655EA}" type="slidenum">
              <a:rPr lang="en-GB" smtClean="0"/>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179388" y="115888"/>
            <a:ext cx="8785225" cy="1143000"/>
          </a:xfrm>
        </p:spPr>
        <p:txBody>
          <a:bodyPr>
            <a:noAutofit/>
          </a:bodyPr>
          <a:lstStyle/>
          <a:p>
            <a:r>
              <a:rPr lang="en-GB" sz="4000" dirty="0" smtClean="0"/>
              <a:t>Activity 2: Can you label the human </a:t>
            </a:r>
            <a:r>
              <a:rPr lang="en-GB" sz="4000" dirty="0"/>
              <a:t>digestive </a:t>
            </a:r>
            <a:r>
              <a:rPr lang="en-GB" sz="4000" dirty="0" smtClean="0"/>
              <a:t>system?</a:t>
            </a:r>
            <a:endParaRPr lang="en-GB" sz="4000" dirty="0"/>
          </a:p>
        </p:txBody>
      </p:sp>
      <p:pic>
        <p:nvPicPr>
          <p:cNvPr id="5125" name="Picture 5"/>
          <p:cNvPicPr>
            <a:picLocks noChangeAspect="1" noChangeArrowheads="1"/>
          </p:cNvPicPr>
          <p:nvPr/>
        </p:nvPicPr>
        <p:blipFill>
          <a:blip r:embed="rId2"/>
          <a:srcRect/>
          <a:stretch>
            <a:fillRect/>
          </a:stretch>
        </p:blipFill>
        <p:spPr bwMode="auto">
          <a:xfrm>
            <a:off x="2106629" y="1341438"/>
            <a:ext cx="4894263" cy="5422900"/>
          </a:xfrm>
          <a:prstGeom prst="rect">
            <a:avLst/>
          </a:prstGeom>
          <a:solidFill>
            <a:srgbClr val="FF0000"/>
          </a:solidFill>
          <a:ln w="9525">
            <a:solidFill>
              <a:srgbClr val="FF0000"/>
            </a:solidFill>
            <a:miter lim="800000"/>
            <a:headEnd/>
            <a:tailEnd/>
          </a:ln>
          <a:effectLst/>
        </p:spPr>
      </p:pic>
      <p:sp>
        <p:nvSpPr>
          <p:cNvPr id="5126" name="Rectangle 6"/>
          <p:cNvSpPr>
            <a:spLocks noChangeArrowheads="1"/>
          </p:cNvSpPr>
          <p:nvPr/>
        </p:nvSpPr>
        <p:spPr bwMode="auto">
          <a:xfrm>
            <a:off x="5849954" y="2139950"/>
            <a:ext cx="720725" cy="344488"/>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A</a:t>
            </a:r>
            <a:endParaRPr lang="en-GB" b="1" dirty="0"/>
          </a:p>
        </p:txBody>
      </p:sp>
      <p:sp>
        <p:nvSpPr>
          <p:cNvPr id="5127" name="Rectangle 7"/>
          <p:cNvSpPr>
            <a:spLocks noChangeArrowheads="1"/>
          </p:cNvSpPr>
          <p:nvPr/>
        </p:nvSpPr>
        <p:spPr bwMode="auto">
          <a:xfrm>
            <a:off x="5849954" y="2614613"/>
            <a:ext cx="865188"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B</a:t>
            </a:r>
            <a:endParaRPr lang="en-GB" b="1" dirty="0"/>
          </a:p>
        </p:txBody>
      </p:sp>
      <p:sp>
        <p:nvSpPr>
          <p:cNvPr id="5129" name="Rectangle 9"/>
          <p:cNvSpPr>
            <a:spLocks noChangeArrowheads="1"/>
          </p:cNvSpPr>
          <p:nvPr/>
        </p:nvSpPr>
        <p:spPr bwMode="auto">
          <a:xfrm>
            <a:off x="5849954" y="2974975"/>
            <a:ext cx="1009650" cy="360363"/>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C</a:t>
            </a:r>
            <a:endParaRPr lang="en-GB" b="1" dirty="0"/>
          </a:p>
        </p:txBody>
      </p:sp>
      <p:sp>
        <p:nvSpPr>
          <p:cNvPr id="5130" name="Rectangle 10"/>
          <p:cNvSpPr>
            <a:spLocks noChangeArrowheads="1"/>
          </p:cNvSpPr>
          <p:nvPr/>
        </p:nvSpPr>
        <p:spPr bwMode="auto">
          <a:xfrm>
            <a:off x="5878529" y="3422650"/>
            <a:ext cx="1009650" cy="360363"/>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D</a:t>
            </a:r>
            <a:endParaRPr lang="en-GB" b="1" dirty="0"/>
          </a:p>
        </p:txBody>
      </p:sp>
      <p:sp>
        <p:nvSpPr>
          <p:cNvPr id="5131" name="Rectangle 11"/>
          <p:cNvSpPr>
            <a:spLocks noChangeArrowheads="1"/>
          </p:cNvSpPr>
          <p:nvPr/>
        </p:nvSpPr>
        <p:spPr bwMode="auto">
          <a:xfrm>
            <a:off x="5864242" y="3868738"/>
            <a:ext cx="1009650"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E</a:t>
            </a:r>
            <a:endParaRPr lang="en-GB" b="1" dirty="0"/>
          </a:p>
        </p:txBody>
      </p:sp>
      <p:sp>
        <p:nvSpPr>
          <p:cNvPr id="5132" name="Rectangle 12"/>
          <p:cNvSpPr>
            <a:spLocks noChangeArrowheads="1"/>
          </p:cNvSpPr>
          <p:nvPr/>
        </p:nvSpPr>
        <p:spPr bwMode="auto">
          <a:xfrm>
            <a:off x="5865829" y="4271963"/>
            <a:ext cx="1009650"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F</a:t>
            </a:r>
            <a:endParaRPr lang="en-GB" b="1" dirty="0"/>
          </a:p>
        </p:txBody>
      </p:sp>
      <p:sp>
        <p:nvSpPr>
          <p:cNvPr id="5133" name="Rectangle 13"/>
          <p:cNvSpPr>
            <a:spLocks noChangeArrowheads="1"/>
          </p:cNvSpPr>
          <p:nvPr/>
        </p:nvSpPr>
        <p:spPr bwMode="auto">
          <a:xfrm>
            <a:off x="5867417" y="4530725"/>
            <a:ext cx="1009650"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G</a:t>
            </a:r>
            <a:endParaRPr lang="en-GB" b="1" dirty="0"/>
          </a:p>
        </p:txBody>
      </p:sp>
      <p:sp>
        <p:nvSpPr>
          <p:cNvPr id="5134" name="Rectangle 14"/>
          <p:cNvSpPr>
            <a:spLocks noChangeArrowheads="1"/>
          </p:cNvSpPr>
          <p:nvPr/>
        </p:nvSpPr>
        <p:spPr bwMode="auto">
          <a:xfrm>
            <a:off x="5363821" y="4835346"/>
            <a:ext cx="720725"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H</a:t>
            </a:r>
            <a:endParaRPr lang="en-GB" b="1" dirty="0"/>
          </a:p>
        </p:txBody>
      </p:sp>
      <p:sp>
        <p:nvSpPr>
          <p:cNvPr id="5135" name="Rectangle 15"/>
          <p:cNvSpPr>
            <a:spLocks noChangeArrowheads="1"/>
          </p:cNvSpPr>
          <p:nvPr/>
        </p:nvSpPr>
        <p:spPr bwMode="auto">
          <a:xfrm>
            <a:off x="5448317" y="5121275"/>
            <a:ext cx="661987"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I</a:t>
            </a:r>
            <a:endParaRPr lang="en-GB" b="1" dirty="0"/>
          </a:p>
        </p:txBody>
      </p:sp>
      <p:sp>
        <p:nvSpPr>
          <p:cNvPr id="5137" name="Rectangle 17"/>
          <p:cNvSpPr>
            <a:spLocks noChangeArrowheads="1"/>
          </p:cNvSpPr>
          <p:nvPr/>
        </p:nvSpPr>
        <p:spPr bwMode="auto">
          <a:xfrm>
            <a:off x="5446729" y="5380038"/>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J</a:t>
            </a:r>
            <a:endParaRPr lang="en-GB" b="1" dirty="0"/>
          </a:p>
        </p:txBody>
      </p:sp>
      <p:sp>
        <p:nvSpPr>
          <p:cNvPr id="5138" name="Rectangle 18"/>
          <p:cNvSpPr>
            <a:spLocks noChangeArrowheads="1"/>
          </p:cNvSpPr>
          <p:nvPr/>
        </p:nvSpPr>
        <p:spPr bwMode="auto">
          <a:xfrm>
            <a:off x="6283342" y="5005388"/>
            <a:ext cx="647700"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K</a:t>
            </a:r>
            <a:endParaRPr lang="en-GB" b="1" dirty="0"/>
          </a:p>
        </p:txBody>
      </p:sp>
      <p:sp>
        <p:nvSpPr>
          <p:cNvPr id="5139" name="Rectangle 19"/>
          <p:cNvSpPr>
            <a:spLocks noChangeArrowheads="1"/>
          </p:cNvSpPr>
          <p:nvPr/>
        </p:nvSpPr>
        <p:spPr bwMode="auto">
          <a:xfrm>
            <a:off x="5634054" y="5856288"/>
            <a:ext cx="1009650"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L</a:t>
            </a:r>
            <a:endParaRPr lang="en-GB" b="1" dirty="0"/>
          </a:p>
        </p:txBody>
      </p:sp>
      <p:sp>
        <p:nvSpPr>
          <p:cNvPr id="5140" name="Rectangle 20"/>
          <p:cNvSpPr>
            <a:spLocks noChangeArrowheads="1"/>
          </p:cNvSpPr>
          <p:nvPr/>
        </p:nvSpPr>
        <p:spPr bwMode="auto">
          <a:xfrm>
            <a:off x="2970229" y="5783263"/>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M</a:t>
            </a:r>
            <a:endParaRPr lang="en-GB" b="1" dirty="0"/>
          </a:p>
        </p:txBody>
      </p:sp>
      <p:sp>
        <p:nvSpPr>
          <p:cNvPr id="5141" name="Rectangle 21"/>
          <p:cNvSpPr>
            <a:spLocks noChangeArrowheads="1"/>
          </p:cNvSpPr>
          <p:nvPr/>
        </p:nvSpPr>
        <p:spPr bwMode="auto">
          <a:xfrm>
            <a:off x="2986104" y="5595938"/>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N</a:t>
            </a:r>
            <a:endParaRPr lang="en-GB" b="1" dirty="0"/>
          </a:p>
        </p:txBody>
      </p:sp>
      <p:sp>
        <p:nvSpPr>
          <p:cNvPr id="5142" name="Rectangle 22"/>
          <p:cNvSpPr>
            <a:spLocks noChangeArrowheads="1"/>
          </p:cNvSpPr>
          <p:nvPr/>
        </p:nvSpPr>
        <p:spPr bwMode="auto">
          <a:xfrm>
            <a:off x="2984517" y="5394325"/>
            <a:ext cx="661987"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O</a:t>
            </a:r>
            <a:endParaRPr lang="en-GB" b="1" dirty="0"/>
          </a:p>
        </p:txBody>
      </p:sp>
      <p:sp>
        <p:nvSpPr>
          <p:cNvPr id="5143" name="Rectangle 23"/>
          <p:cNvSpPr>
            <a:spLocks noChangeArrowheads="1"/>
          </p:cNvSpPr>
          <p:nvPr/>
        </p:nvSpPr>
        <p:spPr bwMode="auto">
          <a:xfrm>
            <a:off x="2984517" y="5178425"/>
            <a:ext cx="661987"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P</a:t>
            </a:r>
            <a:endParaRPr lang="en-GB" b="1" dirty="0"/>
          </a:p>
        </p:txBody>
      </p:sp>
      <p:sp>
        <p:nvSpPr>
          <p:cNvPr id="5144" name="Rectangle 24"/>
          <p:cNvSpPr>
            <a:spLocks noChangeArrowheads="1"/>
          </p:cNvSpPr>
          <p:nvPr/>
        </p:nvSpPr>
        <p:spPr bwMode="auto">
          <a:xfrm>
            <a:off x="2192354" y="5380038"/>
            <a:ext cx="647700"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Q</a:t>
            </a:r>
            <a:endParaRPr lang="en-GB" b="1" dirty="0"/>
          </a:p>
        </p:txBody>
      </p:sp>
      <p:sp>
        <p:nvSpPr>
          <p:cNvPr id="5145" name="Rectangle 25"/>
          <p:cNvSpPr>
            <a:spLocks noChangeArrowheads="1"/>
          </p:cNvSpPr>
          <p:nvPr/>
        </p:nvSpPr>
        <p:spPr bwMode="auto">
          <a:xfrm>
            <a:off x="2293954" y="4630738"/>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R</a:t>
            </a:r>
            <a:endParaRPr lang="en-GB" b="1" dirty="0"/>
          </a:p>
        </p:txBody>
      </p:sp>
      <p:sp>
        <p:nvSpPr>
          <p:cNvPr id="5146" name="Rectangle 26"/>
          <p:cNvSpPr>
            <a:spLocks noChangeArrowheads="1"/>
          </p:cNvSpPr>
          <p:nvPr/>
        </p:nvSpPr>
        <p:spPr bwMode="auto">
          <a:xfrm>
            <a:off x="2293954" y="4198938"/>
            <a:ext cx="661988" cy="360362"/>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S</a:t>
            </a:r>
            <a:endParaRPr lang="en-GB" b="1" dirty="0"/>
          </a:p>
        </p:txBody>
      </p:sp>
      <p:sp>
        <p:nvSpPr>
          <p:cNvPr id="5147" name="Rectangle 27"/>
          <p:cNvSpPr>
            <a:spLocks noChangeArrowheads="1"/>
          </p:cNvSpPr>
          <p:nvPr/>
        </p:nvSpPr>
        <p:spPr bwMode="auto">
          <a:xfrm>
            <a:off x="2308242" y="3911600"/>
            <a:ext cx="661987"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T</a:t>
            </a:r>
            <a:endParaRPr lang="en-GB" b="1" dirty="0"/>
          </a:p>
        </p:txBody>
      </p:sp>
      <p:sp>
        <p:nvSpPr>
          <p:cNvPr id="5148" name="Rectangle 28"/>
          <p:cNvSpPr>
            <a:spLocks noChangeArrowheads="1"/>
          </p:cNvSpPr>
          <p:nvPr/>
        </p:nvSpPr>
        <p:spPr bwMode="auto">
          <a:xfrm>
            <a:off x="2295363" y="3093680"/>
            <a:ext cx="661987" cy="534987"/>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U</a:t>
            </a:r>
            <a:endParaRPr lang="en-GB" b="1" dirty="0"/>
          </a:p>
        </p:txBody>
      </p:sp>
      <p:sp>
        <p:nvSpPr>
          <p:cNvPr id="5149" name="Rectangle 29"/>
          <p:cNvSpPr>
            <a:spLocks noChangeArrowheads="1"/>
          </p:cNvSpPr>
          <p:nvPr/>
        </p:nvSpPr>
        <p:spPr bwMode="auto">
          <a:xfrm>
            <a:off x="2308242" y="2759075"/>
            <a:ext cx="661987"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V</a:t>
            </a:r>
            <a:endParaRPr lang="en-GB" b="1" dirty="0"/>
          </a:p>
        </p:txBody>
      </p:sp>
      <p:sp>
        <p:nvSpPr>
          <p:cNvPr id="5150" name="Rectangle 30"/>
          <p:cNvSpPr>
            <a:spLocks noChangeArrowheads="1"/>
          </p:cNvSpPr>
          <p:nvPr/>
        </p:nvSpPr>
        <p:spPr bwMode="auto">
          <a:xfrm>
            <a:off x="2322529" y="2398713"/>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W</a:t>
            </a:r>
            <a:endParaRPr lang="en-GB" b="1" dirty="0"/>
          </a:p>
        </p:txBody>
      </p:sp>
      <p:sp>
        <p:nvSpPr>
          <p:cNvPr id="5151" name="Rectangle 31"/>
          <p:cNvSpPr>
            <a:spLocks noChangeArrowheads="1"/>
          </p:cNvSpPr>
          <p:nvPr/>
        </p:nvSpPr>
        <p:spPr bwMode="auto">
          <a:xfrm>
            <a:off x="2322529" y="2111375"/>
            <a:ext cx="661988" cy="215900"/>
          </a:xfrm>
          <a:prstGeom prst="rect">
            <a:avLst/>
          </a:prstGeom>
          <a:solidFill>
            <a:srgbClr val="FF0000"/>
          </a:solidFill>
          <a:ln w="9525">
            <a:solidFill>
              <a:srgbClr val="FF0000"/>
            </a:solidFill>
            <a:miter lim="800000"/>
            <a:headEnd/>
            <a:tailEnd/>
          </a:ln>
          <a:effectLst/>
        </p:spPr>
        <p:txBody>
          <a:bodyPr wrap="none" anchor="ctr"/>
          <a:lstStyle/>
          <a:p>
            <a:pPr algn="ctr"/>
            <a:r>
              <a:rPr lang="en-GB" b="1" dirty="0" smtClean="0"/>
              <a:t>X</a:t>
            </a:r>
            <a:endParaRPr lang="en-GB" b="1" dirty="0"/>
          </a:p>
        </p:txBody>
      </p:sp>
      <p:sp>
        <p:nvSpPr>
          <p:cNvPr id="28" name="Date Placeholder 27"/>
          <p:cNvSpPr>
            <a:spLocks noGrp="1"/>
          </p:cNvSpPr>
          <p:nvPr>
            <p:ph type="dt" sz="half" idx="10"/>
          </p:nvPr>
        </p:nvSpPr>
        <p:spPr/>
        <p:txBody>
          <a:bodyPr/>
          <a:lstStyle/>
          <a:p>
            <a:fld id="{0603557D-62CE-41F4-8384-F3755CFA8508}" type="datetime1">
              <a:rPr lang="en-GB" smtClean="0"/>
              <a:pPr/>
              <a:t>06/09/2009</a:t>
            </a:fld>
            <a:endParaRPr lang="en-GB"/>
          </a:p>
        </p:txBody>
      </p:sp>
      <p:sp>
        <p:nvSpPr>
          <p:cNvPr id="29" name="Slide Number Placeholder 28"/>
          <p:cNvSpPr>
            <a:spLocks noGrp="1"/>
          </p:cNvSpPr>
          <p:nvPr>
            <p:ph type="sldNum" sz="quarter" idx="12"/>
          </p:nvPr>
        </p:nvSpPr>
        <p:spPr/>
        <p:txBody>
          <a:bodyPr/>
          <a:lstStyle/>
          <a:p>
            <a:fld id="{C098E79E-FFA4-4BF2-98A8-A04D5C1655EA}" type="slidenum">
              <a:rPr lang="en-GB" smtClean="0"/>
              <a:pPr/>
              <a:t>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126"/>
                                        </p:tgtEl>
                                      </p:cBhvr>
                                    </p:animEffect>
                                    <p:set>
                                      <p:cBhvr>
                                        <p:cTn id="7" dur="1" fill="hold">
                                          <p:stCondLst>
                                            <p:cond delay="499"/>
                                          </p:stCondLst>
                                        </p:cTn>
                                        <p:tgtEl>
                                          <p:spTgt spid="51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5127"/>
                                        </p:tgtEl>
                                      </p:cBhvr>
                                    </p:animEffect>
                                    <p:set>
                                      <p:cBhvr>
                                        <p:cTn id="12" dur="1" fill="hold">
                                          <p:stCondLst>
                                            <p:cond delay="499"/>
                                          </p:stCondLst>
                                        </p:cTn>
                                        <p:tgtEl>
                                          <p:spTgt spid="512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5129"/>
                                        </p:tgtEl>
                                      </p:cBhvr>
                                    </p:animEffect>
                                    <p:set>
                                      <p:cBhvr>
                                        <p:cTn id="17" dur="1" fill="hold">
                                          <p:stCondLst>
                                            <p:cond delay="499"/>
                                          </p:stCondLst>
                                        </p:cTn>
                                        <p:tgtEl>
                                          <p:spTgt spid="512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5130"/>
                                        </p:tgtEl>
                                      </p:cBhvr>
                                    </p:animEffect>
                                    <p:set>
                                      <p:cBhvr>
                                        <p:cTn id="22" dur="1" fill="hold">
                                          <p:stCondLst>
                                            <p:cond delay="499"/>
                                          </p:stCondLst>
                                        </p:cTn>
                                        <p:tgtEl>
                                          <p:spTgt spid="513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5131"/>
                                        </p:tgtEl>
                                      </p:cBhvr>
                                    </p:animEffect>
                                    <p:set>
                                      <p:cBhvr>
                                        <p:cTn id="27" dur="1" fill="hold">
                                          <p:stCondLst>
                                            <p:cond delay="499"/>
                                          </p:stCondLst>
                                        </p:cTn>
                                        <p:tgtEl>
                                          <p:spTgt spid="51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5132"/>
                                        </p:tgtEl>
                                      </p:cBhvr>
                                    </p:animEffect>
                                    <p:set>
                                      <p:cBhvr>
                                        <p:cTn id="32" dur="1" fill="hold">
                                          <p:stCondLst>
                                            <p:cond delay="499"/>
                                          </p:stCondLst>
                                        </p:cTn>
                                        <p:tgtEl>
                                          <p:spTgt spid="513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5133"/>
                                        </p:tgtEl>
                                      </p:cBhvr>
                                    </p:animEffect>
                                    <p:set>
                                      <p:cBhvr>
                                        <p:cTn id="37" dur="1" fill="hold">
                                          <p:stCondLst>
                                            <p:cond delay="499"/>
                                          </p:stCondLst>
                                        </p:cTn>
                                        <p:tgtEl>
                                          <p:spTgt spid="513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5134"/>
                                        </p:tgtEl>
                                      </p:cBhvr>
                                    </p:animEffect>
                                    <p:set>
                                      <p:cBhvr>
                                        <p:cTn id="42" dur="1" fill="hold">
                                          <p:stCondLst>
                                            <p:cond delay="499"/>
                                          </p:stCondLst>
                                        </p:cTn>
                                        <p:tgtEl>
                                          <p:spTgt spid="513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0" nodeType="clickEffect">
                                  <p:stCondLst>
                                    <p:cond delay="0"/>
                                  </p:stCondLst>
                                  <p:childTnLst>
                                    <p:animEffect transition="out" filter="dissolve">
                                      <p:cBhvr>
                                        <p:cTn id="46" dur="500"/>
                                        <p:tgtEl>
                                          <p:spTgt spid="5135"/>
                                        </p:tgtEl>
                                      </p:cBhvr>
                                    </p:animEffect>
                                    <p:set>
                                      <p:cBhvr>
                                        <p:cTn id="47" dur="1" fill="hold">
                                          <p:stCondLst>
                                            <p:cond delay="499"/>
                                          </p:stCondLst>
                                        </p:cTn>
                                        <p:tgtEl>
                                          <p:spTgt spid="513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0" nodeType="clickEffect">
                                  <p:stCondLst>
                                    <p:cond delay="0"/>
                                  </p:stCondLst>
                                  <p:childTnLst>
                                    <p:animEffect transition="out" filter="dissolve">
                                      <p:cBhvr>
                                        <p:cTn id="51" dur="500"/>
                                        <p:tgtEl>
                                          <p:spTgt spid="5137"/>
                                        </p:tgtEl>
                                      </p:cBhvr>
                                    </p:animEffect>
                                    <p:set>
                                      <p:cBhvr>
                                        <p:cTn id="52" dur="1" fill="hold">
                                          <p:stCondLst>
                                            <p:cond delay="499"/>
                                          </p:stCondLst>
                                        </p:cTn>
                                        <p:tgtEl>
                                          <p:spTgt spid="513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9" presetClass="exit" presetSubtype="0" fill="hold" grpId="0" nodeType="clickEffect">
                                  <p:stCondLst>
                                    <p:cond delay="0"/>
                                  </p:stCondLst>
                                  <p:childTnLst>
                                    <p:animEffect transition="out" filter="dissolve">
                                      <p:cBhvr>
                                        <p:cTn id="56" dur="500"/>
                                        <p:tgtEl>
                                          <p:spTgt spid="5138"/>
                                        </p:tgtEl>
                                      </p:cBhvr>
                                    </p:animEffect>
                                    <p:set>
                                      <p:cBhvr>
                                        <p:cTn id="57" dur="1" fill="hold">
                                          <p:stCondLst>
                                            <p:cond delay="499"/>
                                          </p:stCondLst>
                                        </p:cTn>
                                        <p:tgtEl>
                                          <p:spTgt spid="513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0" nodeType="clickEffect">
                                  <p:stCondLst>
                                    <p:cond delay="0"/>
                                  </p:stCondLst>
                                  <p:childTnLst>
                                    <p:animEffect transition="out" filter="dissolve">
                                      <p:cBhvr>
                                        <p:cTn id="61" dur="500"/>
                                        <p:tgtEl>
                                          <p:spTgt spid="5139"/>
                                        </p:tgtEl>
                                      </p:cBhvr>
                                    </p:animEffect>
                                    <p:set>
                                      <p:cBhvr>
                                        <p:cTn id="62" dur="1" fill="hold">
                                          <p:stCondLst>
                                            <p:cond delay="499"/>
                                          </p:stCondLst>
                                        </p:cTn>
                                        <p:tgtEl>
                                          <p:spTgt spid="513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grpId="0" nodeType="clickEffect">
                                  <p:stCondLst>
                                    <p:cond delay="0"/>
                                  </p:stCondLst>
                                  <p:childTnLst>
                                    <p:animEffect transition="out" filter="dissolve">
                                      <p:cBhvr>
                                        <p:cTn id="66" dur="500"/>
                                        <p:tgtEl>
                                          <p:spTgt spid="5140"/>
                                        </p:tgtEl>
                                      </p:cBhvr>
                                    </p:animEffect>
                                    <p:set>
                                      <p:cBhvr>
                                        <p:cTn id="67" dur="1" fill="hold">
                                          <p:stCondLst>
                                            <p:cond delay="499"/>
                                          </p:stCondLst>
                                        </p:cTn>
                                        <p:tgtEl>
                                          <p:spTgt spid="514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0" nodeType="clickEffect">
                                  <p:stCondLst>
                                    <p:cond delay="0"/>
                                  </p:stCondLst>
                                  <p:childTnLst>
                                    <p:animEffect transition="out" filter="dissolve">
                                      <p:cBhvr>
                                        <p:cTn id="71" dur="500"/>
                                        <p:tgtEl>
                                          <p:spTgt spid="5141"/>
                                        </p:tgtEl>
                                      </p:cBhvr>
                                    </p:animEffect>
                                    <p:set>
                                      <p:cBhvr>
                                        <p:cTn id="72" dur="1" fill="hold">
                                          <p:stCondLst>
                                            <p:cond delay="499"/>
                                          </p:stCondLst>
                                        </p:cTn>
                                        <p:tgtEl>
                                          <p:spTgt spid="5141"/>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9" presetClass="exit" presetSubtype="0" fill="hold" grpId="0" nodeType="clickEffect">
                                  <p:stCondLst>
                                    <p:cond delay="0"/>
                                  </p:stCondLst>
                                  <p:childTnLst>
                                    <p:animEffect transition="out" filter="dissolve">
                                      <p:cBhvr>
                                        <p:cTn id="76" dur="500"/>
                                        <p:tgtEl>
                                          <p:spTgt spid="5142"/>
                                        </p:tgtEl>
                                      </p:cBhvr>
                                    </p:animEffect>
                                    <p:set>
                                      <p:cBhvr>
                                        <p:cTn id="77" dur="1" fill="hold">
                                          <p:stCondLst>
                                            <p:cond delay="499"/>
                                          </p:stCondLst>
                                        </p:cTn>
                                        <p:tgtEl>
                                          <p:spTgt spid="5142"/>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9" presetClass="exit" presetSubtype="0" fill="hold" grpId="0" nodeType="clickEffect">
                                  <p:stCondLst>
                                    <p:cond delay="0"/>
                                  </p:stCondLst>
                                  <p:childTnLst>
                                    <p:animEffect transition="out" filter="dissolve">
                                      <p:cBhvr>
                                        <p:cTn id="81" dur="500"/>
                                        <p:tgtEl>
                                          <p:spTgt spid="5143"/>
                                        </p:tgtEl>
                                      </p:cBhvr>
                                    </p:animEffect>
                                    <p:set>
                                      <p:cBhvr>
                                        <p:cTn id="82" dur="1" fill="hold">
                                          <p:stCondLst>
                                            <p:cond delay="499"/>
                                          </p:stCondLst>
                                        </p:cTn>
                                        <p:tgtEl>
                                          <p:spTgt spid="5143"/>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9" presetClass="exit" presetSubtype="0" fill="hold" grpId="0" nodeType="clickEffect">
                                  <p:stCondLst>
                                    <p:cond delay="0"/>
                                  </p:stCondLst>
                                  <p:childTnLst>
                                    <p:animEffect transition="out" filter="dissolve">
                                      <p:cBhvr>
                                        <p:cTn id="86" dur="500"/>
                                        <p:tgtEl>
                                          <p:spTgt spid="5144"/>
                                        </p:tgtEl>
                                      </p:cBhvr>
                                    </p:animEffect>
                                    <p:set>
                                      <p:cBhvr>
                                        <p:cTn id="87" dur="1" fill="hold">
                                          <p:stCondLst>
                                            <p:cond delay="499"/>
                                          </p:stCondLst>
                                        </p:cTn>
                                        <p:tgtEl>
                                          <p:spTgt spid="514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9" presetClass="exit" presetSubtype="0" fill="hold" grpId="0" nodeType="clickEffect">
                                  <p:stCondLst>
                                    <p:cond delay="0"/>
                                  </p:stCondLst>
                                  <p:childTnLst>
                                    <p:animEffect transition="out" filter="dissolve">
                                      <p:cBhvr>
                                        <p:cTn id="91" dur="500"/>
                                        <p:tgtEl>
                                          <p:spTgt spid="5145"/>
                                        </p:tgtEl>
                                      </p:cBhvr>
                                    </p:animEffect>
                                    <p:set>
                                      <p:cBhvr>
                                        <p:cTn id="92" dur="1" fill="hold">
                                          <p:stCondLst>
                                            <p:cond delay="499"/>
                                          </p:stCondLst>
                                        </p:cTn>
                                        <p:tgtEl>
                                          <p:spTgt spid="5145"/>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9" presetClass="exit" presetSubtype="0" fill="hold" grpId="0" nodeType="clickEffect">
                                  <p:stCondLst>
                                    <p:cond delay="0"/>
                                  </p:stCondLst>
                                  <p:childTnLst>
                                    <p:animEffect transition="out" filter="dissolve">
                                      <p:cBhvr>
                                        <p:cTn id="96" dur="500"/>
                                        <p:tgtEl>
                                          <p:spTgt spid="5146"/>
                                        </p:tgtEl>
                                      </p:cBhvr>
                                    </p:animEffect>
                                    <p:set>
                                      <p:cBhvr>
                                        <p:cTn id="97" dur="1" fill="hold">
                                          <p:stCondLst>
                                            <p:cond delay="499"/>
                                          </p:stCondLst>
                                        </p:cTn>
                                        <p:tgtEl>
                                          <p:spTgt spid="514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9" presetClass="exit" presetSubtype="0" fill="hold" grpId="0" nodeType="clickEffect">
                                  <p:stCondLst>
                                    <p:cond delay="0"/>
                                  </p:stCondLst>
                                  <p:childTnLst>
                                    <p:animEffect transition="out" filter="dissolve">
                                      <p:cBhvr>
                                        <p:cTn id="101" dur="500"/>
                                        <p:tgtEl>
                                          <p:spTgt spid="5147"/>
                                        </p:tgtEl>
                                      </p:cBhvr>
                                    </p:animEffect>
                                    <p:set>
                                      <p:cBhvr>
                                        <p:cTn id="102" dur="1" fill="hold">
                                          <p:stCondLst>
                                            <p:cond delay="499"/>
                                          </p:stCondLst>
                                        </p:cTn>
                                        <p:tgtEl>
                                          <p:spTgt spid="5147"/>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9" presetClass="exit" presetSubtype="0" fill="hold" grpId="0" nodeType="clickEffect">
                                  <p:stCondLst>
                                    <p:cond delay="0"/>
                                  </p:stCondLst>
                                  <p:childTnLst>
                                    <p:animEffect transition="out" filter="dissolve">
                                      <p:cBhvr>
                                        <p:cTn id="106" dur="500"/>
                                        <p:tgtEl>
                                          <p:spTgt spid="5148"/>
                                        </p:tgtEl>
                                      </p:cBhvr>
                                    </p:animEffect>
                                    <p:set>
                                      <p:cBhvr>
                                        <p:cTn id="107" dur="1" fill="hold">
                                          <p:stCondLst>
                                            <p:cond delay="499"/>
                                          </p:stCondLst>
                                        </p:cTn>
                                        <p:tgtEl>
                                          <p:spTgt spid="514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9" presetClass="exit" presetSubtype="0" fill="hold" grpId="0" nodeType="clickEffect">
                                  <p:stCondLst>
                                    <p:cond delay="0"/>
                                  </p:stCondLst>
                                  <p:childTnLst>
                                    <p:animEffect transition="out" filter="dissolve">
                                      <p:cBhvr>
                                        <p:cTn id="111" dur="500"/>
                                        <p:tgtEl>
                                          <p:spTgt spid="5149"/>
                                        </p:tgtEl>
                                      </p:cBhvr>
                                    </p:animEffect>
                                    <p:set>
                                      <p:cBhvr>
                                        <p:cTn id="112" dur="1" fill="hold">
                                          <p:stCondLst>
                                            <p:cond delay="499"/>
                                          </p:stCondLst>
                                        </p:cTn>
                                        <p:tgtEl>
                                          <p:spTgt spid="514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9" presetClass="exit" presetSubtype="0" fill="hold" grpId="0" nodeType="clickEffect">
                                  <p:stCondLst>
                                    <p:cond delay="0"/>
                                  </p:stCondLst>
                                  <p:childTnLst>
                                    <p:animEffect transition="out" filter="dissolve">
                                      <p:cBhvr>
                                        <p:cTn id="116" dur="500"/>
                                        <p:tgtEl>
                                          <p:spTgt spid="5150"/>
                                        </p:tgtEl>
                                      </p:cBhvr>
                                    </p:animEffect>
                                    <p:set>
                                      <p:cBhvr>
                                        <p:cTn id="117" dur="1" fill="hold">
                                          <p:stCondLst>
                                            <p:cond delay="499"/>
                                          </p:stCondLst>
                                        </p:cTn>
                                        <p:tgtEl>
                                          <p:spTgt spid="5150"/>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9" presetClass="exit" presetSubtype="0" fill="hold" grpId="0" nodeType="clickEffect">
                                  <p:stCondLst>
                                    <p:cond delay="0"/>
                                  </p:stCondLst>
                                  <p:childTnLst>
                                    <p:animEffect transition="out" filter="dissolve">
                                      <p:cBhvr>
                                        <p:cTn id="121" dur="500"/>
                                        <p:tgtEl>
                                          <p:spTgt spid="5151"/>
                                        </p:tgtEl>
                                      </p:cBhvr>
                                    </p:animEffect>
                                    <p:set>
                                      <p:cBhvr>
                                        <p:cTn id="122" dur="1" fill="hold">
                                          <p:stCondLst>
                                            <p:cond delay="499"/>
                                          </p:stCondLst>
                                        </p:cTn>
                                        <p:tgtEl>
                                          <p:spTgt spid="51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7" grpId="0" animBg="1"/>
      <p:bldP spid="5129" grpId="0" animBg="1"/>
      <p:bldP spid="5130" grpId="0" animBg="1"/>
      <p:bldP spid="5131" grpId="0" animBg="1"/>
      <p:bldP spid="5132" grpId="0" animBg="1"/>
      <p:bldP spid="5133" grpId="0" animBg="1"/>
      <p:bldP spid="5134" grpId="0" animBg="1"/>
      <p:bldP spid="5135" grpId="0" animBg="1"/>
      <p:bldP spid="5137" grpId="0" animBg="1"/>
      <p:bldP spid="5138" grpId="0" animBg="1"/>
      <p:bldP spid="5139" grpId="0" animBg="1"/>
      <p:bldP spid="5140" grpId="0" animBg="1"/>
      <p:bldP spid="5141" grpId="0" animBg="1"/>
      <p:bldP spid="5142" grpId="0" animBg="1"/>
      <p:bldP spid="5143" grpId="0" animBg="1"/>
      <p:bldP spid="5144" grpId="0" animBg="1"/>
      <p:bldP spid="5145" grpId="0" animBg="1"/>
      <p:bldP spid="5146" grpId="0" animBg="1"/>
      <p:bldP spid="5147" grpId="0" animBg="1"/>
      <p:bldP spid="5148" grpId="0" animBg="1"/>
      <p:bldP spid="5149" grpId="0" animBg="1"/>
      <p:bldP spid="5150" grpId="0" animBg="1"/>
      <p:bldP spid="51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GB" sz="6000" b="1" dirty="0" smtClean="0">
                <a:solidFill>
                  <a:srgbClr val="FF0000"/>
                </a:solidFill>
              </a:rPr>
              <a:t>Activity 4: Question </a:t>
            </a:r>
            <a:r>
              <a:rPr lang="en-GB" sz="6000" b="1" dirty="0">
                <a:solidFill>
                  <a:srgbClr val="FF0000"/>
                </a:solidFill>
              </a:rPr>
              <a:t>1</a:t>
            </a:r>
          </a:p>
        </p:txBody>
      </p:sp>
      <p:sp>
        <p:nvSpPr>
          <p:cNvPr id="8195" name="Rectangle 3"/>
          <p:cNvSpPr>
            <a:spLocks noGrp="1" noChangeArrowheads="1"/>
          </p:cNvSpPr>
          <p:nvPr>
            <p:ph type="body" idx="1"/>
          </p:nvPr>
        </p:nvSpPr>
        <p:spPr>
          <a:xfrm>
            <a:off x="457200" y="1600200"/>
            <a:ext cx="8229600" cy="1181100"/>
          </a:xfrm>
        </p:spPr>
        <p:txBody>
          <a:bodyPr>
            <a:noAutofit/>
          </a:bodyPr>
          <a:lstStyle/>
          <a:p>
            <a:pPr algn="just"/>
            <a:r>
              <a:rPr lang="en-GB" sz="4000" b="1" dirty="0"/>
              <a:t>Which parts of the digestive system does the food pass through?</a:t>
            </a:r>
          </a:p>
        </p:txBody>
      </p:sp>
      <p:sp>
        <p:nvSpPr>
          <p:cNvPr id="8196" name="Rectangle 4"/>
          <p:cNvSpPr>
            <a:spLocks noChangeArrowheads="1"/>
          </p:cNvSpPr>
          <p:nvPr/>
        </p:nvSpPr>
        <p:spPr bwMode="auto">
          <a:xfrm>
            <a:off x="454025" y="3573463"/>
            <a:ext cx="8229600" cy="1181100"/>
          </a:xfrm>
          <a:prstGeom prst="rect">
            <a:avLst/>
          </a:prstGeom>
          <a:noFill/>
          <a:ln w="9525">
            <a:noFill/>
            <a:miter lim="800000"/>
            <a:headEnd/>
            <a:tailEnd/>
          </a:ln>
          <a:effectLst/>
        </p:spPr>
        <p:txBody>
          <a:bodyPr/>
          <a:lstStyle/>
          <a:p>
            <a:pPr marL="342900" indent="-342900" algn="just">
              <a:spcBef>
                <a:spcPct val="20000"/>
              </a:spcBef>
              <a:buFontTx/>
              <a:buChar char="•"/>
            </a:pPr>
            <a:r>
              <a:rPr lang="en-GB" sz="4000" b="1" dirty="0">
                <a:solidFill>
                  <a:srgbClr val="FF0000"/>
                </a:solidFill>
              </a:rPr>
              <a:t>Mouth, oesophagus, stomach, small intestine (duodenum, jejunum, ileum), large intestine (</a:t>
            </a:r>
            <a:r>
              <a:rPr lang="en-GB" sz="4000" b="1" dirty="0" err="1">
                <a:solidFill>
                  <a:srgbClr val="FF0000"/>
                </a:solidFill>
              </a:rPr>
              <a:t>caecum</a:t>
            </a:r>
            <a:r>
              <a:rPr lang="en-GB" sz="4000" b="1" dirty="0">
                <a:solidFill>
                  <a:srgbClr val="FF0000"/>
                </a:solidFill>
              </a:rPr>
              <a:t>, colon, rectum), </a:t>
            </a:r>
            <a:r>
              <a:rPr lang="en-GB" sz="4000" b="1" dirty="0" smtClean="0">
                <a:solidFill>
                  <a:srgbClr val="FF0000"/>
                </a:solidFill>
              </a:rPr>
              <a:t>anus.</a:t>
            </a:r>
            <a:endParaRPr lang="en-GB" sz="4000" b="1" dirty="0">
              <a:solidFill>
                <a:srgbClr val="FF0000"/>
              </a:solidFill>
            </a:endParaRPr>
          </a:p>
        </p:txBody>
      </p:sp>
      <p:sp>
        <p:nvSpPr>
          <p:cNvPr id="5" name="Date Placeholder 4"/>
          <p:cNvSpPr>
            <a:spLocks noGrp="1"/>
          </p:cNvSpPr>
          <p:nvPr>
            <p:ph type="dt" sz="half" idx="10"/>
          </p:nvPr>
        </p:nvSpPr>
        <p:spPr/>
        <p:txBody>
          <a:bodyPr/>
          <a:lstStyle/>
          <a:p>
            <a:fld id="{4F87C6B2-8815-4488-8780-3ECDD537394F}" type="datetime1">
              <a:rPr lang="en-GB" smtClean="0"/>
              <a:pPr/>
              <a:t>06/09/2009</a:t>
            </a:fld>
            <a:endParaRPr lang="en-GB"/>
          </a:p>
        </p:txBody>
      </p:sp>
      <p:sp>
        <p:nvSpPr>
          <p:cNvPr id="6" name="Slide Number Placeholder 5"/>
          <p:cNvSpPr>
            <a:spLocks noGrp="1"/>
          </p:cNvSpPr>
          <p:nvPr>
            <p:ph type="sldNum" sz="quarter" idx="12"/>
          </p:nvPr>
        </p:nvSpPr>
        <p:spPr/>
        <p:txBody>
          <a:bodyPr/>
          <a:lstStyle/>
          <a:p>
            <a:fld id="{C098E79E-FFA4-4BF2-98A8-A04D5C1655EA}" type="slidenum">
              <a:rPr lang="en-GB" smtClean="0"/>
              <a:pPr/>
              <a:t>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ssolve">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t>!!!</a:t>
            </a:r>
            <a:endParaRPr lang="en-GB" sz="9600" dirty="0"/>
          </a:p>
        </p:txBody>
      </p:sp>
      <p:sp>
        <p:nvSpPr>
          <p:cNvPr id="3" name="Content Placeholder 2"/>
          <p:cNvSpPr>
            <a:spLocks noGrp="1"/>
          </p:cNvSpPr>
          <p:nvPr>
            <p:ph idx="1"/>
          </p:nvPr>
        </p:nvSpPr>
        <p:spPr/>
        <p:txBody>
          <a:bodyPr>
            <a:normAutofit/>
          </a:bodyPr>
          <a:lstStyle/>
          <a:p>
            <a:pPr algn="just"/>
            <a:r>
              <a:rPr lang="en-GB" sz="4400" dirty="0" smtClean="0"/>
              <a:t>The contents of the intestines are NOT inside the body!  Molecules and ions only truly enter the body when they cross the cells and cell-surface membranes of the epithelial lining of the intestines.</a:t>
            </a:r>
            <a:endParaRPr lang="en-GB" sz="4400" dirty="0"/>
          </a:p>
        </p:txBody>
      </p:sp>
      <p:sp>
        <p:nvSpPr>
          <p:cNvPr id="4" name="Date Placeholder 3"/>
          <p:cNvSpPr>
            <a:spLocks noGrp="1"/>
          </p:cNvSpPr>
          <p:nvPr>
            <p:ph type="dt" sz="half" idx="10"/>
          </p:nvPr>
        </p:nvSpPr>
        <p:spPr/>
        <p:txBody>
          <a:bodyPr/>
          <a:lstStyle/>
          <a:p>
            <a:fld id="{FCCFBB24-5657-4703-AD34-1CB01A0EA6CC}"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1634</Words>
  <Application>Microsoft Office PowerPoint</Application>
  <PresentationFormat>On-screen Show (4:3)</PresentationFormat>
  <Paragraphs>426</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Enzymes and the digestive system</vt:lpstr>
      <vt:lpstr>Settler Activity: Can you find today's 16 key words?</vt:lpstr>
      <vt:lpstr>Learning Objectives</vt:lpstr>
      <vt:lpstr>Success Criteria</vt:lpstr>
      <vt:lpstr>Starter Activity:  Can you rearrange these fragments of a sentence to give the correct definition of digestion?</vt:lpstr>
      <vt:lpstr>Activity 1: The human digestive system</vt:lpstr>
      <vt:lpstr>Activity 2: Can you label the human digestive system?</vt:lpstr>
      <vt:lpstr>Activity 4: Question 1</vt:lpstr>
      <vt:lpstr>!!!</vt:lpstr>
      <vt:lpstr>Activity 5:  How well do you know the major parts of the digestive system?</vt:lpstr>
      <vt:lpstr>This part is the final section of the intestines.  The faeces are stored here before periodically being removed via the anus in a process called egestion.</vt:lpstr>
      <vt:lpstr>These are situated near the mouth.  They pass their secretions via a duct into the mouth.  These secretions contain the enzyme amylase, which breaks down starch into maltose.</vt:lpstr>
      <vt:lpstr>This part is a muscular sac with an inner layer that produces enzymes.  Its role is to store and digest food, especially proteins.  It has glands that produce enzymes which digest protein.  Other glands in its wall produce mucus.  The mucus prevents this organ being digested by its own enzymes.</vt:lpstr>
      <vt:lpstr>This is a large gland situated below the stomach.  It produces a secretion. This secretion contains proteases to digest proteins, lipase to digest lipids and amylase to digest starch.</vt:lpstr>
      <vt:lpstr>This part absorbs water.  Most of the water that is  reabsorbed comes from the secretions of the many digestive glands.  The food  within this part therefore becomes drier and thicker in consistency and forms faeces.</vt:lpstr>
      <vt:lpstr>This is a long muscular tube.  Food is further digested here by enzymes that are produced in its walls and by glands that pour their secretions into it.  The inner walls of this organ are folded into villi, which gives them a large surface area.  The surface area of these villi is further increased by millions of tiny projections, called microvilli, on the epithelial cells of each villus.  This adapts this organ for its purpose of absorbing the products of digestion into the bloodstream.</vt:lpstr>
      <vt:lpstr>The lining of the small intestine</vt:lpstr>
      <vt:lpstr>This part carries food from the mouth to the stomach.  It is therefore adapted for transport rather than for digestion or absorption.  It is made up of a thick muscular wall.</vt:lpstr>
      <vt:lpstr>Activity 6: Question 1</vt:lpstr>
      <vt:lpstr>!!!</vt:lpstr>
      <vt:lpstr>Activity 6: Question 2 </vt:lpstr>
      <vt:lpstr>Activity 7: Physical Digestion</vt:lpstr>
      <vt:lpstr>Activity 8: Chemical Digestion</vt:lpstr>
      <vt:lpstr>Activity 9: Question 1 </vt:lpstr>
      <vt:lpstr>Chemical digestion continued...</vt:lpstr>
      <vt:lpstr>Plenary Activity: Answer these 4 questions under test conditions!</vt:lpstr>
      <vt:lpstr>Answers</vt:lpstr>
      <vt:lpstr>Learning Objectives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 and the digestive system</dc:title>
  <dc:creator> </dc:creator>
  <cp:lastModifiedBy> </cp:lastModifiedBy>
  <cp:revision>144</cp:revision>
  <dcterms:created xsi:type="dcterms:W3CDTF">2008-08-07T21:09:54Z</dcterms:created>
  <dcterms:modified xsi:type="dcterms:W3CDTF">2009-09-06T18:48:00Z</dcterms:modified>
</cp:coreProperties>
</file>