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7" r:id="rId4"/>
    <p:sldId id="305" r:id="rId5"/>
    <p:sldId id="258" r:id="rId6"/>
    <p:sldId id="287" r:id="rId7"/>
    <p:sldId id="286" r:id="rId8"/>
    <p:sldId id="288" r:id="rId9"/>
    <p:sldId id="285" r:id="rId10"/>
    <p:sldId id="289" r:id="rId11"/>
    <p:sldId id="290" r:id="rId12"/>
    <p:sldId id="291" r:id="rId13"/>
    <p:sldId id="304" r:id="rId14"/>
    <p:sldId id="293" r:id="rId15"/>
    <p:sldId id="295" r:id="rId16"/>
    <p:sldId id="296" r:id="rId17"/>
    <p:sldId id="297" r:id="rId18"/>
    <p:sldId id="299" r:id="rId19"/>
    <p:sldId id="298" r:id="rId20"/>
    <p:sldId id="300" r:id="rId21"/>
    <p:sldId id="294" r:id="rId22"/>
    <p:sldId id="301" r:id="rId23"/>
    <p:sldId id="302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99"/>
    <a:srgbClr val="33CC33"/>
    <a:srgbClr val="FFFF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3489" autoAdjust="0"/>
  </p:normalViewPr>
  <p:slideViewPr>
    <p:cSldViewPr>
      <p:cViewPr varScale="1">
        <p:scale>
          <a:sx n="73" d="100"/>
          <a:sy n="73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250FE-83F3-445F-85E3-721A4897A63E}" type="datetimeFigureOut">
              <a:rPr lang="en-US" smtClean="0"/>
              <a:pPr/>
              <a:t>9/21/2010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89CEC-959D-42D0-913E-A41D69921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9CEC-959D-42D0-913E-A41D69921BE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96C-3C20-413D-828B-28CFAB8836B0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E730-545B-42DB-941A-B835296F3630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31E7-C8B7-4115-BC4B-7090926465D7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ABD0-950A-4659-A5C5-92A15326B00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B65-7405-4B80-9659-0E5F2054ED9B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EEBD-DB71-49A5-B9CC-46832D6AFCCD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05D-053F-4CA3-A92D-ED4EE68C5DB8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D495-BCE6-4AAC-A15A-7E13BFDEFACF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B7D-9691-461C-B798-4CA4010F2E56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3C18-7AF8-48BD-BDBE-2D91F4ED92F8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8864-515D-4E37-AE03-30C98FE0D70C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E79E-FFA4-4BF2-98A8-A04D5C165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Enzymes and the digestive system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072494" cy="17526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2.2 Carbohydrates – </a:t>
            </a:r>
            <a:r>
              <a:rPr lang="en-GB" sz="4000" dirty="0" err="1" smtClean="0">
                <a:solidFill>
                  <a:schemeClr val="bg1"/>
                </a:solidFill>
              </a:rPr>
              <a:t>monosaccharides</a:t>
            </a:r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2.3 Carbohydrates </a:t>
            </a:r>
            <a:r>
              <a:rPr lang="en-GB" sz="4000" smtClean="0">
                <a:solidFill>
                  <a:schemeClr val="bg1"/>
                </a:solidFill>
              </a:rPr>
              <a:t>- disaccharides</a:t>
            </a:r>
            <a:endParaRPr lang="en-GB" sz="4000" dirty="0" smtClean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A992-E20C-4858-9F64-58C197A37A3F}" type="datetime1">
              <a:rPr lang="en-GB" sz="2400" smtClean="0">
                <a:solidFill>
                  <a:schemeClr val="bg1"/>
                </a:solidFill>
              </a:rPr>
              <a:pPr/>
              <a:t>21/09/2010</a:t>
            </a:fld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z="2400" smtClean="0">
                <a:solidFill>
                  <a:schemeClr val="bg1"/>
                </a:solidFill>
              </a:rPr>
              <a:pPr/>
              <a:t>1</a:t>
            </a:fld>
            <a:endParaRPr lang="en-GB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Monosaccharides</a:t>
            </a:r>
            <a:r>
              <a:rPr lang="en-GB" b="1" dirty="0" smtClean="0"/>
              <a:t> (single sugars)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358246" cy="4857784"/>
          </a:xfrm>
        </p:spPr>
        <p:txBody>
          <a:bodyPr>
            <a:noAutofit/>
          </a:bodyPr>
          <a:lstStyle/>
          <a:p>
            <a:pPr algn="just"/>
            <a:r>
              <a:rPr lang="en-GB" sz="2600" dirty="0" smtClean="0"/>
              <a:t>They all </a:t>
            </a:r>
            <a:r>
              <a:rPr lang="en-GB" sz="2600" b="1" dirty="0" smtClean="0"/>
              <a:t>reduce Benedict’s reagent</a:t>
            </a:r>
            <a:r>
              <a:rPr lang="en-GB" sz="2600" dirty="0" smtClean="0"/>
              <a:t>, are </a:t>
            </a:r>
            <a:r>
              <a:rPr lang="en-GB" sz="2600" b="1" dirty="0" smtClean="0"/>
              <a:t>sweet-tasting, soluble </a:t>
            </a:r>
            <a:r>
              <a:rPr lang="en-GB" sz="2600" dirty="0" smtClean="0"/>
              <a:t>substances and </a:t>
            </a:r>
            <a:r>
              <a:rPr lang="en-GB" sz="2600" b="1" dirty="0" smtClean="0"/>
              <a:t>easily transported</a:t>
            </a:r>
            <a:r>
              <a:rPr lang="en-GB" sz="2600" dirty="0" smtClean="0"/>
              <a:t>, and are the main </a:t>
            </a:r>
            <a:r>
              <a:rPr lang="en-GB" sz="2600" b="1" dirty="0" smtClean="0"/>
              <a:t>respiratory</a:t>
            </a:r>
            <a:r>
              <a:rPr lang="en-GB" sz="2600" dirty="0" smtClean="0"/>
              <a:t> substrates. They have the general formula </a:t>
            </a:r>
            <a:r>
              <a:rPr lang="en-GB" sz="2600" b="1" dirty="0" smtClean="0"/>
              <a:t>(CH</a:t>
            </a:r>
            <a:r>
              <a:rPr lang="en-GB" sz="2600" b="1" baseline="-25000" dirty="0" smtClean="0"/>
              <a:t>2</a:t>
            </a:r>
            <a:r>
              <a:rPr lang="en-GB" sz="2600" b="1" dirty="0" smtClean="0"/>
              <a:t>O)</a:t>
            </a:r>
            <a:r>
              <a:rPr lang="en-GB" sz="2600" b="1" i="1" baseline="-25000" dirty="0" smtClean="0"/>
              <a:t>n</a:t>
            </a:r>
            <a:r>
              <a:rPr lang="en-GB" sz="2600" dirty="0" smtClean="0"/>
              <a:t>, where </a:t>
            </a:r>
            <a:r>
              <a:rPr lang="en-GB" sz="2600" i="1" dirty="0" smtClean="0"/>
              <a:t>n </a:t>
            </a:r>
            <a:r>
              <a:rPr lang="en-GB" sz="2600" dirty="0" smtClean="0"/>
              <a:t>can be any number from 3 to 7. </a:t>
            </a:r>
          </a:p>
          <a:p>
            <a:pPr algn="just"/>
            <a:endParaRPr lang="en-GB" sz="800" b="1" dirty="0" smtClean="0"/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smtClean="0"/>
              <a:t>n</a:t>
            </a:r>
            <a:r>
              <a:rPr lang="en-GB" sz="2600" dirty="0" smtClean="0"/>
              <a:t> = 3 it is called a </a:t>
            </a:r>
            <a:r>
              <a:rPr lang="en-GB" sz="2600" b="1" dirty="0" err="1" smtClean="0"/>
              <a:t>triose</a:t>
            </a:r>
            <a:r>
              <a:rPr lang="en-GB" sz="2600" b="1" dirty="0" smtClean="0"/>
              <a:t> </a:t>
            </a:r>
            <a:r>
              <a:rPr lang="en-GB" sz="2600" dirty="0" smtClean="0"/>
              <a:t>sugar </a:t>
            </a:r>
          </a:p>
          <a:p>
            <a:pPr algn="just">
              <a:buNone/>
            </a:pPr>
            <a:r>
              <a:rPr lang="en-GB" sz="2600" dirty="0" smtClean="0"/>
              <a:t>	e.g. </a:t>
            </a:r>
            <a:r>
              <a:rPr lang="en-GB" sz="2600" dirty="0" err="1" smtClean="0"/>
              <a:t>glyceraldehyde</a:t>
            </a:r>
            <a:r>
              <a:rPr lang="en-GB" sz="2600" dirty="0" smtClean="0"/>
              <a:t> is C</a:t>
            </a:r>
            <a:r>
              <a:rPr lang="en-GB" sz="2600" baseline="-25000" dirty="0" smtClean="0"/>
              <a:t>3</a:t>
            </a:r>
            <a:r>
              <a:rPr lang="en-GB" sz="2600" dirty="0" smtClean="0"/>
              <a:t>H</a:t>
            </a:r>
            <a:r>
              <a:rPr lang="en-GB" sz="2600" baseline="-25000" dirty="0" smtClean="0"/>
              <a:t>6</a:t>
            </a:r>
            <a:r>
              <a:rPr lang="en-GB" sz="2600" dirty="0" smtClean="0"/>
              <a:t>O</a:t>
            </a:r>
            <a:r>
              <a:rPr lang="en-GB" sz="2600" baseline="-25000" dirty="0" smtClean="0"/>
              <a:t>3</a:t>
            </a:r>
            <a:r>
              <a:rPr lang="en-GB" sz="2600" dirty="0" smtClean="0"/>
              <a:t> </a:t>
            </a:r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smtClean="0"/>
              <a:t>n</a:t>
            </a:r>
            <a:r>
              <a:rPr lang="en-GB" sz="2600" dirty="0" smtClean="0"/>
              <a:t> = 5 it is called a </a:t>
            </a:r>
            <a:r>
              <a:rPr lang="en-GB" sz="2600" b="1" dirty="0" smtClean="0"/>
              <a:t>pentose</a:t>
            </a:r>
            <a:r>
              <a:rPr lang="en-GB" sz="2600" dirty="0" smtClean="0"/>
              <a:t> sugar </a:t>
            </a:r>
          </a:p>
          <a:p>
            <a:pPr algn="just">
              <a:buNone/>
            </a:pPr>
            <a:r>
              <a:rPr lang="en-GB" sz="2600" dirty="0" smtClean="0"/>
              <a:t>	e.g. ribose is C</a:t>
            </a:r>
            <a:r>
              <a:rPr lang="en-GB" sz="2600" baseline="-25000" dirty="0" smtClean="0"/>
              <a:t>5</a:t>
            </a:r>
            <a:r>
              <a:rPr lang="en-GB" sz="2600" dirty="0" smtClean="0"/>
              <a:t>H</a:t>
            </a:r>
            <a:r>
              <a:rPr lang="en-GB" sz="2600" baseline="-25000" dirty="0" smtClean="0"/>
              <a:t>10</a:t>
            </a:r>
            <a:r>
              <a:rPr lang="en-GB" sz="2600" dirty="0" smtClean="0"/>
              <a:t>O</a:t>
            </a:r>
            <a:r>
              <a:rPr lang="en-GB" sz="2600" baseline="-25000" dirty="0" smtClean="0"/>
              <a:t>5</a:t>
            </a:r>
            <a:r>
              <a:rPr lang="en-GB" sz="2600" dirty="0" smtClean="0"/>
              <a:t> </a:t>
            </a:r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smtClean="0"/>
              <a:t>n</a:t>
            </a:r>
            <a:r>
              <a:rPr lang="en-GB" sz="2600" dirty="0" smtClean="0"/>
              <a:t> = 6 it is called a </a:t>
            </a:r>
            <a:r>
              <a:rPr lang="en-GB" sz="2600" b="1" dirty="0" err="1" smtClean="0"/>
              <a:t>hexose</a:t>
            </a:r>
            <a:r>
              <a:rPr lang="en-GB" sz="2600" dirty="0" smtClean="0"/>
              <a:t> sugar </a:t>
            </a:r>
          </a:p>
          <a:p>
            <a:pPr algn="just">
              <a:buNone/>
            </a:pPr>
            <a:r>
              <a:rPr lang="en-GB" sz="2600" dirty="0" smtClean="0"/>
              <a:t>	e.g. glucose is C</a:t>
            </a:r>
            <a:r>
              <a:rPr lang="en-GB" sz="2600" baseline="-25000" dirty="0" smtClean="0"/>
              <a:t>6</a:t>
            </a:r>
            <a:r>
              <a:rPr lang="en-GB" sz="2600" dirty="0" smtClean="0"/>
              <a:t>H</a:t>
            </a:r>
            <a:r>
              <a:rPr lang="en-GB" sz="2600" baseline="-25000" dirty="0" smtClean="0"/>
              <a:t>12</a:t>
            </a:r>
            <a:r>
              <a:rPr lang="en-GB" sz="2600" dirty="0" smtClean="0"/>
              <a:t>O</a:t>
            </a:r>
            <a:r>
              <a:rPr lang="en-GB" sz="2600" baseline="-25000" dirty="0" smtClean="0"/>
              <a:t>6</a:t>
            </a:r>
            <a:endParaRPr lang="en-GB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GB" u="sng" dirty="0" smtClean="0"/>
              <a:t>Glucose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78608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It is a </a:t>
            </a:r>
            <a:r>
              <a:rPr lang="en-GB" sz="2800" dirty="0" err="1" smtClean="0"/>
              <a:t>hexose</a:t>
            </a:r>
            <a:r>
              <a:rPr lang="en-GB" sz="2800" dirty="0" smtClean="0"/>
              <a:t> (6-carbon) sugar and has the formula C</a:t>
            </a:r>
            <a:r>
              <a:rPr lang="en-GB" sz="2800" baseline="-25000" dirty="0" smtClean="0"/>
              <a:t>6</a:t>
            </a:r>
            <a:r>
              <a:rPr lang="en-GB" sz="2800" dirty="0" smtClean="0"/>
              <a:t>H</a:t>
            </a:r>
            <a:r>
              <a:rPr lang="en-GB" sz="2800" baseline="-25000" dirty="0" smtClean="0"/>
              <a:t>12</a:t>
            </a:r>
            <a:r>
              <a:rPr lang="en-GB" sz="2800" dirty="0" smtClean="0"/>
              <a:t>O</a:t>
            </a:r>
            <a:r>
              <a:rPr lang="en-GB" sz="2800" baseline="-25000" dirty="0" smtClean="0"/>
              <a:t>6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The atoms form a ring.</a:t>
            </a:r>
          </a:p>
          <a:p>
            <a:r>
              <a:rPr lang="en-GB" sz="2800" dirty="0" smtClean="0"/>
              <a:t>There are 2 forms of glucose: </a:t>
            </a:r>
            <a:r>
              <a:rPr lang="el-GR" sz="2800" dirty="0" smtClean="0"/>
              <a:t>α</a:t>
            </a:r>
            <a:r>
              <a:rPr lang="en-GB" sz="2800" dirty="0" smtClean="0"/>
              <a:t> glucose </a:t>
            </a:r>
            <a:r>
              <a:rPr lang="el-GR" sz="2800" dirty="0" smtClean="0"/>
              <a:t>β</a:t>
            </a:r>
            <a:r>
              <a:rPr lang="en-GB" sz="2800" dirty="0" smtClean="0"/>
              <a:t> glucose.  Can you spot the difference?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32" y="6492899"/>
            <a:ext cx="2133600" cy="365125"/>
          </a:xfrm>
        </p:spPr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2528" y="6492899"/>
            <a:ext cx="428628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86182" y="450669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514963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450669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166" y="386375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66" y="514269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05472" y="3286124"/>
            <a:ext cx="147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CH</a:t>
            </a:r>
            <a:r>
              <a:rPr lang="en-GB" sz="32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500675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85786" y="3649437"/>
            <a:ext cx="3214710" cy="2143140"/>
            <a:chOff x="4857752" y="4143380"/>
            <a:chExt cx="3214710" cy="214314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5358612" y="4571214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429918" y="5181907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857752" y="4572008"/>
              <a:ext cx="3214710" cy="642942"/>
              <a:chOff x="4857752" y="4572008"/>
              <a:chExt cx="3214710" cy="642942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 flipV="1">
              <a:off x="4857752" y="5208010"/>
              <a:ext cx="3214710" cy="642942"/>
              <a:chOff x="4857752" y="4572008"/>
              <a:chExt cx="3214710" cy="6429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5400000">
              <a:off x="5358612" y="5857098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715934" y="5857098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7643039" y="5214156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857488" y="570786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86182" y="506492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00166" y="464956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409" y="390294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32462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5649701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31362" y="464956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66996" y="402581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072462" y="451363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43768" y="515657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57752" y="451363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86446" y="387069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86446" y="514963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91752" y="3293064"/>
            <a:ext cx="147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CH</a:t>
            </a:r>
            <a:r>
              <a:rPr lang="en-GB" sz="32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57752" y="501369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072066" y="3656377"/>
            <a:ext cx="3214710" cy="2143140"/>
            <a:chOff x="4857752" y="4143380"/>
            <a:chExt cx="3214710" cy="2143140"/>
          </a:xfrm>
        </p:grpSpPr>
        <p:cxnSp>
          <p:nvCxnSpPr>
            <p:cNvPr id="67" name="Straight Connector 66"/>
            <p:cNvCxnSpPr/>
            <p:nvPr/>
          </p:nvCxnSpPr>
          <p:spPr>
            <a:xfrm rot="5400000">
              <a:off x="5358612" y="4571214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4429918" y="5181907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26"/>
            <p:cNvGrpSpPr/>
            <p:nvPr/>
          </p:nvGrpSpPr>
          <p:grpSpPr>
            <a:xfrm>
              <a:off x="4857752" y="4572008"/>
              <a:ext cx="3214710" cy="642942"/>
              <a:chOff x="4857752" y="4572008"/>
              <a:chExt cx="3214710" cy="64294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27"/>
            <p:cNvGrpSpPr/>
            <p:nvPr/>
          </p:nvGrpSpPr>
          <p:grpSpPr>
            <a:xfrm flipV="1">
              <a:off x="4857752" y="5208010"/>
              <a:ext cx="3214710" cy="642942"/>
              <a:chOff x="4857752" y="4572008"/>
              <a:chExt cx="3214710" cy="642942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/>
            <p:nvPr/>
          </p:nvCxnSpPr>
          <p:spPr>
            <a:xfrm rot="5400000">
              <a:off x="5358612" y="5857098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715934" y="5857098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7643039" y="5214156"/>
              <a:ext cx="85725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7143768" y="571480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59399" y="383925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86446" y="465650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44689" y="390988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86446" y="433156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86446" y="5656641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17642" y="465650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72462" y="493511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71604" y="620181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α</a:t>
            </a:r>
            <a:r>
              <a:rPr lang="en-GB" sz="3200" b="1" dirty="0" smtClean="0"/>
              <a:t> glucose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86446" y="620181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β</a:t>
            </a:r>
            <a:r>
              <a:rPr lang="en-GB" sz="3200" b="1" dirty="0" smtClean="0"/>
              <a:t> glucose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58148" y="3786190"/>
            <a:ext cx="1000132" cy="1714512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3571868" y="4000504"/>
            <a:ext cx="1000132" cy="1714512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841947" y="3812108"/>
            <a:ext cx="54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41290" y="3786190"/>
            <a:ext cx="54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</a:t>
            </a:r>
            <a:r>
              <a:rPr lang="en-GB" sz="5400" dirty="0" smtClean="0"/>
              <a:t> </a:t>
            </a:r>
            <a:r>
              <a:rPr lang="el-GR" sz="5400" dirty="0" smtClean="0"/>
              <a:t>α</a:t>
            </a:r>
            <a:r>
              <a:rPr lang="en-GB" sz="5400" dirty="0" smtClean="0"/>
              <a:t> </a:t>
            </a:r>
            <a:r>
              <a:rPr lang="en-GB" dirty="0" smtClean="0"/>
              <a:t>glucose!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0826" y="6215082"/>
            <a:ext cx="2133600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76020" y="3516880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8008" y="4572008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987" y="3477691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8495" y="2416938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8495" y="4604948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7862" y="1428736"/>
            <a:ext cx="2802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878" y="4445509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063271" y="2803459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2111" y="3826842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6"/>
          <p:cNvGrpSpPr/>
          <p:nvPr/>
        </p:nvGrpSpPr>
        <p:grpSpPr>
          <a:xfrm>
            <a:off x="1013892" y="2783585"/>
            <a:ext cx="6127770" cy="1099942"/>
            <a:chOff x="4857752" y="4572008"/>
            <a:chExt cx="3214710" cy="64294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7"/>
          <p:cNvGrpSpPr/>
          <p:nvPr/>
        </p:nvGrpSpPr>
        <p:grpSpPr>
          <a:xfrm flipV="1">
            <a:off x="1013892" y="3871654"/>
            <a:ext cx="6127770" cy="1099942"/>
            <a:chOff x="4857752" y="4572008"/>
            <a:chExt cx="3214710" cy="64294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5400000">
            <a:off x="2052356" y="4981955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639636" y="4981955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06852" y="3882014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62899" y="5571843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67018" y="4429132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8495" y="3761311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087" y="2444793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8495" y="3205404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8495" y="5472331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55975" y="3761311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4752" y="2643182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3899" y="2408865"/>
            <a:ext cx="541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428596" y="259602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Drawing</a:t>
            </a: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</a:t>
            </a: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glucose!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67018" y="4429132"/>
            <a:ext cx="135732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0878" y="2516683"/>
            <a:ext cx="95320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64428" y="3659691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1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09696" y="4731261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2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66490" y="4802699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3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6160" y="3643314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4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20892" y="2357430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5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09234" y="1571612"/>
            <a:ext cx="817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6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72396" y="3617901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Reducing Centre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 animBg="1"/>
      <p:bldP spid="39" grpId="0" animBg="1"/>
      <p:bldP spid="39" grpId="1" animBg="1"/>
      <p:bldP spid="40" grpId="0" animBg="1"/>
      <p:bldP spid="40" grpId="1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</a:t>
            </a:r>
            <a:r>
              <a:rPr lang="en-GB" sz="5400" dirty="0" smtClean="0"/>
              <a:t> </a:t>
            </a:r>
            <a:r>
              <a:rPr lang="el-GR" sz="5400" dirty="0" smtClean="0"/>
              <a:t>α</a:t>
            </a:r>
            <a:r>
              <a:rPr lang="en-GB" sz="5400" dirty="0" smtClean="0"/>
              <a:t> </a:t>
            </a:r>
            <a:r>
              <a:rPr lang="en-GB" dirty="0" smtClean="0"/>
              <a:t>glucose (simplified)!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0826" y="6215082"/>
            <a:ext cx="2133600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09878" y="4445509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99673" y="2386617"/>
            <a:ext cx="77275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2111" y="3826842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013892" y="2783585"/>
            <a:ext cx="6127770" cy="1099942"/>
            <a:chOff x="4857752" y="4572008"/>
            <a:chExt cx="3214710" cy="64294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7"/>
          <p:cNvGrpSpPr/>
          <p:nvPr/>
        </p:nvGrpSpPr>
        <p:grpSpPr>
          <a:xfrm flipV="1">
            <a:off x="1013892" y="3871654"/>
            <a:ext cx="6127770" cy="1099942"/>
            <a:chOff x="4857752" y="4572008"/>
            <a:chExt cx="3214710" cy="64294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>
            <a:off x="6406852" y="3882014"/>
            <a:ext cx="1466589" cy="3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67018" y="4429132"/>
            <a:ext cx="163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087" y="2444793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4752" y="2643182"/>
            <a:ext cx="95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3899" y="2408865"/>
            <a:ext cx="541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/>
      <p:bldP spid="30" grpId="0"/>
      <p:bldP spid="34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Drawing Fructose!</a:t>
            </a:r>
            <a:endParaRPr lang="en-GB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16" y="6492875"/>
            <a:ext cx="2133600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03787" y="2812184"/>
            <a:ext cx="531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8082" y="2802435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444" y="4688758"/>
            <a:ext cx="532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7268" y="185736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7664" y="3747001"/>
            <a:ext cx="932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04381" y="5659955"/>
            <a:ext cx="919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25239" y="3649437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78880" y="3731129"/>
            <a:ext cx="563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25239" y="550070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98259" y="3714752"/>
            <a:ext cx="545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6206" y="1428736"/>
            <a:ext cx="671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48" y="1802303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1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4348" y="2802435"/>
            <a:ext cx="500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2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57422" y="464344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3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3636" y="464344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4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58148" y="278605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5</a:t>
            </a:r>
            <a:endParaRPr lang="en-GB" sz="4400" b="1" dirty="0">
              <a:solidFill>
                <a:srgbClr val="00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9454" y="1857364"/>
            <a:ext cx="500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FF"/>
                </a:solidFill>
              </a:rPr>
              <a:t>6</a:t>
            </a:r>
            <a:endParaRPr lang="en-GB" sz="4400" b="1" dirty="0">
              <a:solidFill>
                <a:srgbClr val="0066FF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357290" y="1761160"/>
            <a:ext cx="6286544" cy="4025294"/>
            <a:chOff x="1928794" y="1928802"/>
            <a:chExt cx="5289439" cy="4025294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197013" y="330352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483425" y="3374963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658022" y="5141727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002413" y="5219288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1928794" y="1928802"/>
              <a:ext cx="5270707" cy="3288866"/>
              <a:chOff x="2301689" y="1500174"/>
              <a:chExt cx="3556194" cy="2574486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2057059" y="2842885"/>
                <a:ext cx="1474072" cy="98404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301689" y="1500174"/>
                <a:ext cx="1770245" cy="1099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071934" y="1500174"/>
                <a:ext cx="1770245" cy="1099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286116" y="4071942"/>
                <a:ext cx="1584699" cy="27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628827" y="2842886"/>
                <a:ext cx="1474072" cy="98404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1116850" y="1818175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OH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270" y="4659823"/>
            <a:ext cx="531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C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2" y="4286256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Reducing Centre</a:t>
            </a:r>
            <a:endParaRPr lang="en-GB" sz="2800" b="1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571472" y="3571876"/>
            <a:ext cx="785818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28" grpId="0"/>
      <p:bldP spid="29" grpId="0"/>
      <p:bldP spid="31" grpId="0"/>
      <p:bldP spid="32" grpId="0"/>
      <p:bldP spid="34" grpId="0"/>
      <p:bldP spid="37" grpId="0"/>
      <p:bldP spid="41" grpId="0"/>
      <p:bldP spid="42" grpId="0"/>
      <p:bldP spid="43" grpId="0"/>
      <p:bldP spid="44" grpId="0"/>
      <p:bldP spid="45" grpId="0"/>
      <p:bldP spid="46" grpId="0"/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Disaccharides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Pairs of </a:t>
            </a:r>
            <a:r>
              <a:rPr lang="en-GB" dirty="0" err="1" smtClean="0"/>
              <a:t>monosaccharides</a:t>
            </a:r>
            <a:r>
              <a:rPr lang="en-GB" dirty="0" smtClean="0"/>
              <a:t> can be combined to form a disaccharide.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Glucose linked to glucose forms maltose.</a:t>
            </a:r>
          </a:p>
          <a:p>
            <a:r>
              <a:rPr lang="en-GB" dirty="0" smtClean="0"/>
              <a:t>Glucose linked to fructose forms sucrose.</a:t>
            </a:r>
          </a:p>
          <a:p>
            <a:r>
              <a:rPr lang="en-GB" dirty="0" smtClean="0"/>
              <a:t>Glucose linked to </a:t>
            </a:r>
            <a:r>
              <a:rPr lang="en-GB" dirty="0" err="1" smtClean="0"/>
              <a:t>galactose</a:t>
            </a:r>
            <a:r>
              <a:rPr lang="en-GB" dirty="0" smtClean="0"/>
              <a:t> forms lactose.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Condensation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When </a:t>
            </a:r>
            <a:r>
              <a:rPr lang="en-GB" dirty="0" err="1" smtClean="0"/>
              <a:t>monosaccharides</a:t>
            </a:r>
            <a:r>
              <a:rPr lang="en-GB" dirty="0" smtClean="0"/>
              <a:t> join, a molecule of water is removed and the reaction is therefore called a </a:t>
            </a:r>
            <a:r>
              <a:rPr lang="en-GB" b="1" dirty="0" smtClean="0"/>
              <a:t>condensation reaction.</a:t>
            </a:r>
          </a:p>
          <a:p>
            <a:pPr algn="just"/>
            <a:r>
              <a:rPr lang="en-GB" dirty="0" smtClean="0"/>
              <a:t>The bond that is formed is called a </a:t>
            </a:r>
            <a:r>
              <a:rPr lang="en-GB" b="1" dirty="0" err="1" smtClean="0"/>
              <a:t>glycosidic</a:t>
            </a:r>
            <a:r>
              <a:rPr lang="en-GB" b="1" dirty="0" smtClean="0"/>
              <a:t> bond.</a:t>
            </a:r>
          </a:p>
          <a:p>
            <a:pPr algn="just"/>
            <a:r>
              <a:rPr lang="en-GB" dirty="0" smtClean="0"/>
              <a:t>When water is added to a disaccharide under suitable conditions, it breaks the </a:t>
            </a:r>
            <a:r>
              <a:rPr lang="en-GB" dirty="0" err="1" smtClean="0"/>
              <a:t>glycosidic</a:t>
            </a:r>
            <a:r>
              <a:rPr lang="en-GB" dirty="0" smtClean="0"/>
              <a:t> bond releasing the constituent </a:t>
            </a:r>
            <a:r>
              <a:rPr lang="en-GB" dirty="0" err="1" smtClean="0"/>
              <a:t>monosaccharides</a:t>
            </a:r>
            <a:r>
              <a:rPr lang="en-GB" dirty="0" smtClean="0"/>
              <a:t>.  This is called </a:t>
            </a:r>
            <a:r>
              <a:rPr lang="en-GB" b="1" dirty="0" smtClean="0"/>
              <a:t>hydrolysis</a:t>
            </a:r>
            <a:r>
              <a:rPr lang="en-GB" dirty="0" smtClean="0"/>
              <a:t> (addition of  water that causes breakdown).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Formation of </a:t>
            </a:r>
            <a:r>
              <a:rPr lang="en-GB" sz="3600" dirty="0" err="1" smtClean="0"/>
              <a:t>glycosidic</a:t>
            </a:r>
            <a:r>
              <a:rPr lang="en-GB" sz="3600" dirty="0" smtClean="0"/>
              <a:t> bond by removal of water (condensation reaction)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1222"/>
            <a:ext cx="2133600" cy="365125"/>
          </a:xfrm>
        </p:spPr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214" y="6161222"/>
            <a:ext cx="500066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9036" y="2305178"/>
            <a:ext cx="4062964" cy="3429024"/>
            <a:chOff x="366160" y="1428736"/>
            <a:chExt cx="8134930" cy="4695813"/>
          </a:xfrm>
        </p:grpSpPr>
        <p:sp>
          <p:nvSpPr>
            <p:cNvPr id="38" name="TextBox 37"/>
            <p:cNvSpPr txBox="1"/>
            <p:nvPr/>
          </p:nvSpPr>
          <p:spPr>
            <a:xfrm>
              <a:off x="6876020" y="351688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88007" y="457200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5986" y="3477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8495" y="241693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8495" y="4604947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37862" y="1428736"/>
              <a:ext cx="280287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877" y="4445509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2063271" y="2803459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82111" y="3826842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26"/>
            <p:cNvGrpSpPr/>
            <p:nvPr/>
          </p:nvGrpSpPr>
          <p:grpSpPr>
            <a:xfrm>
              <a:off x="1013892" y="2783585"/>
              <a:ext cx="6127770" cy="1099942"/>
              <a:chOff x="4857752" y="4572008"/>
              <a:chExt cx="3214710" cy="64294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27"/>
            <p:cNvGrpSpPr/>
            <p:nvPr/>
          </p:nvGrpSpPr>
          <p:grpSpPr>
            <a:xfrm flipV="1">
              <a:off x="1013892" y="3871654"/>
              <a:ext cx="6127770" cy="1099942"/>
              <a:chOff x="4857752" y="4572008"/>
              <a:chExt cx="3214710" cy="64294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205235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63963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6406852" y="3882014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962899" y="5571843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67019" y="4429132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18495" y="3761311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1087" y="244479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518495" y="3205404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18495" y="5472330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5975" y="3761311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74753" y="264318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03899" y="2408864"/>
              <a:ext cx="541732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64428" y="3659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09696" y="473126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66489" y="4802699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6160" y="3643314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20892" y="235743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09234" y="1571612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581002" y="2285992"/>
            <a:ext cx="4062964" cy="3429024"/>
            <a:chOff x="366160" y="1428736"/>
            <a:chExt cx="8134930" cy="4695813"/>
          </a:xfrm>
        </p:grpSpPr>
        <p:sp>
          <p:nvSpPr>
            <p:cNvPr id="78" name="TextBox 77"/>
            <p:cNvSpPr txBox="1"/>
            <p:nvPr/>
          </p:nvSpPr>
          <p:spPr>
            <a:xfrm>
              <a:off x="6876020" y="351688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88007" y="457200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986" y="3477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18495" y="241693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518495" y="4604947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437862" y="1428736"/>
              <a:ext cx="280287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09877" y="4445509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5400000">
              <a:off x="2063271" y="2803459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82111" y="3826842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26"/>
            <p:cNvGrpSpPr/>
            <p:nvPr/>
          </p:nvGrpSpPr>
          <p:grpSpPr>
            <a:xfrm>
              <a:off x="1013894" y="2783585"/>
              <a:ext cx="6127771" cy="1099942"/>
              <a:chOff x="4857752" y="4572008"/>
              <a:chExt cx="3214710" cy="642942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27"/>
            <p:cNvGrpSpPr/>
            <p:nvPr/>
          </p:nvGrpSpPr>
          <p:grpSpPr>
            <a:xfrm flipV="1">
              <a:off x="1013894" y="3871654"/>
              <a:ext cx="6127771" cy="1099942"/>
              <a:chOff x="4857752" y="4572008"/>
              <a:chExt cx="3214710" cy="642942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 rot="5400000">
              <a:off x="205235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63963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6406852" y="3882014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962899" y="5571843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867019" y="4429132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18495" y="3761311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51087" y="244479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18495" y="3205404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18495" y="5472330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55975" y="3761311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874753" y="264318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03899" y="2408864"/>
              <a:ext cx="541732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64428" y="3659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09696" y="473126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66489" y="4802699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66160" y="3643314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120892" y="235743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09234" y="1571612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3786182" y="4532819"/>
            <a:ext cx="642942" cy="428628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5045940" y="4519756"/>
            <a:ext cx="285752" cy="428628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17"/>
          <p:cNvCxnSpPr>
            <a:stCxn id="113" idx="2"/>
          </p:cNvCxnSpPr>
          <p:nvPr/>
        </p:nvCxnSpPr>
        <p:spPr>
          <a:xfrm rot="16200000" flipH="1">
            <a:off x="3882011" y="5187088"/>
            <a:ext cx="915631" cy="464347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4" idx="2"/>
          </p:cNvCxnSpPr>
          <p:nvPr/>
        </p:nvCxnSpPr>
        <p:spPr>
          <a:xfrm rot="5400000">
            <a:off x="4416062" y="5104324"/>
            <a:ext cx="928694" cy="616815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041621" y="5734202"/>
            <a:ext cx="124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929058" y="5877078"/>
            <a:ext cx="1357322" cy="642942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1500166" y="1558549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66FF"/>
                </a:solidFill>
              </a:rPr>
              <a:t>α</a:t>
            </a:r>
            <a:r>
              <a:rPr lang="en-GB" sz="3600" b="1" dirty="0" smtClean="0">
                <a:solidFill>
                  <a:srgbClr val="0066FF"/>
                </a:solidFill>
              </a:rPr>
              <a:t> glucose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15008" y="1568223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66FF"/>
                </a:solidFill>
              </a:rPr>
              <a:t>α</a:t>
            </a:r>
            <a:r>
              <a:rPr lang="en-GB" sz="3600" b="1" dirty="0" smtClean="0">
                <a:solidFill>
                  <a:srgbClr val="0066FF"/>
                </a:solidFill>
              </a:rPr>
              <a:t> glucose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643570" y="5925941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Water</a:t>
            </a:r>
            <a:endParaRPr lang="en-GB" sz="36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24" grpId="0"/>
      <p:bldP spid="125" grpId="0" animBg="1"/>
      <p:bldP spid="126" grpId="0"/>
      <p:bldP spid="127" grpId="0"/>
      <p:bldP spid="1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Formation of </a:t>
            </a:r>
            <a:r>
              <a:rPr lang="en-GB" sz="3600" dirty="0" err="1" smtClean="0"/>
              <a:t>glycosidic</a:t>
            </a:r>
            <a:r>
              <a:rPr lang="en-GB" sz="3600" dirty="0" smtClean="0"/>
              <a:t> bond by removal of water (condensation reaction)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32" y="6500834"/>
            <a:ext cx="971528" cy="365125"/>
          </a:xfrm>
        </p:spPr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214" y="6161222"/>
            <a:ext cx="500066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3" name="Group 75"/>
          <p:cNvGrpSpPr/>
          <p:nvPr/>
        </p:nvGrpSpPr>
        <p:grpSpPr>
          <a:xfrm>
            <a:off x="509036" y="2396619"/>
            <a:ext cx="3853383" cy="3337583"/>
            <a:chOff x="366160" y="1553959"/>
            <a:chExt cx="7715304" cy="4570590"/>
          </a:xfrm>
        </p:grpSpPr>
        <p:sp>
          <p:nvSpPr>
            <p:cNvPr id="38" name="TextBox 37"/>
            <p:cNvSpPr txBox="1"/>
            <p:nvPr/>
          </p:nvSpPr>
          <p:spPr>
            <a:xfrm>
              <a:off x="6876020" y="351688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88007" y="457200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5986" y="3477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8495" y="241693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8495" y="4604947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37863" y="1553959"/>
              <a:ext cx="2802876" cy="552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877" y="4445509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2063271" y="2803459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82111" y="3826842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6"/>
            <p:cNvGrpSpPr/>
            <p:nvPr/>
          </p:nvGrpSpPr>
          <p:grpSpPr>
            <a:xfrm>
              <a:off x="1013892" y="2783585"/>
              <a:ext cx="6127770" cy="1099942"/>
              <a:chOff x="4857752" y="4572008"/>
              <a:chExt cx="3214710" cy="64294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7"/>
            <p:cNvGrpSpPr/>
            <p:nvPr/>
          </p:nvGrpSpPr>
          <p:grpSpPr>
            <a:xfrm flipV="1">
              <a:off x="1013892" y="3871654"/>
              <a:ext cx="6127770" cy="1099942"/>
              <a:chOff x="4857752" y="4572008"/>
              <a:chExt cx="3214710" cy="64294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205235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63963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962899" y="5571843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18495" y="3761311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1087" y="244479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518495" y="3205404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18495" y="5472330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5975" y="3761311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43978" y="2625293"/>
              <a:ext cx="953209" cy="552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03899" y="2408864"/>
              <a:ext cx="541732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64428" y="3659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09696" y="473126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66489" y="4802699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6160" y="3643314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20892" y="235743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09234" y="1571612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8" name="Group 76"/>
          <p:cNvGrpSpPr/>
          <p:nvPr/>
        </p:nvGrpSpPr>
        <p:grpSpPr>
          <a:xfrm>
            <a:off x="4143372" y="2357430"/>
            <a:ext cx="4500594" cy="3357586"/>
            <a:chOff x="-510070" y="1526565"/>
            <a:chExt cx="9011160" cy="4597984"/>
          </a:xfrm>
        </p:grpSpPr>
        <p:sp>
          <p:nvSpPr>
            <p:cNvPr id="78" name="TextBox 77"/>
            <p:cNvSpPr txBox="1"/>
            <p:nvPr/>
          </p:nvSpPr>
          <p:spPr>
            <a:xfrm>
              <a:off x="6876020" y="351688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88007" y="457200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986" y="3477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18495" y="241693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518495" y="4604947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437862" y="1526565"/>
              <a:ext cx="2802876" cy="552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-510070" y="4461449"/>
              <a:ext cx="858206" cy="969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solidFill>
                    <a:srgbClr val="FF0000"/>
                  </a:solidFill>
                </a:rPr>
                <a:t>O</a:t>
              </a:r>
              <a:endParaRPr lang="en-GB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5400000">
              <a:off x="2063271" y="2803459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26"/>
            <p:cNvGrpSpPr/>
            <p:nvPr/>
          </p:nvGrpSpPr>
          <p:grpSpPr>
            <a:xfrm>
              <a:off x="1013894" y="2783585"/>
              <a:ext cx="6127771" cy="1099942"/>
              <a:chOff x="4857752" y="4572008"/>
              <a:chExt cx="3214710" cy="642942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27"/>
            <p:cNvGrpSpPr/>
            <p:nvPr/>
          </p:nvGrpSpPr>
          <p:grpSpPr>
            <a:xfrm flipV="1">
              <a:off x="1013894" y="3871654"/>
              <a:ext cx="6127771" cy="1099942"/>
              <a:chOff x="4857752" y="4572008"/>
              <a:chExt cx="3214710" cy="642942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 rot="5400000">
              <a:off x="205235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63963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6406852" y="3882014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962899" y="5571843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867019" y="4429132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18495" y="3761311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46468" y="2659459"/>
              <a:ext cx="953209" cy="552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18495" y="3205404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18495" y="5472330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55975" y="3761311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874753" y="264318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03899" y="2408864"/>
              <a:ext cx="541732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64428" y="3659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09696" y="473126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66489" y="4802699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66160" y="3643314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120892" y="235743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09234" y="1571612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3786182" y="4143380"/>
            <a:ext cx="1214446" cy="1000132"/>
          </a:xfrm>
          <a:prstGeom prst="rect">
            <a:avLst/>
          </a:prstGeom>
          <a:solidFill>
            <a:srgbClr val="33CC33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5214942" y="5822017"/>
            <a:ext cx="1747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+ 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072066" y="5929330"/>
            <a:ext cx="1857388" cy="642942"/>
          </a:xfrm>
          <a:prstGeom prst="rect">
            <a:avLst/>
          </a:prstGeom>
          <a:solidFill>
            <a:srgbClr val="0066FF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1357290" y="59293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Maltose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500298" y="178592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CC99"/>
                </a:solidFill>
              </a:rPr>
              <a:t>1-4 </a:t>
            </a:r>
            <a:r>
              <a:rPr lang="en-GB" sz="3600" b="1" dirty="0" err="1" smtClean="0">
                <a:solidFill>
                  <a:srgbClr val="00CC99"/>
                </a:solidFill>
              </a:rPr>
              <a:t>Glycosidic</a:t>
            </a:r>
            <a:r>
              <a:rPr lang="en-GB" sz="3600" b="1" dirty="0" smtClean="0">
                <a:solidFill>
                  <a:srgbClr val="00CC99"/>
                </a:solidFill>
              </a:rPr>
              <a:t> bond</a:t>
            </a:r>
            <a:endParaRPr lang="en-GB" sz="3600" b="1" dirty="0">
              <a:solidFill>
                <a:srgbClr val="00CC99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072330" y="592933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Water</a:t>
            </a:r>
            <a:endParaRPr lang="en-GB" sz="3600" b="1" dirty="0">
              <a:solidFill>
                <a:srgbClr val="0066FF"/>
              </a:solidFill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rot="5400000">
            <a:off x="3591848" y="381152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618106" y="3798459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4467130" y="4186170"/>
            <a:ext cx="509894" cy="352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6200000" flipH="1">
            <a:off x="3811125" y="4199233"/>
            <a:ext cx="509894" cy="352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3499636" y="3285330"/>
            <a:ext cx="1714512" cy="1588"/>
          </a:xfrm>
          <a:prstGeom prst="straightConnector1">
            <a:avLst/>
          </a:prstGeom>
          <a:ln w="7620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Formation of </a:t>
            </a:r>
            <a:r>
              <a:rPr lang="en-GB" sz="3600" dirty="0" err="1" smtClean="0"/>
              <a:t>glycosidic</a:t>
            </a:r>
            <a:r>
              <a:rPr lang="en-GB" sz="3600" dirty="0" smtClean="0"/>
              <a:t> bond by removal of water (condensation reaction)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06" y="6357958"/>
            <a:ext cx="2133600" cy="365125"/>
          </a:xfrm>
        </p:spPr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090" y="6421461"/>
            <a:ext cx="500066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19</a:t>
            </a:fld>
            <a:endParaRPr lang="en-GB" dirty="0"/>
          </a:p>
        </p:txBody>
      </p:sp>
      <p:grpSp>
        <p:nvGrpSpPr>
          <p:cNvPr id="3" name="Group 75"/>
          <p:cNvGrpSpPr/>
          <p:nvPr/>
        </p:nvGrpSpPr>
        <p:grpSpPr>
          <a:xfrm>
            <a:off x="509036" y="2143116"/>
            <a:ext cx="4062964" cy="3429024"/>
            <a:chOff x="366160" y="1428736"/>
            <a:chExt cx="8134930" cy="4695813"/>
          </a:xfrm>
        </p:grpSpPr>
        <p:sp>
          <p:nvSpPr>
            <p:cNvPr id="38" name="TextBox 37"/>
            <p:cNvSpPr txBox="1"/>
            <p:nvPr/>
          </p:nvSpPr>
          <p:spPr>
            <a:xfrm>
              <a:off x="6876020" y="351688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88007" y="457200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5986" y="3477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8495" y="2416938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8495" y="4604947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37862" y="1428736"/>
              <a:ext cx="280287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877" y="4445509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2063271" y="2803459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82111" y="3826842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6"/>
            <p:cNvGrpSpPr/>
            <p:nvPr/>
          </p:nvGrpSpPr>
          <p:grpSpPr>
            <a:xfrm>
              <a:off x="1013892" y="2783585"/>
              <a:ext cx="6127770" cy="1099942"/>
              <a:chOff x="4857752" y="4572008"/>
              <a:chExt cx="3214710" cy="64294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7"/>
            <p:cNvGrpSpPr/>
            <p:nvPr/>
          </p:nvGrpSpPr>
          <p:grpSpPr>
            <a:xfrm flipV="1">
              <a:off x="1013892" y="3871654"/>
              <a:ext cx="6127770" cy="1099942"/>
              <a:chOff x="4857752" y="4572008"/>
              <a:chExt cx="3214710" cy="64294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4857752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786446" y="4572008"/>
                <a:ext cx="135732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7143768" y="4572008"/>
                <a:ext cx="9286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205235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639636" y="4981955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6406852" y="3882014"/>
              <a:ext cx="1466589" cy="3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962899" y="5571843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67019" y="4429132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18495" y="3761311"/>
              <a:ext cx="1634071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1087" y="244479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518495" y="3205404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18495" y="5472330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5975" y="3761311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74753" y="2643182"/>
              <a:ext cx="953209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03899" y="2408864"/>
              <a:ext cx="541732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64428" y="3659691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09696" y="473126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66489" y="4802699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6160" y="3643314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20892" y="2357430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09234" y="1571612"/>
              <a:ext cx="817036" cy="552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3786182" y="4370757"/>
            <a:ext cx="642942" cy="428628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 flipH="1">
            <a:off x="5286380" y="4052756"/>
            <a:ext cx="214314" cy="571504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17"/>
          <p:cNvCxnSpPr/>
          <p:nvPr/>
        </p:nvCxnSpPr>
        <p:spPr>
          <a:xfrm rot="16200000" flipH="1">
            <a:off x="3821901" y="4945731"/>
            <a:ext cx="1000132" cy="500066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4" idx="2"/>
          </p:cNvCxnSpPr>
          <p:nvPr/>
        </p:nvCxnSpPr>
        <p:spPr>
          <a:xfrm rot="5400000">
            <a:off x="4437399" y="4758878"/>
            <a:ext cx="1090757" cy="821521"/>
          </a:xfrm>
          <a:prstGeom prst="bentConnector3">
            <a:avLst>
              <a:gd name="adj1" fmla="val 53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041621" y="5572140"/>
            <a:ext cx="124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929058" y="5715016"/>
            <a:ext cx="1357322" cy="642942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1500166" y="1558549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66FF"/>
                </a:solidFill>
              </a:rPr>
              <a:t>α</a:t>
            </a:r>
            <a:r>
              <a:rPr lang="en-GB" sz="3600" b="1" dirty="0" smtClean="0">
                <a:solidFill>
                  <a:srgbClr val="0066FF"/>
                </a:solidFill>
              </a:rPr>
              <a:t> glucose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15008" y="1568223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fructose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643570" y="5763879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Water</a:t>
            </a:r>
            <a:endParaRPr lang="en-GB" sz="3600" b="1" dirty="0">
              <a:solidFill>
                <a:srgbClr val="0066FF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857752" y="2747686"/>
            <a:ext cx="4071966" cy="2715207"/>
            <a:chOff x="714348" y="1377301"/>
            <a:chExt cx="4071966" cy="2715207"/>
          </a:xfrm>
        </p:grpSpPr>
        <p:sp>
          <p:nvSpPr>
            <p:cNvPr id="88" name="TextBox 87"/>
            <p:cNvSpPr txBox="1"/>
            <p:nvPr/>
          </p:nvSpPr>
          <p:spPr>
            <a:xfrm>
              <a:off x="3746993" y="1616136"/>
              <a:ext cx="103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894372" y="2165826"/>
              <a:ext cx="245594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85508" y="2160632"/>
              <a:ext cx="264186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980874" y="3165649"/>
              <a:ext cx="246130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9666" y="2637763"/>
              <a:ext cx="679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896457" y="3630843"/>
              <a:ext cx="668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690136" y="2611907"/>
              <a:ext cx="6672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795122" y="2655432"/>
              <a:ext cx="260611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90137" y="3598246"/>
              <a:ext cx="231163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972005" y="2646707"/>
              <a:ext cx="252109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253947" y="1377301"/>
              <a:ext cx="609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O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14348" y="1627769"/>
              <a:ext cx="231163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1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14348" y="2160632"/>
              <a:ext cx="231148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2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473882" y="3141507"/>
              <a:ext cx="231163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3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224113" y="3141507"/>
              <a:ext cx="231163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4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016671" y="2151906"/>
              <a:ext cx="198139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5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587369" y="1657105"/>
              <a:ext cx="231148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66FF"/>
                  </a:solidFill>
                </a:rPr>
                <a:t>6</a:t>
              </a:r>
              <a:endParaRPr lang="en-GB" sz="2400" b="1" dirty="0">
                <a:solidFill>
                  <a:srgbClr val="0066FF"/>
                </a:solidFill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rot="5400000">
              <a:off x="621695" y="2338265"/>
              <a:ext cx="781387" cy="16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>
              <a:off x="3526076" y="2376327"/>
              <a:ext cx="781387" cy="16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1424381" y="3317644"/>
              <a:ext cx="781387" cy="16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2712401" y="3358968"/>
              <a:ext cx="781387" cy="16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16200000" flipH="1">
              <a:off x="910864" y="2453984"/>
              <a:ext cx="1003303" cy="8012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23"/>
            <p:cNvCxnSpPr/>
            <p:nvPr/>
          </p:nvCxnSpPr>
          <p:spPr>
            <a:xfrm flipV="1">
              <a:off x="1011557" y="1605849"/>
              <a:ext cx="1441483" cy="7486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453040" y="1605849"/>
              <a:ext cx="1441483" cy="7486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1813160" y="3356280"/>
              <a:ext cx="1290396" cy="1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3005015" y="2453985"/>
              <a:ext cx="1003303" cy="8012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848158" y="1597038"/>
              <a:ext cx="1242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CH</a:t>
              </a:r>
              <a:r>
                <a:rPr lang="en-GB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400" b="1" dirty="0" smtClean="0">
                  <a:solidFill>
                    <a:srgbClr val="FF0000"/>
                  </a:solidFill>
                </a:rPr>
                <a:t>OH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690614" y="3150233"/>
              <a:ext cx="245594" cy="24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24" grpId="0"/>
      <p:bldP spid="125" grpId="0" animBg="1"/>
      <p:bldP spid="126" grpId="0"/>
      <p:bldP spid="127" grpId="0"/>
      <p:bldP spid="1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Settler Activity:  Can you unscramble these anagrams to give today’s key words?</a:t>
            </a:r>
            <a:endParaRPr lang="en-GB" sz="36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2143116"/>
            <a:ext cx="404336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MERMOON</a:t>
            </a:r>
          </a:p>
          <a:p>
            <a:r>
              <a:rPr lang="en-GB" smtClean="0"/>
              <a:t>YELPORM</a:t>
            </a:r>
            <a:endParaRPr lang="en-GB" dirty="0" smtClean="0"/>
          </a:p>
          <a:p>
            <a:r>
              <a:rPr lang="en-GB" dirty="0" smtClean="0"/>
              <a:t>HANDISOCCERMAO</a:t>
            </a:r>
          </a:p>
          <a:p>
            <a:r>
              <a:rPr lang="en-GB" dirty="0" smtClean="0"/>
              <a:t>SHARCCAIDIDE</a:t>
            </a:r>
          </a:p>
          <a:p>
            <a:r>
              <a:rPr lang="en-GB" dirty="0" smtClean="0"/>
              <a:t>RIDEPAYOLCHASC</a:t>
            </a:r>
          </a:p>
          <a:p>
            <a:r>
              <a:rPr lang="en-GB" dirty="0" smtClean="0"/>
              <a:t>STEENBIC’D SETT</a:t>
            </a:r>
          </a:p>
          <a:p>
            <a:r>
              <a:rPr lang="en-GB" dirty="0" smtClean="0"/>
              <a:t>SOCGLUE</a:t>
            </a:r>
          </a:p>
        </p:txBody>
      </p:sp>
      <p:sp>
        <p:nvSpPr>
          <p:cNvPr id="20" name="Content Placeholder 18"/>
          <p:cNvSpPr txBox="1">
            <a:spLocks/>
          </p:cNvSpPr>
          <p:nvPr/>
        </p:nvSpPr>
        <p:spPr>
          <a:xfrm>
            <a:off x="4786314" y="2143116"/>
            <a:ext cx="34004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Monomer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Polymer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Monosaccharide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Disaccharide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Polysaccharide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Benedict’s test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3504" y="2143116"/>
            <a:ext cx="300039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143504" y="2847972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14942" y="3419476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14942" y="4062418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214942" y="4643446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214942" y="5214950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43504" y="5786454"/>
            <a:ext cx="3000396" cy="43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Formation of </a:t>
            </a:r>
            <a:r>
              <a:rPr lang="en-GB" sz="3600" dirty="0" err="1" smtClean="0"/>
              <a:t>glycosidic</a:t>
            </a:r>
            <a:r>
              <a:rPr lang="en-GB" sz="3600" dirty="0" smtClean="0"/>
              <a:t> bond by removal of water (condensation reaction)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06" y="6357958"/>
            <a:ext cx="2133600" cy="365125"/>
          </a:xfrm>
        </p:spPr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090" y="6421461"/>
            <a:ext cx="500066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3760364" y="3667942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67347" y="4438428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3722" y="3639325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84013" y="2864731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84013" y="4462481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43741" y="2143116"/>
            <a:ext cx="139988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CH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704" y="4346054"/>
            <a:ext cx="816131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187420" y="3147329"/>
            <a:ext cx="1070947" cy="1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97826" y="3894634"/>
            <a:ext cx="1070947" cy="1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6"/>
          <p:cNvGrpSpPr/>
          <p:nvPr/>
        </p:nvGrpSpPr>
        <p:grpSpPr>
          <a:xfrm>
            <a:off x="832544" y="3132468"/>
            <a:ext cx="3060495" cy="803211"/>
            <a:chOff x="4857752" y="4572008"/>
            <a:chExt cx="3214710" cy="642942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7"/>
          <p:cNvGrpSpPr/>
          <p:nvPr/>
        </p:nvGrpSpPr>
        <p:grpSpPr>
          <a:xfrm flipV="1">
            <a:off x="832544" y="3927008"/>
            <a:ext cx="3060495" cy="803211"/>
            <a:chOff x="4857752" y="4572008"/>
            <a:chExt cx="3214710" cy="642942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4857752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786446" y="4572008"/>
              <a:ext cx="13573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43768" y="4572008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5400000">
            <a:off x="1181969" y="4738133"/>
            <a:ext cx="1070947" cy="1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474177" y="4738133"/>
            <a:ext cx="1070947" cy="1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04862" y="5168537"/>
            <a:ext cx="816131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4810" y="421481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84013" y="3846432"/>
            <a:ext cx="816131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1287" y="2885071"/>
            <a:ext cx="47607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584013" y="3440492"/>
            <a:ext cx="47607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84013" y="5095870"/>
            <a:ext cx="47607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51349" y="3846432"/>
            <a:ext cx="47607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14744" y="3116021"/>
            <a:ext cx="476077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75284" y="2858835"/>
            <a:ext cx="2705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54353" y="3772226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1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77958" y="4554718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2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57817" y="4606885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3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9036" y="3760268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4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385431" y="2821276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5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329664" y="2247448"/>
            <a:ext cx="408066" cy="40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6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890397" y="3167206"/>
            <a:ext cx="103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CH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037776" y="3716896"/>
            <a:ext cx="245594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28912" y="3711702"/>
            <a:ext cx="264186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24278" y="4716719"/>
            <a:ext cx="246130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39861" y="5181913"/>
            <a:ext cx="66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833540" y="4162977"/>
            <a:ext cx="66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38526" y="4206502"/>
            <a:ext cx="260611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833541" y="5149316"/>
            <a:ext cx="231163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115409" y="4197777"/>
            <a:ext cx="252109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397351" y="2928371"/>
            <a:ext cx="609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857752" y="3178839"/>
            <a:ext cx="231163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1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857752" y="3711702"/>
            <a:ext cx="231148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2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617286" y="4692577"/>
            <a:ext cx="231163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3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67517" y="4692577"/>
            <a:ext cx="231163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4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60075" y="3702976"/>
            <a:ext cx="198139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5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30773" y="3208175"/>
            <a:ext cx="231148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66FF"/>
                </a:solidFill>
              </a:rPr>
              <a:t>6</a:t>
            </a:r>
            <a:endParaRPr lang="en-GB" sz="2400" b="1" dirty="0">
              <a:solidFill>
                <a:srgbClr val="0066FF"/>
              </a:solidFill>
            </a:endParaRPr>
          </a:p>
        </p:txBody>
      </p:sp>
      <p:cxnSp>
        <p:nvCxnSpPr>
          <p:cNvPr id="138" name="Straight Connector 137"/>
          <p:cNvCxnSpPr>
            <a:endCxn id="115" idx="2"/>
          </p:cNvCxnSpPr>
          <p:nvPr/>
        </p:nvCxnSpPr>
        <p:spPr>
          <a:xfrm rot="16200000" flipH="1">
            <a:off x="4926902" y="3729196"/>
            <a:ext cx="463394" cy="3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7669480" y="3927397"/>
            <a:ext cx="781387" cy="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5567785" y="4868714"/>
            <a:ext cx="781387" cy="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>
            <a:off x="6855805" y="4910038"/>
            <a:ext cx="781387" cy="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6200000" flipH="1">
            <a:off x="5054268" y="4005054"/>
            <a:ext cx="1003303" cy="8012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23"/>
          <p:cNvCxnSpPr/>
          <p:nvPr/>
        </p:nvCxnSpPr>
        <p:spPr>
          <a:xfrm flipV="1">
            <a:off x="5154961" y="3156919"/>
            <a:ext cx="1441483" cy="7486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596444" y="3156919"/>
            <a:ext cx="1441483" cy="7486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5956564" y="4907350"/>
            <a:ext cx="1290396" cy="1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7148419" y="4005055"/>
            <a:ext cx="1003303" cy="8012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991562" y="3148108"/>
            <a:ext cx="124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CH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</a:rPr>
              <a:t>OH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834018" y="4701303"/>
            <a:ext cx="245594" cy="24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57620" y="3909880"/>
            <a:ext cx="1357322" cy="1000132"/>
          </a:xfrm>
          <a:prstGeom prst="rect">
            <a:avLst/>
          </a:prstGeom>
          <a:solidFill>
            <a:srgbClr val="33CC33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4643438" y="3889877"/>
            <a:ext cx="553657" cy="539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3857620" y="3929066"/>
            <a:ext cx="500066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3667086" y="3700911"/>
            <a:ext cx="463394" cy="3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14612" y="2068289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CC99"/>
                </a:solidFill>
              </a:rPr>
              <a:t>1-2 </a:t>
            </a:r>
            <a:r>
              <a:rPr lang="en-GB" sz="3600" b="1" dirty="0" err="1" smtClean="0">
                <a:solidFill>
                  <a:srgbClr val="00CC99"/>
                </a:solidFill>
              </a:rPr>
              <a:t>Glycosidic</a:t>
            </a:r>
            <a:r>
              <a:rPr lang="en-GB" sz="3600" b="1" dirty="0" smtClean="0">
                <a:solidFill>
                  <a:srgbClr val="00CC99"/>
                </a:solidFill>
              </a:rPr>
              <a:t> bond</a:t>
            </a:r>
            <a:endParaRPr lang="en-GB" sz="3600" b="1" dirty="0">
              <a:solidFill>
                <a:srgbClr val="00CC99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42976" y="557214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Sucrose</a:t>
            </a:r>
            <a:endParaRPr lang="en-GB" sz="3600" b="1" dirty="0">
              <a:solidFill>
                <a:srgbClr val="0066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3785388" y="3285330"/>
            <a:ext cx="1285884" cy="1588"/>
          </a:xfrm>
          <a:prstGeom prst="straightConnector1">
            <a:avLst/>
          </a:prstGeom>
          <a:ln w="7620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214942" y="5822017"/>
            <a:ext cx="1747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+ H</a:t>
            </a:r>
            <a:r>
              <a:rPr lang="en-GB" sz="4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4400" b="1" dirty="0" smtClean="0">
                <a:solidFill>
                  <a:srgbClr val="FF0000"/>
                </a:solidFill>
              </a:rPr>
              <a:t>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072066" y="5929330"/>
            <a:ext cx="1857388" cy="642942"/>
          </a:xfrm>
          <a:prstGeom prst="rect">
            <a:avLst/>
          </a:prstGeom>
          <a:solidFill>
            <a:srgbClr val="0066FF">
              <a:alpha val="34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7072330" y="5929330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</a:rPr>
              <a:t>Water</a:t>
            </a:r>
            <a:endParaRPr lang="en-GB" sz="36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Plenary:  Answer these questions under exam questions.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Large molecules often contain carbon.  Why is this?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What is the general name for a molecule that is made up of many similar repeating units?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Which one, or more, monomer units make up each of the following carbohydrates?</a:t>
            </a:r>
          </a:p>
          <a:p>
            <a:pPr marL="514350" indent="-514350" algn="just">
              <a:buNone/>
            </a:pPr>
            <a:r>
              <a:rPr lang="en-GB" dirty="0" smtClean="0"/>
              <a:t>	a) lactose</a:t>
            </a:r>
          </a:p>
          <a:p>
            <a:pPr marL="514350" indent="-514350" algn="just">
              <a:buNone/>
            </a:pPr>
            <a:r>
              <a:rPr lang="en-GB" dirty="0" smtClean="0"/>
              <a:t>	b) sucrose</a:t>
            </a:r>
          </a:p>
          <a:p>
            <a:pPr marL="514350" indent="-514350" algn="just">
              <a:buNone/>
            </a:pPr>
            <a:r>
              <a:rPr lang="en-GB" dirty="0" smtClean="0"/>
              <a:t>	c) starch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4360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4"/>
            </a:pPr>
            <a:r>
              <a:rPr lang="en-GB" dirty="0" smtClean="0"/>
              <a:t>Glucose (C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12</a:t>
            </a:r>
            <a:r>
              <a:rPr lang="en-GB" dirty="0" smtClean="0"/>
              <a:t>O</a:t>
            </a:r>
            <a:r>
              <a:rPr lang="en-GB" baseline="-25000" dirty="0" smtClean="0"/>
              <a:t>6</a:t>
            </a:r>
            <a:r>
              <a:rPr lang="en-GB" dirty="0" smtClean="0"/>
              <a:t>) combines with fructose (C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12</a:t>
            </a:r>
            <a:r>
              <a:rPr lang="en-GB" dirty="0" smtClean="0"/>
              <a:t>O</a:t>
            </a:r>
            <a:r>
              <a:rPr lang="en-GB" baseline="-25000" dirty="0" smtClean="0"/>
              <a:t>6</a:t>
            </a:r>
            <a:r>
              <a:rPr lang="en-GB" dirty="0" smtClean="0"/>
              <a:t>) to form the disaccharide sucrose.  From your knowledge of how disaccharides are formed, work out the formula of sucrose.</a:t>
            </a:r>
          </a:p>
          <a:p>
            <a:pPr marL="514350" indent="-514350" algn="just">
              <a:buAutoNum type="arabicPeriod" startAt="4"/>
            </a:pPr>
            <a:r>
              <a:rPr lang="en-GB" dirty="0" smtClean="0"/>
              <a:t>To hydrolyse a disaccharide it can be boiled with hydrochloric acid but if hydrolysis is carried out by an enzyme a much lower temperature (40⁰C) is used.  Why is this?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Answers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Carbon atoms readily link to one another to form a chain.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Polymer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a) glucose + </a:t>
            </a:r>
            <a:r>
              <a:rPr lang="en-GB" dirty="0" err="1" smtClean="0"/>
              <a:t>galactose</a:t>
            </a:r>
            <a:endParaRPr lang="en-GB" dirty="0" smtClean="0"/>
          </a:p>
          <a:p>
            <a:pPr marL="514350" indent="-514350" algn="just">
              <a:buNone/>
            </a:pPr>
            <a:r>
              <a:rPr lang="en-GB" dirty="0" smtClean="0"/>
              <a:t>	b) glucose + fructose</a:t>
            </a:r>
          </a:p>
          <a:p>
            <a:pPr marL="514350" indent="-514350" algn="just">
              <a:buNone/>
            </a:pPr>
            <a:r>
              <a:rPr lang="en-GB" dirty="0" smtClean="0"/>
              <a:t>	c) glucose only</a:t>
            </a:r>
          </a:p>
          <a:p>
            <a:pPr marL="514350" indent="-514350" algn="just">
              <a:buNone/>
            </a:pPr>
            <a:r>
              <a:rPr lang="en-GB" dirty="0" smtClean="0"/>
              <a:t>4. C</a:t>
            </a:r>
            <a:r>
              <a:rPr lang="en-GB" baseline="-25000" dirty="0" smtClean="0"/>
              <a:t>12</a:t>
            </a:r>
            <a:r>
              <a:rPr lang="en-GB" dirty="0" smtClean="0"/>
              <a:t>H</a:t>
            </a:r>
            <a:r>
              <a:rPr lang="en-GB" baseline="-25000" dirty="0" smtClean="0"/>
              <a:t>22</a:t>
            </a:r>
            <a:r>
              <a:rPr lang="en-GB" dirty="0" smtClean="0"/>
              <a:t>O</a:t>
            </a:r>
            <a:r>
              <a:rPr lang="en-GB" baseline="-25000" dirty="0" smtClean="0"/>
              <a:t>11 </a:t>
            </a:r>
            <a:r>
              <a:rPr lang="en-GB" dirty="0" smtClean="0"/>
              <a:t> (C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12</a:t>
            </a:r>
            <a:r>
              <a:rPr lang="en-GB" dirty="0" smtClean="0"/>
              <a:t>O</a:t>
            </a:r>
            <a:r>
              <a:rPr lang="en-GB" baseline="-25000" dirty="0" smtClean="0"/>
              <a:t>6 </a:t>
            </a:r>
            <a:r>
              <a:rPr lang="en-GB" dirty="0" smtClean="0"/>
              <a:t> +  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12</a:t>
            </a:r>
            <a:r>
              <a:rPr lang="en-GB" dirty="0" smtClean="0"/>
              <a:t>O</a:t>
            </a:r>
            <a:r>
              <a:rPr lang="en-GB" baseline="-25000" dirty="0" smtClean="0"/>
              <a:t>6  </a:t>
            </a:r>
            <a:r>
              <a:rPr lang="en-GB" dirty="0" smtClean="0"/>
              <a:t> -  H</a:t>
            </a:r>
            <a:r>
              <a:rPr lang="en-GB" baseline="-25000" dirty="0" smtClean="0"/>
              <a:t>2</a:t>
            </a:r>
            <a:r>
              <a:rPr lang="en-GB" dirty="0" smtClean="0"/>
              <a:t>O)</a:t>
            </a:r>
          </a:p>
          <a:p>
            <a:pPr marL="514350" indent="-514350" algn="just">
              <a:buNone/>
            </a:pPr>
            <a:r>
              <a:rPr lang="en-GB" dirty="0" smtClean="0"/>
              <a:t>5. Enzymes are denatured at higher temperatures and this prevents them functioning / enzymes lower the activation energy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All students should be able...</a:t>
            </a:r>
          </a:p>
          <a:p>
            <a:r>
              <a:rPr lang="en-GB" dirty="0" smtClean="0"/>
              <a:t>To understand how large molecules like carbohydrates are constructed.</a:t>
            </a:r>
          </a:p>
          <a:p>
            <a:r>
              <a:rPr lang="en-GB" dirty="0" smtClean="0"/>
              <a:t>To describe the properties of a monosaccharide.</a:t>
            </a:r>
          </a:p>
          <a:p>
            <a:r>
              <a:rPr lang="en-GB" dirty="0" smtClean="0"/>
              <a:t>To draw the structure of glucose and fructose.</a:t>
            </a:r>
          </a:p>
          <a:p>
            <a:r>
              <a:rPr lang="en-GB" dirty="0" smtClean="0"/>
              <a:t>To describe how </a:t>
            </a:r>
            <a:r>
              <a:rPr lang="en-GB" dirty="0" err="1" smtClean="0"/>
              <a:t>monosaccharides</a:t>
            </a:r>
            <a:r>
              <a:rPr lang="en-GB" dirty="0" smtClean="0"/>
              <a:t> link together to form disaccharides.</a:t>
            </a:r>
          </a:p>
          <a:p>
            <a:r>
              <a:rPr lang="en-GB" dirty="0" smtClean="0"/>
              <a:t>To draw the reaction between two </a:t>
            </a:r>
            <a:r>
              <a:rPr lang="en-GB" dirty="0" err="1" smtClean="0"/>
              <a:t>monosaccharides</a:t>
            </a:r>
            <a:r>
              <a:rPr lang="en-GB" dirty="0" smtClean="0"/>
              <a:t>, hence draw the structure of a disaccharide, including labelling the </a:t>
            </a:r>
            <a:r>
              <a:rPr lang="en-GB" dirty="0" err="1" smtClean="0"/>
              <a:t>glycosidic</a:t>
            </a:r>
            <a:r>
              <a:rPr lang="en-GB" dirty="0" smtClean="0"/>
              <a:t> bond.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Specification reference: 3.1.2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3F9E-8AD0-49D1-8463-F001B2704DBA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All students should be able...</a:t>
            </a:r>
          </a:p>
          <a:p>
            <a:r>
              <a:rPr lang="en-GB" dirty="0" smtClean="0"/>
              <a:t>To understand how large molecules like carbohydrates are constructed.</a:t>
            </a:r>
          </a:p>
          <a:p>
            <a:r>
              <a:rPr lang="en-GB" dirty="0" smtClean="0"/>
              <a:t>To describe the properties of a monosaccharide.</a:t>
            </a:r>
          </a:p>
          <a:p>
            <a:r>
              <a:rPr lang="en-GB" dirty="0" smtClean="0"/>
              <a:t>To draw the structure of glucose and fructose.</a:t>
            </a:r>
          </a:p>
          <a:p>
            <a:r>
              <a:rPr lang="en-GB" dirty="0" smtClean="0"/>
              <a:t>To describe how </a:t>
            </a:r>
            <a:r>
              <a:rPr lang="en-GB" dirty="0" err="1" smtClean="0"/>
              <a:t>monosaccharides</a:t>
            </a:r>
            <a:r>
              <a:rPr lang="en-GB" dirty="0" smtClean="0"/>
              <a:t> link together to form disaccharides.</a:t>
            </a:r>
          </a:p>
          <a:p>
            <a:r>
              <a:rPr lang="en-GB" dirty="0" smtClean="0"/>
              <a:t>To draw the reaction between two </a:t>
            </a:r>
            <a:r>
              <a:rPr lang="en-GB" dirty="0" err="1" smtClean="0"/>
              <a:t>monosaccharides</a:t>
            </a:r>
            <a:r>
              <a:rPr lang="en-GB" dirty="0" smtClean="0"/>
              <a:t>, hence draw the structure of a disaccharide, including labelling the </a:t>
            </a:r>
            <a:r>
              <a:rPr lang="en-GB" dirty="0" err="1" smtClean="0"/>
              <a:t>glycosidic</a:t>
            </a:r>
            <a:r>
              <a:rPr lang="en-GB" dirty="0" smtClean="0"/>
              <a:t> bond.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Specification reference: 3.1.2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3F9E-8AD0-49D1-8463-F001B2704DBA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can translate biological prefixes used in naming biological molecules.</a:t>
            </a:r>
          </a:p>
          <a:p>
            <a:r>
              <a:rPr lang="en-GB" dirty="0" smtClean="0"/>
              <a:t>I know how </a:t>
            </a:r>
            <a:r>
              <a:rPr lang="en-GB" dirty="0" err="1" smtClean="0"/>
              <a:t>monosaccharides</a:t>
            </a:r>
            <a:r>
              <a:rPr lang="en-GB" dirty="0" smtClean="0"/>
              <a:t> form disaccharides and polysaccharides.</a:t>
            </a:r>
          </a:p>
          <a:p>
            <a:r>
              <a:rPr lang="en-GB" dirty="0" smtClean="0"/>
              <a:t>I can outline the properties of a monosaccharide.</a:t>
            </a:r>
          </a:p>
          <a:p>
            <a:r>
              <a:rPr lang="en-GB" dirty="0" smtClean="0"/>
              <a:t>I can draw glucose and fructose.</a:t>
            </a:r>
          </a:p>
          <a:p>
            <a:r>
              <a:rPr lang="en-GB" dirty="0" smtClean="0"/>
              <a:t>I can draw maltose and sucrose and label the </a:t>
            </a:r>
            <a:r>
              <a:rPr lang="en-GB" dirty="0" err="1" smtClean="0"/>
              <a:t>glycosidic</a:t>
            </a:r>
            <a:r>
              <a:rPr lang="en-GB" dirty="0" smtClean="0"/>
              <a:t> bond.</a:t>
            </a:r>
          </a:p>
          <a:p>
            <a:r>
              <a:rPr lang="en-GB" dirty="0" smtClean="0"/>
              <a:t>I can answer exam questions </a:t>
            </a:r>
            <a:r>
              <a:rPr lang="en-GB" smtClean="0"/>
              <a:t>on disaccharides.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Starter Activity: In biology certain prefixes are commonly used to indicate numbers.  Can you match these Greek/Latin terms to their English translation? </a:t>
            </a:r>
            <a:endParaRPr lang="en-GB" sz="32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38994" y="6492899"/>
            <a:ext cx="2133600" cy="365125"/>
          </a:xfrm>
        </p:spPr>
        <p:txBody>
          <a:bodyPr/>
          <a:lstStyle/>
          <a:p>
            <a:fld id="{C098E79E-FFA4-4BF2-98A8-A04D5C1655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1385894" y="2260623"/>
            <a:ext cx="1900222" cy="4525963"/>
          </a:xfrm>
        </p:spPr>
        <p:txBody>
          <a:bodyPr/>
          <a:lstStyle/>
          <a:p>
            <a:r>
              <a:rPr lang="en-GB" dirty="0" smtClean="0"/>
              <a:t>Tri</a:t>
            </a:r>
          </a:p>
          <a:p>
            <a:r>
              <a:rPr lang="en-GB" dirty="0" err="1" smtClean="0"/>
              <a:t>Hexa</a:t>
            </a:r>
            <a:endParaRPr lang="en-GB" dirty="0" smtClean="0"/>
          </a:p>
          <a:p>
            <a:r>
              <a:rPr lang="en-GB" dirty="0" err="1" smtClean="0"/>
              <a:t>Penta</a:t>
            </a:r>
            <a:endParaRPr lang="en-GB" dirty="0" smtClean="0"/>
          </a:p>
          <a:p>
            <a:r>
              <a:rPr lang="en-GB" dirty="0" smtClean="0"/>
              <a:t>Mono</a:t>
            </a:r>
          </a:p>
          <a:p>
            <a:r>
              <a:rPr lang="en-GB" dirty="0" smtClean="0"/>
              <a:t>Poly</a:t>
            </a:r>
          </a:p>
          <a:p>
            <a:r>
              <a:rPr lang="en-GB" dirty="0" smtClean="0"/>
              <a:t>Di</a:t>
            </a:r>
          </a:p>
          <a:p>
            <a:r>
              <a:rPr lang="en-GB" dirty="0" smtClean="0"/>
              <a:t>Tetra</a:t>
            </a:r>
          </a:p>
        </p:txBody>
      </p:sp>
      <p:sp>
        <p:nvSpPr>
          <p:cNvPr id="24" name="Content Placeholder 22"/>
          <p:cNvSpPr txBox="1">
            <a:spLocks/>
          </p:cNvSpPr>
          <p:nvPr/>
        </p:nvSpPr>
        <p:spPr>
          <a:xfrm>
            <a:off x="6029364" y="2260623"/>
            <a:ext cx="19002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Two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Four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</a:t>
            </a:r>
            <a:endParaRPr lang="en-GB" sz="32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based on carbon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Carbon atoms are unusual in that they </a:t>
            </a:r>
            <a:r>
              <a:rPr lang="en-GB" dirty="0" smtClean="0"/>
              <a:t>readily form </a:t>
            </a:r>
            <a:r>
              <a:rPr lang="en-GB" dirty="0" smtClean="0"/>
              <a:t>bonds with other carbon atoms, allowing a </a:t>
            </a:r>
            <a:r>
              <a:rPr lang="en-GB" dirty="0" smtClean="0"/>
              <a:t>sequence </a:t>
            </a:r>
            <a:r>
              <a:rPr lang="en-GB" dirty="0" smtClean="0"/>
              <a:t>of carbon atoms of various lengths to be built up.</a:t>
            </a:r>
          </a:p>
          <a:p>
            <a:pPr algn="just"/>
            <a:r>
              <a:rPr lang="en-GB" dirty="0" smtClean="0"/>
              <a:t>This unusual property allows a huge number of different types and sizes of molecule, all based on carbon.</a:t>
            </a:r>
          </a:p>
          <a:p>
            <a:pPr algn="just"/>
            <a:r>
              <a:rPr lang="en-GB" dirty="0" smtClean="0"/>
              <a:t>The variety of life that exists on Earth is a consequence of living organisms being based on the versatile carbon atom.  Therefore, carbon-containing molecules are known as organic molecules.</a:t>
            </a:r>
          </a:p>
          <a:p>
            <a:pPr algn="just"/>
            <a:r>
              <a:rPr lang="en-GB" dirty="0" smtClean="0"/>
              <a:t>In living organisms, there are relatively few other atoms that attach to carbon.  Life is therefore based on a small number of chemical elements.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B65-7405-4B80-9659-0E5F2054ED9B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Activity 1: How </a:t>
            </a:r>
            <a:r>
              <a:rPr lang="en-GB" u="sng" dirty="0"/>
              <a:t>many bonds?</a:t>
            </a:r>
          </a:p>
        </p:txBody>
      </p:sp>
      <p:graphicFrame>
        <p:nvGraphicFramePr>
          <p:cNvPr id="4156" name="Group 60"/>
          <p:cNvGraphicFramePr>
            <a:graphicFrameLocks noGrp="1"/>
          </p:cNvGraphicFramePr>
          <p:nvPr>
            <p:ph sz="half" idx="4294967295"/>
          </p:nvPr>
        </p:nvGraphicFramePr>
        <p:xfrm>
          <a:off x="323850" y="1600200"/>
          <a:ext cx="4325938" cy="4525963"/>
        </p:xfrm>
        <a:graphic>
          <a:graphicData uri="http://schemas.openxmlformats.org/drawingml/2006/table">
            <a:tbl>
              <a:tblPr/>
              <a:tblGrid>
                <a:gridCol w="1951038"/>
                <a:gridCol w="23749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of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Oxygen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Sulphur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5062538" y="1557338"/>
            <a:ext cx="1670050" cy="2089150"/>
            <a:chOff x="3424" y="981"/>
            <a:chExt cx="1052" cy="1316"/>
          </a:xfrm>
        </p:grpSpPr>
        <p:sp>
          <p:nvSpPr>
            <p:cNvPr id="4158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3880" y="1530"/>
              <a:ext cx="146" cy="2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/>
                </a:rPr>
                <a:t>C</a:t>
              </a:r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4090" y="1666"/>
              <a:ext cx="209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3610" y="1666"/>
              <a:ext cx="209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 rot="-5400000">
              <a:off x="3862" y="1379"/>
              <a:ext cx="191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 rot="-5400000">
              <a:off x="3874" y="1927"/>
              <a:ext cx="19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63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4329" y="1530"/>
              <a:ext cx="147" cy="2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/>
                </a:rPr>
                <a:t>H</a:t>
              </a:r>
            </a:p>
          </p:txBody>
        </p:sp>
        <p:sp>
          <p:nvSpPr>
            <p:cNvPr id="4164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3895" y="2050"/>
              <a:ext cx="147" cy="2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/>
                </a:rPr>
                <a:t>H</a:t>
              </a:r>
            </a:p>
          </p:txBody>
        </p:sp>
        <p:sp>
          <p:nvSpPr>
            <p:cNvPr id="4165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3880" y="981"/>
              <a:ext cx="146" cy="2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/>
                </a:rPr>
                <a:t>H</a:t>
              </a:r>
            </a:p>
          </p:txBody>
        </p:sp>
        <p:sp>
          <p:nvSpPr>
            <p:cNvPr id="4166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3424" y="1535"/>
              <a:ext cx="147" cy="2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/>
                </a:rPr>
                <a:t>H</a:t>
              </a:r>
            </a:p>
          </p:txBody>
        </p:sp>
      </p:grpSp>
      <p:sp>
        <p:nvSpPr>
          <p:cNvPr id="4169" name="WordArt 73"/>
          <p:cNvSpPr>
            <a:spLocks noChangeArrowheads="1" noChangeShapeType="1" noTextEdit="1"/>
          </p:cNvSpPr>
          <p:nvPr/>
        </p:nvSpPr>
        <p:spPr bwMode="auto">
          <a:xfrm>
            <a:off x="6721475" y="4759620"/>
            <a:ext cx="231775" cy="428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C</a:t>
            </a:r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>
            <a:off x="7054850" y="4996298"/>
            <a:ext cx="331788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>
            <a:off x="6292850" y="4996298"/>
            <a:ext cx="331788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72" name="Line 76"/>
          <p:cNvSpPr>
            <a:spLocks noChangeShapeType="1"/>
          </p:cNvSpPr>
          <p:nvPr/>
        </p:nvSpPr>
        <p:spPr bwMode="auto">
          <a:xfrm rot="16200000">
            <a:off x="6678310" y="4496838"/>
            <a:ext cx="332393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 rot="16200000">
            <a:off x="6697283" y="5450510"/>
            <a:ext cx="334133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75" name="WordArt 79"/>
          <p:cNvSpPr>
            <a:spLocks noChangeArrowheads="1" noChangeShapeType="1" noTextEdit="1"/>
          </p:cNvSpPr>
          <p:nvPr/>
        </p:nvSpPr>
        <p:spPr bwMode="auto">
          <a:xfrm>
            <a:off x="6745288" y="5664564"/>
            <a:ext cx="233363" cy="429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H</a:t>
            </a:r>
          </a:p>
        </p:txBody>
      </p:sp>
      <p:sp>
        <p:nvSpPr>
          <p:cNvPr id="4176" name="WordArt 80"/>
          <p:cNvSpPr>
            <a:spLocks noChangeArrowheads="1" noChangeShapeType="1" noTextEdit="1"/>
          </p:cNvSpPr>
          <p:nvPr/>
        </p:nvSpPr>
        <p:spPr bwMode="auto">
          <a:xfrm>
            <a:off x="6721475" y="3804207"/>
            <a:ext cx="231775" cy="429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H</a:t>
            </a:r>
          </a:p>
        </p:txBody>
      </p:sp>
      <p:sp>
        <p:nvSpPr>
          <p:cNvPr id="4177" name="WordArt 81"/>
          <p:cNvSpPr>
            <a:spLocks noChangeArrowheads="1" noChangeShapeType="1" noTextEdit="1"/>
          </p:cNvSpPr>
          <p:nvPr/>
        </p:nvSpPr>
        <p:spPr bwMode="auto">
          <a:xfrm>
            <a:off x="5997575" y="4768321"/>
            <a:ext cx="233363" cy="429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H</a:t>
            </a:r>
          </a:p>
        </p:txBody>
      </p:sp>
      <p:sp>
        <p:nvSpPr>
          <p:cNvPr id="4178" name="WordArt 82"/>
          <p:cNvSpPr>
            <a:spLocks noChangeArrowheads="1" noChangeShapeType="1" noTextEdit="1"/>
          </p:cNvSpPr>
          <p:nvPr/>
        </p:nvSpPr>
        <p:spPr bwMode="auto">
          <a:xfrm>
            <a:off x="7508875" y="4764841"/>
            <a:ext cx="231775" cy="428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C</a:t>
            </a:r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>
            <a:off x="7812088" y="4909284"/>
            <a:ext cx="331788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>
            <a:off x="7812088" y="5114637"/>
            <a:ext cx="331788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1" name="WordArt 85"/>
          <p:cNvSpPr>
            <a:spLocks noChangeArrowheads="1" noChangeShapeType="1" noTextEdit="1"/>
          </p:cNvSpPr>
          <p:nvPr/>
        </p:nvSpPr>
        <p:spPr bwMode="auto">
          <a:xfrm>
            <a:off x="8228013" y="4766581"/>
            <a:ext cx="231775" cy="428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O</a:t>
            </a:r>
          </a:p>
        </p:txBody>
      </p:sp>
      <p:sp>
        <p:nvSpPr>
          <p:cNvPr id="4182" name="Line 86"/>
          <p:cNvSpPr>
            <a:spLocks noChangeShapeType="1"/>
          </p:cNvSpPr>
          <p:nvPr/>
        </p:nvSpPr>
        <p:spPr bwMode="auto">
          <a:xfrm rot="16200000">
            <a:off x="7429121" y="4522942"/>
            <a:ext cx="334133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3" name="WordArt 87"/>
          <p:cNvSpPr>
            <a:spLocks noChangeArrowheads="1" noChangeShapeType="1" noTextEdit="1"/>
          </p:cNvSpPr>
          <p:nvPr/>
        </p:nvSpPr>
        <p:spPr bwMode="auto">
          <a:xfrm>
            <a:off x="7480300" y="3835532"/>
            <a:ext cx="231775" cy="428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O</a:t>
            </a:r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 rot="16200000">
            <a:off x="7311935" y="3539422"/>
            <a:ext cx="363718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6" name="Line 90"/>
          <p:cNvSpPr>
            <a:spLocks noChangeShapeType="1"/>
          </p:cNvSpPr>
          <p:nvPr/>
        </p:nvSpPr>
        <p:spPr bwMode="auto">
          <a:xfrm rot="16200000">
            <a:off x="7499260" y="3539422"/>
            <a:ext cx="363718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8" name="WordArt 92"/>
          <p:cNvSpPr>
            <a:spLocks noChangeArrowheads="1" noChangeShapeType="1" noTextEdit="1"/>
          </p:cNvSpPr>
          <p:nvPr/>
        </p:nvSpPr>
        <p:spPr bwMode="auto">
          <a:xfrm>
            <a:off x="7451725" y="2786058"/>
            <a:ext cx="231775" cy="429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H</a:t>
            </a:r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6948488" y="1341438"/>
            <a:ext cx="1944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/>
              <a:t>Spot the mistake!</a:t>
            </a:r>
          </a:p>
        </p:txBody>
      </p:sp>
      <p:sp>
        <p:nvSpPr>
          <p:cNvPr id="4194" name="Oval 98"/>
          <p:cNvSpPr>
            <a:spLocks noChangeArrowheads="1"/>
          </p:cNvSpPr>
          <p:nvPr/>
        </p:nvSpPr>
        <p:spPr bwMode="auto">
          <a:xfrm>
            <a:off x="7202488" y="3214686"/>
            <a:ext cx="727098" cy="596904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u="sng" dirty="0"/>
              <a:t>Making Polymers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14422"/>
            <a:ext cx="2428892" cy="253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8" y="3786190"/>
            <a:ext cx="3544199" cy="2357454"/>
          </a:xfrm>
          <a:noFill/>
          <a:ln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14282" y="1357298"/>
            <a:ext cx="55721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400" dirty="0" smtClean="0"/>
              <a:t>Many organic molecules, including carbohydrates, are made up of individual molecules called monomers.  </a:t>
            </a:r>
            <a:endParaRPr lang="en-GB" sz="2400" dirty="0" smtClean="0"/>
          </a:p>
          <a:p>
            <a:pPr algn="just">
              <a:spcBef>
                <a:spcPct val="50000"/>
              </a:spcBef>
            </a:pPr>
            <a:r>
              <a:rPr lang="en-GB" sz="2400" dirty="0" smtClean="0"/>
              <a:t>The </a:t>
            </a:r>
            <a:r>
              <a:rPr lang="en-GB" sz="2400" dirty="0" smtClean="0"/>
              <a:t>carbon atoms of these monomers join to form longer chains called polymers.       </a:t>
            </a:r>
            <a:r>
              <a:rPr lang="en-GB" sz="2400" b="1" dirty="0" smtClean="0"/>
              <a:t>Polymers </a:t>
            </a:r>
            <a:r>
              <a:rPr lang="en-GB" sz="2400" b="1" dirty="0"/>
              <a:t>are made up of repeated molecules called monomers</a:t>
            </a:r>
            <a:r>
              <a:rPr lang="en-GB" sz="2400" b="1" dirty="0" smtClean="0"/>
              <a:t>.</a:t>
            </a:r>
            <a:endParaRPr lang="en-GB" sz="2400" dirty="0" smtClean="0"/>
          </a:p>
          <a:p>
            <a:pPr algn="just">
              <a:spcBef>
                <a:spcPct val="50000"/>
              </a:spcBef>
            </a:pPr>
            <a:r>
              <a:rPr lang="en-GB" sz="2400" dirty="0" smtClean="0"/>
              <a:t>Biological molecules like carbohydrates and proteins are often polymers.</a:t>
            </a:r>
          </a:p>
          <a:p>
            <a:pPr algn="just">
              <a:spcBef>
                <a:spcPct val="50000"/>
              </a:spcBef>
            </a:pPr>
            <a:r>
              <a:rPr lang="en-GB" sz="2400" dirty="0" smtClean="0"/>
              <a:t>Most of these polymers are made up of just four elements: carbon hydrogen, oxygen and nitrogen.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Carbohydrates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Carbohydrates are </a:t>
            </a:r>
            <a:r>
              <a:rPr lang="en-GB" b="1" dirty="0" smtClean="0"/>
              <a:t>carbon</a:t>
            </a:r>
            <a:r>
              <a:rPr lang="en-GB" dirty="0" smtClean="0"/>
              <a:t> molecules (</a:t>
            </a:r>
            <a:r>
              <a:rPr lang="en-GB" dirty="0" err="1" smtClean="0"/>
              <a:t>carbo</a:t>
            </a:r>
            <a:r>
              <a:rPr lang="en-GB" dirty="0" smtClean="0"/>
              <a:t>) combined with </a:t>
            </a:r>
            <a:r>
              <a:rPr lang="en-GB" b="1" dirty="0" smtClean="0"/>
              <a:t>water </a:t>
            </a:r>
            <a:r>
              <a:rPr lang="en-GB" dirty="0" smtClean="0"/>
              <a:t>(hydrate).  Some molecules are small while others are large.</a:t>
            </a:r>
          </a:p>
          <a:p>
            <a:pPr algn="just">
              <a:spcBef>
                <a:spcPct val="50000"/>
              </a:spcBef>
            </a:pPr>
            <a:r>
              <a:rPr lang="en-GB" dirty="0" smtClean="0"/>
              <a:t>These are all examples of </a:t>
            </a:r>
            <a:r>
              <a:rPr lang="en-GB" b="1" dirty="0" smtClean="0"/>
              <a:t>sugars (</a:t>
            </a:r>
            <a:r>
              <a:rPr lang="en-GB" b="1" dirty="0" err="1" smtClean="0"/>
              <a:t>saccharides</a:t>
            </a:r>
            <a:r>
              <a:rPr lang="en-GB" b="1" dirty="0" smtClean="0"/>
              <a:t>).</a:t>
            </a:r>
            <a:r>
              <a:rPr lang="en-GB" dirty="0" smtClean="0"/>
              <a:t> 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dirty="0" smtClean="0"/>
              <a:t>Where there is only one sugar it is called a </a:t>
            </a:r>
            <a:r>
              <a:rPr lang="en-GB" b="1" dirty="0" smtClean="0"/>
              <a:t>monosaccharide</a:t>
            </a:r>
            <a:r>
              <a:rPr lang="en-GB" dirty="0" smtClean="0"/>
              <a:t>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dirty="0" smtClean="0"/>
              <a:t>Two </a:t>
            </a:r>
            <a:r>
              <a:rPr lang="en-GB" dirty="0" err="1" smtClean="0"/>
              <a:t>monosaccharides</a:t>
            </a:r>
            <a:r>
              <a:rPr lang="en-GB" dirty="0" smtClean="0"/>
              <a:t> can join together to form a </a:t>
            </a:r>
            <a:r>
              <a:rPr lang="en-GB" b="1" dirty="0" smtClean="0"/>
              <a:t>disaccharide.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dirty="0" smtClean="0"/>
              <a:t>Many monosaccharide units can join together to form </a:t>
            </a:r>
            <a:r>
              <a:rPr lang="en-GB" b="1" dirty="0" smtClean="0"/>
              <a:t>polysaccharides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141C-08CF-4916-A0E9-083CA4B842F4}" type="datetime1">
              <a:rPr lang="en-GB" smtClean="0"/>
              <a:pPr/>
              <a:t>21/09/2010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79E-FFA4-4BF2-98A8-A04D5C1655E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1295</Words>
  <Application>Microsoft Office PowerPoint</Application>
  <PresentationFormat>On-screen Show (4:3)</PresentationFormat>
  <Paragraphs>466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Enzymes and the digestive system</vt:lpstr>
      <vt:lpstr>Settler Activity:  Can you unscramble these anagrams to give today’s key words?</vt:lpstr>
      <vt:lpstr>Learning Objectives</vt:lpstr>
      <vt:lpstr>Success Criteria</vt:lpstr>
      <vt:lpstr>Starter Activity: In biology certain prefixes are commonly used to indicate numbers.  Can you match these Greek/Latin terms to their English translation? </vt:lpstr>
      <vt:lpstr>Life based on carbon</vt:lpstr>
      <vt:lpstr>Activity 1: How many bonds?</vt:lpstr>
      <vt:lpstr>Making Polymers</vt:lpstr>
      <vt:lpstr>Carbohydrates</vt:lpstr>
      <vt:lpstr>Monosaccharides (single sugars)</vt:lpstr>
      <vt:lpstr>Glucose</vt:lpstr>
      <vt:lpstr>Drawing α glucose!</vt:lpstr>
      <vt:lpstr>Drawing α glucose (simplified)!</vt:lpstr>
      <vt:lpstr>Drawing Fructose!</vt:lpstr>
      <vt:lpstr>Disaccharides</vt:lpstr>
      <vt:lpstr>Condensation Reactions</vt:lpstr>
      <vt:lpstr>Formation of glycosidic bond by removal of water (condensation reaction)</vt:lpstr>
      <vt:lpstr>Formation of glycosidic bond by removal of water (condensation reaction)</vt:lpstr>
      <vt:lpstr>Formation of glycosidic bond by removal of water (condensation reaction)</vt:lpstr>
      <vt:lpstr>Formation of glycosidic bond by removal of water (condensation reaction)</vt:lpstr>
      <vt:lpstr>Plenary:  Answer these questions under exam questions.</vt:lpstr>
      <vt:lpstr>Slide 22</vt:lpstr>
      <vt:lpstr>Answers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and the digestive system</dc:title>
  <dc:creator> </dc:creator>
  <cp:lastModifiedBy> </cp:lastModifiedBy>
  <cp:revision>261</cp:revision>
  <dcterms:created xsi:type="dcterms:W3CDTF">2008-08-07T21:09:54Z</dcterms:created>
  <dcterms:modified xsi:type="dcterms:W3CDTF">2010-09-21T10:03:56Z</dcterms:modified>
</cp:coreProperties>
</file>