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9" r:id="rId2"/>
    <p:sldId id="258" r:id="rId3"/>
    <p:sldId id="273" r:id="rId4"/>
    <p:sldId id="260" r:id="rId5"/>
    <p:sldId id="261" r:id="rId6"/>
    <p:sldId id="262" r:id="rId7"/>
    <p:sldId id="263" r:id="rId8"/>
    <p:sldId id="264" r:id="rId9"/>
    <p:sldId id="265" r:id="rId10"/>
    <p:sldId id="266" r:id="rId11"/>
    <p:sldId id="267" r:id="rId12"/>
    <p:sldId id="269" r:id="rId13"/>
    <p:sldId id="271" r:id="rId14"/>
    <p:sldId id="272"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777" autoAdjust="0"/>
    <p:restoredTop sz="96995" autoAdjust="0"/>
  </p:normalViewPr>
  <p:slideViewPr>
    <p:cSldViewPr>
      <p:cViewPr varScale="1">
        <p:scale>
          <a:sx n="79" d="100"/>
          <a:sy n="79" d="100"/>
        </p:scale>
        <p:origin x="-88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42DC9E-A7E0-494F-B266-8B18BF40D237}" type="datetimeFigureOut">
              <a:rPr lang="en-US" smtClean="0"/>
              <a:pPr/>
              <a:t>9/6/2009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0DB762-DA21-4007-B684-1B8EDD23A2F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C589CEC-959D-42D0-913E-A41D69921BE7}"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C589CEC-959D-42D0-913E-A41D69921BE7}"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0DB762-DA21-4007-B684-1B8EDD23A2FB}" type="slidenum">
              <a:rPr lang="en-GB" smtClean="0"/>
              <a:pPr/>
              <a:t>11</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0DB762-DA21-4007-B684-1B8EDD23A2FB}" type="slidenum">
              <a:rPr lang="en-GB" smtClean="0"/>
              <a:pPr/>
              <a:t>12</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0DB762-DA21-4007-B684-1B8EDD23A2FB}" type="slidenum">
              <a:rPr lang="en-GB" smtClean="0"/>
              <a:pPr/>
              <a:t>13</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0DB762-DA21-4007-B684-1B8EDD23A2FB}" type="slidenum">
              <a:rPr lang="en-GB" smtClean="0"/>
              <a:pPr/>
              <a:t>14</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C589CEC-959D-42D0-913E-A41D69921BE7}" type="slidenum">
              <a:rPr lang="en-GB" smtClean="0"/>
              <a:pPr/>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CF7BB8-AAD1-4FC2-9CA6-FA2BF8800CF9}" type="datetimeFigureOut">
              <a:rPr lang="en-US" smtClean="0"/>
              <a:pPr/>
              <a:t>9/6/2009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B3C9F-DF28-4B03-840A-6F290E50A17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CF7BB8-AAD1-4FC2-9CA6-FA2BF8800CF9}" type="datetimeFigureOut">
              <a:rPr lang="en-US" smtClean="0"/>
              <a:pPr/>
              <a:t>9/6/2009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B3C9F-DF28-4B03-840A-6F290E50A17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CF7BB8-AAD1-4FC2-9CA6-FA2BF8800CF9}" type="datetimeFigureOut">
              <a:rPr lang="en-US" smtClean="0"/>
              <a:pPr/>
              <a:t>9/6/2009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B3C9F-DF28-4B03-840A-6F290E50A17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CF7BB8-AAD1-4FC2-9CA6-FA2BF8800CF9}" type="datetimeFigureOut">
              <a:rPr lang="en-US" smtClean="0"/>
              <a:pPr/>
              <a:t>9/6/2009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B3C9F-DF28-4B03-840A-6F290E50A17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CF7BB8-AAD1-4FC2-9CA6-FA2BF8800CF9}" type="datetimeFigureOut">
              <a:rPr lang="en-US" smtClean="0"/>
              <a:pPr/>
              <a:t>9/6/2009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B3C9F-DF28-4B03-840A-6F290E50A17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CF7BB8-AAD1-4FC2-9CA6-FA2BF8800CF9}" type="datetimeFigureOut">
              <a:rPr lang="en-US" smtClean="0"/>
              <a:pPr/>
              <a:t>9/6/2009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8B3C9F-DF28-4B03-840A-6F290E50A17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CF7BB8-AAD1-4FC2-9CA6-FA2BF8800CF9}" type="datetimeFigureOut">
              <a:rPr lang="en-US" smtClean="0"/>
              <a:pPr/>
              <a:t>9/6/2009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8B3C9F-DF28-4B03-840A-6F290E50A17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CF7BB8-AAD1-4FC2-9CA6-FA2BF8800CF9}" type="datetimeFigureOut">
              <a:rPr lang="en-US" smtClean="0"/>
              <a:pPr/>
              <a:t>9/6/2009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8B3C9F-DF28-4B03-840A-6F290E50A17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CF7BB8-AAD1-4FC2-9CA6-FA2BF8800CF9}" type="datetimeFigureOut">
              <a:rPr lang="en-US" smtClean="0"/>
              <a:pPr/>
              <a:t>9/6/2009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8B3C9F-DF28-4B03-840A-6F290E50A17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CF7BB8-AAD1-4FC2-9CA6-FA2BF8800CF9}" type="datetimeFigureOut">
              <a:rPr lang="en-US" smtClean="0"/>
              <a:pPr/>
              <a:t>9/6/2009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8B3C9F-DF28-4B03-840A-6F290E50A17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CF7BB8-AAD1-4FC2-9CA6-FA2BF8800CF9}" type="datetimeFigureOut">
              <a:rPr lang="en-US" smtClean="0"/>
              <a:pPr/>
              <a:t>9/6/2009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8B3C9F-DF28-4B03-840A-6F290E50A17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F7BB8-AAD1-4FC2-9CA6-FA2BF8800CF9}" type="datetimeFigureOut">
              <a:rPr lang="en-US" smtClean="0"/>
              <a:pPr/>
              <a:t>9/6/2009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8B3C9F-DF28-4B03-840A-6F290E50A17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5400" dirty="0" smtClean="0"/>
              <a:t>Enzymes and the digestive system</a:t>
            </a:r>
            <a:endParaRPr lang="en-GB" sz="5400" dirty="0"/>
          </a:p>
        </p:txBody>
      </p:sp>
      <p:sp>
        <p:nvSpPr>
          <p:cNvPr id="3" name="Subtitle 2"/>
          <p:cNvSpPr>
            <a:spLocks noGrp="1"/>
          </p:cNvSpPr>
          <p:nvPr>
            <p:ph type="subTitle" idx="1"/>
          </p:nvPr>
        </p:nvSpPr>
        <p:spPr>
          <a:xfrm>
            <a:off x="357158" y="3886200"/>
            <a:ext cx="8429684" cy="1752600"/>
          </a:xfrm>
        </p:spPr>
        <p:txBody>
          <a:bodyPr>
            <a:normAutofit/>
          </a:bodyPr>
          <a:lstStyle/>
          <a:p>
            <a:r>
              <a:rPr lang="en-GB" dirty="0" smtClean="0">
                <a:solidFill>
                  <a:schemeClr val="bg1"/>
                </a:solidFill>
              </a:rPr>
              <a:t>2.2 Carbohydrates – Test for reducing sugars</a:t>
            </a:r>
          </a:p>
          <a:p>
            <a:r>
              <a:rPr lang="en-GB" dirty="0" smtClean="0">
                <a:solidFill>
                  <a:schemeClr val="bg1"/>
                </a:solidFill>
              </a:rPr>
              <a:t>2.3 Carbohydrates – Test for non-reducing sugars</a:t>
            </a:r>
          </a:p>
          <a:p>
            <a:endParaRPr lang="en-GB" sz="4000" dirty="0">
              <a:solidFill>
                <a:schemeClr val="bg1"/>
              </a:solidFill>
            </a:endParaRPr>
          </a:p>
        </p:txBody>
      </p:sp>
      <p:sp>
        <p:nvSpPr>
          <p:cNvPr id="4" name="Date Placeholder 3"/>
          <p:cNvSpPr>
            <a:spLocks noGrp="1"/>
          </p:cNvSpPr>
          <p:nvPr>
            <p:ph type="dt" sz="half" idx="10"/>
          </p:nvPr>
        </p:nvSpPr>
        <p:spPr/>
        <p:txBody>
          <a:bodyPr/>
          <a:lstStyle/>
          <a:p>
            <a:fld id="{B7FCA992-E20C-4858-9F64-58C197A37A3F}" type="datetime1">
              <a:rPr lang="en-GB" sz="2400" smtClean="0">
                <a:solidFill>
                  <a:schemeClr val="bg1"/>
                </a:solidFill>
              </a:rPr>
              <a:pPr/>
              <a:t>06/09/2009</a:t>
            </a:fld>
            <a:endParaRPr lang="en-GB" sz="2400" dirty="0">
              <a:solidFill>
                <a:schemeClr val="bg1"/>
              </a:solidFill>
            </a:endParaRPr>
          </a:p>
        </p:txBody>
      </p:sp>
      <p:sp>
        <p:nvSpPr>
          <p:cNvPr id="5" name="Slide Number Placeholder 4"/>
          <p:cNvSpPr>
            <a:spLocks noGrp="1"/>
          </p:cNvSpPr>
          <p:nvPr>
            <p:ph type="sldNum" sz="quarter" idx="12"/>
          </p:nvPr>
        </p:nvSpPr>
        <p:spPr/>
        <p:txBody>
          <a:bodyPr/>
          <a:lstStyle/>
          <a:p>
            <a:fld id="{C098E79E-FFA4-4BF2-98A8-A04D5C1655EA}" type="slidenum">
              <a:rPr lang="en-GB" sz="2400" smtClean="0">
                <a:solidFill>
                  <a:schemeClr val="bg1"/>
                </a:solidFill>
              </a:rPr>
              <a:pPr/>
              <a:t>1</a:t>
            </a:fld>
            <a:endParaRPr lang="en-GB" sz="240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Apparatus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Bunsen burner, tripod, gauze and heat proof mat</a:t>
            </a:r>
          </a:p>
          <a:p>
            <a:r>
              <a:rPr lang="en-GB" dirty="0" smtClean="0"/>
              <a:t>250ml beaker</a:t>
            </a:r>
          </a:p>
          <a:p>
            <a:r>
              <a:rPr lang="en-GB" dirty="0" smtClean="0"/>
              <a:t>Benedict’s reagent</a:t>
            </a:r>
          </a:p>
          <a:p>
            <a:r>
              <a:rPr lang="en-GB" dirty="0" smtClean="0"/>
              <a:t>10 Boiling-tubes</a:t>
            </a:r>
          </a:p>
          <a:p>
            <a:r>
              <a:rPr lang="en-GB" dirty="0" smtClean="0"/>
              <a:t>Dilute hydrochloric acid</a:t>
            </a:r>
          </a:p>
          <a:p>
            <a:r>
              <a:rPr lang="en-GB" dirty="0" smtClean="0"/>
              <a:t>Sodium </a:t>
            </a:r>
            <a:r>
              <a:rPr lang="en-GB" dirty="0" err="1" smtClean="0"/>
              <a:t>hydrogencarbonate</a:t>
            </a:r>
            <a:r>
              <a:rPr lang="en-GB" dirty="0" smtClean="0"/>
              <a:t> solution</a:t>
            </a:r>
          </a:p>
          <a:p>
            <a:r>
              <a:rPr lang="en-GB" dirty="0" smtClean="0"/>
              <a:t>7 pipettes (one for each chemical)</a:t>
            </a:r>
          </a:p>
          <a:p>
            <a:r>
              <a:rPr lang="en-GB" dirty="0" smtClean="0"/>
              <a:t>4 Conical flasks containing: Glucose solution, Maltose solution, Sucrose solution and Albumen (Protein) solution</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76"/>
            <a:ext cx="8229600" cy="1143000"/>
          </a:xfrm>
        </p:spPr>
        <p:txBody>
          <a:bodyPr/>
          <a:lstStyle/>
          <a:p>
            <a:r>
              <a:rPr lang="en-GB" dirty="0" smtClean="0"/>
              <a:t>Answers</a:t>
            </a:r>
            <a:endParaRPr lang="en-GB" dirty="0"/>
          </a:p>
        </p:txBody>
      </p:sp>
      <p:sp>
        <p:nvSpPr>
          <p:cNvPr id="3" name="Content Placeholder 2"/>
          <p:cNvSpPr>
            <a:spLocks noGrp="1"/>
          </p:cNvSpPr>
          <p:nvPr>
            <p:ph idx="1"/>
          </p:nvPr>
        </p:nvSpPr>
        <p:spPr>
          <a:xfrm>
            <a:off x="457200" y="785794"/>
            <a:ext cx="8229600" cy="4525963"/>
          </a:xfrm>
        </p:spPr>
        <p:txBody>
          <a:bodyPr>
            <a:normAutofit/>
          </a:bodyPr>
          <a:lstStyle/>
          <a:p>
            <a:pPr algn="just"/>
            <a:r>
              <a:rPr lang="en-GB" sz="2600" dirty="0" smtClean="0"/>
              <a:t>A = Sucrose solution.  A negative result is found when test for reducing sugar is carried out and a positive result is found when a test for a non-reducing sugar is carried out.  This is because the reducing centres in sucrose are both in the </a:t>
            </a:r>
            <a:r>
              <a:rPr lang="en-GB" sz="2600" dirty="0" err="1" smtClean="0"/>
              <a:t>glycosidic</a:t>
            </a:r>
            <a:r>
              <a:rPr lang="en-GB" sz="2600" dirty="0" smtClean="0"/>
              <a:t> bond so cannot reduce Benedict’s reagent.  When sucrose is hydrolysed into its constituent </a:t>
            </a:r>
            <a:r>
              <a:rPr lang="en-GB" sz="2600" dirty="0" err="1" smtClean="0"/>
              <a:t>monosaccharides</a:t>
            </a:r>
            <a:r>
              <a:rPr lang="en-GB" sz="2600" dirty="0" smtClean="0"/>
              <a:t> (glucose and fructose), two reducing centres become available. </a:t>
            </a:r>
            <a:endParaRPr lang="en-GB" sz="2600" dirty="0"/>
          </a:p>
        </p:txBody>
      </p:sp>
      <p:grpSp>
        <p:nvGrpSpPr>
          <p:cNvPr id="76" name="Group 75"/>
          <p:cNvGrpSpPr/>
          <p:nvPr/>
        </p:nvGrpSpPr>
        <p:grpSpPr>
          <a:xfrm>
            <a:off x="1000100" y="4025843"/>
            <a:ext cx="7572428" cy="2832181"/>
            <a:chOff x="714348" y="3824591"/>
            <a:chExt cx="8143932" cy="3079532"/>
          </a:xfrm>
        </p:grpSpPr>
        <p:sp>
          <p:nvSpPr>
            <p:cNvPr id="23" name="TextBox 22"/>
            <p:cNvSpPr txBox="1"/>
            <p:nvPr/>
          </p:nvSpPr>
          <p:spPr>
            <a:xfrm>
              <a:off x="2947728" y="6430418"/>
              <a:ext cx="768537" cy="461665"/>
            </a:xfrm>
            <a:prstGeom prst="rect">
              <a:avLst/>
            </a:prstGeom>
            <a:noFill/>
          </p:spPr>
          <p:txBody>
            <a:bodyPr wrap="square" rtlCol="0">
              <a:spAutoFit/>
            </a:bodyPr>
            <a:lstStyle/>
            <a:p>
              <a:r>
                <a:rPr lang="en-GB" sz="2400" b="1" dirty="0" smtClean="0">
                  <a:solidFill>
                    <a:srgbClr val="FF0000"/>
                  </a:solidFill>
                </a:rPr>
                <a:t>OH</a:t>
              </a:r>
              <a:endParaRPr lang="en-GB" sz="2400" b="1" dirty="0">
                <a:solidFill>
                  <a:srgbClr val="FF0000"/>
                </a:solidFill>
              </a:endParaRPr>
            </a:p>
          </p:txBody>
        </p:sp>
        <p:sp>
          <p:nvSpPr>
            <p:cNvPr id="42" name="TextBox 41"/>
            <p:cNvSpPr txBox="1"/>
            <p:nvPr/>
          </p:nvSpPr>
          <p:spPr>
            <a:xfrm>
              <a:off x="6935757" y="6442458"/>
              <a:ext cx="629488" cy="461665"/>
            </a:xfrm>
            <a:prstGeom prst="rect">
              <a:avLst/>
            </a:prstGeom>
            <a:noFill/>
          </p:spPr>
          <p:txBody>
            <a:bodyPr wrap="square" rtlCol="0">
              <a:spAutoFit/>
            </a:bodyPr>
            <a:lstStyle/>
            <a:p>
              <a:r>
                <a:rPr lang="en-GB" sz="2400" b="1" dirty="0" smtClean="0">
                  <a:solidFill>
                    <a:srgbClr val="FF0000"/>
                  </a:solidFill>
                </a:rPr>
                <a:t>OH</a:t>
              </a:r>
              <a:endParaRPr lang="en-GB" sz="2400" b="1" dirty="0">
                <a:solidFill>
                  <a:srgbClr val="FF0000"/>
                </a:solidFill>
              </a:endParaRPr>
            </a:p>
          </p:txBody>
        </p:sp>
        <p:sp>
          <p:nvSpPr>
            <p:cNvPr id="45" name="TextBox 44"/>
            <p:cNvSpPr txBox="1"/>
            <p:nvPr/>
          </p:nvSpPr>
          <p:spPr>
            <a:xfrm>
              <a:off x="5799785" y="6413117"/>
              <a:ext cx="217682" cy="461665"/>
            </a:xfrm>
            <a:prstGeom prst="rect">
              <a:avLst/>
            </a:prstGeom>
            <a:noFill/>
          </p:spPr>
          <p:txBody>
            <a:bodyPr wrap="square" rtlCol="0">
              <a:spAutoFit/>
            </a:bodyPr>
            <a:lstStyle/>
            <a:p>
              <a:r>
                <a:rPr lang="en-GB" sz="2400" b="1" dirty="0" smtClean="0">
                  <a:solidFill>
                    <a:srgbClr val="FF0000"/>
                  </a:solidFill>
                </a:rPr>
                <a:t>H</a:t>
              </a:r>
              <a:endParaRPr lang="en-GB" sz="2400" b="1" dirty="0">
                <a:solidFill>
                  <a:srgbClr val="FF0000"/>
                </a:solidFill>
              </a:endParaRPr>
            </a:p>
          </p:txBody>
        </p:sp>
        <p:sp>
          <p:nvSpPr>
            <p:cNvPr id="4" name="TextBox 3"/>
            <p:cNvSpPr txBox="1"/>
            <p:nvPr/>
          </p:nvSpPr>
          <p:spPr>
            <a:xfrm>
              <a:off x="3776070" y="5111064"/>
              <a:ext cx="384269" cy="461665"/>
            </a:xfrm>
            <a:prstGeom prst="rect">
              <a:avLst/>
            </a:prstGeom>
            <a:noFill/>
          </p:spPr>
          <p:txBody>
            <a:bodyPr wrap="square" rtlCol="0">
              <a:spAutoFit/>
            </a:bodyPr>
            <a:lstStyle/>
            <a:p>
              <a:r>
                <a:rPr lang="en-GB" sz="2400" b="1" dirty="0" smtClean="0">
                  <a:solidFill>
                    <a:srgbClr val="FF0000"/>
                  </a:solidFill>
                </a:rPr>
                <a:t>C</a:t>
              </a:r>
              <a:endParaRPr lang="en-GB" sz="2400" b="1" dirty="0">
                <a:solidFill>
                  <a:srgbClr val="FF0000"/>
                </a:solidFill>
              </a:endParaRPr>
            </a:p>
          </p:txBody>
        </p:sp>
        <p:sp>
          <p:nvSpPr>
            <p:cNvPr id="5" name="TextBox 4"/>
            <p:cNvSpPr txBox="1"/>
            <p:nvPr/>
          </p:nvSpPr>
          <p:spPr>
            <a:xfrm>
              <a:off x="2935131" y="5804575"/>
              <a:ext cx="384269" cy="461665"/>
            </a:xfrm>
            <a:prstGeom prst="rect">
              <a:avLst/>
            </a:prstGeom>
            <a:noFill/>
          </p:spPr>
          <p:txBody>
            <a:bodyPr wrap="square" rtlCol="0">
              <a:spAutoFit/>
            </a:bodyPr>
            <a:lstStyle/>
            <a:p>
              <a:r>
                <a:rPr lang="en-GB" sz="2400" b="1" dirty="0" smtClean="0">
                  <a:solidFill>
                    <a:srgbClr val="FF0000"/>
                  </a:solidFill>
                </a:rPr>
                <a:t>C</a:t>
              </a:r>
              <a:endParaRPr lang="en-GB" sz="2400" b="1" dirty="0">
                <a:solidFill>
                  <a:srgbClr val="FF0000"/>
                </a:solidFill>
              </a:endParaRPr>
            </a:p>
          </p:txBody>
        </p:sp>
        <p:sp>
          <p:nvSpPr>
            <p:cNvPr id="6" name="TextBox 5"/>
            <p:cNvSpPr txBox="1"/>
            <p:nvPr/>
          </p:nvSpPr>
          <p:spPr>
            <a:xfrm>
              <a:off x="907097" y="5085306"/>
              <a:ext cx="384269" cy="461665"/>
            </a:xfrm>
            <a:prstGeom prst="rect">
              <a:avLst/>
            </a:prstGeom>
            <a:noFill/>
          </p:spPr>
          <p:txBody>
            <a:bodyPr wrap="square" rtlCol="0">
              <a:spAutoFit/>
            </a:bodyPr>
            <a:lstStyle/>
            <a:p>
              <a:r>
                <a:rPr lang="en-GB" sz="2400" b="1" dirty="0" smtClean="0">
                  <a:solidFill>
                    <a:srgbClr val="FF0000"/>
                  </a:solidFill>
                </a:rPr>
                <a:t>C</a:t>
              </a:r>
              <a:endParaRPr lang="en-GB" sz="2400" b="1" dirty="0">
                <a:solidFill>
                  <a:srgbClr val="FF0000"/>
                </a:solidFill>
              </a:endParaRPr>
            </a:p>
          </p:txBody>
        </p:sp>
        <p:sp>
          <p:nvSpPr>
            <p:cNvPr id="7" name="TextBox 6"/>
            <p:cNvSpPr txBox="1"/>
            <p:nvPr/>
          </p:nvSpPr>
          <p:spPr>
            <a:xfrm>
              <a:off x="1726636" y="4388098"/>
              <a:ext cx="384269" cy="461665"/>
            </a:xfrm>
            <a:prstGeom prst="rect">
              <a:avLst/>
            </a:prstGeom>
            <a:noFill/>
          </p:spPr>
          <p:txBody>
            <a:bodyPr wrap="square" rtlCol="0">
              <a:spAutoFit/>
            </a:bodyPr>
            <a:lstStyle/>
            <a:p>
              <a:r>
                <a:rPr lang="en-GB" sz="2400" b="1" dirty="0" smtClean="0">
                  <a:solidFill>
                    <a:srgbClr val="FF0000"/>
                  </a:solidFill>
                </a:rPr>
                <a:t>C</a:t>
              </a:r>
              <a:endParaRPr lang="en-GB" sz="2400" b="1" dirty="0">
                <a:solidFill>
                  <a:srgbClr val="FF0000"/>
                </a:solidFill>
              </a:endParaRPr>
            </a:p>
          </p:txBody>
        </p:sp>
        <p:sp>
          <p:nvSpPr>
            <p:cNvPr id="8" name="TextBox 7"/>
            <p:cNvSpPr txBox="1"/>
            <p:nvPr/>
          </p:nvSpPr>
          <p:spPr>
            <a:xfrm>
              <a:off x="1726636" y="5826225"/>
              <a:ext cx="384269" cy="461665"/>
            </a:xfrm>
            <a:prstGeom prst="rect">
              <a:avLst/>
            </a:prstGeom>
            <a:noFill/>
          </p:spPr>
          <p:txBody>
            <a:bodyPr wrap="square" rtlCol="0">
              <a:spAutoFit/>
            </a:bodyPr>
            <a:lstStyle/>
            <a:p>
              <a:r>
                <a:rPr lang="en-GB" sz="2400" b="1" dirty="0" smtClean="0">
                  <a:solidFill>
                    <a:srgbClr val="FF0000"/>
                  </a:solidFill>
                </a:rPr>
                <a:t>C</a:t>
              </a:r>
              <a:endParaRPr lang="en-GB" sz="2400" b="1" dirty="0">
                <a:solidFill>
                  <a:srgbClr val="FF0000"/>
                </a:solidFill>
              </a:endParaRPr>
            </a:p>
          </p:txBody>
        </p:sp>
        <p:sp>
          <p:nvSpPr>
            <p:cNvPr id="9" name="TextBox 8"/>
            <p:cNvSpPr txBox="1"/>
            <p:nvPr/>
          </p:nvSpPr>
          <p:spPr>
            <a:xfrm>
              <a:off x="1714480" y="3824591"/>
              <a:ext cx="1318251" cy="461665"/>
            </a:xfrm>
            <a:prstGeom prst="rect">
              <a:avLst/>
            </a:prstGeom>
            <a:noFill/>
          </p:spPr>
          <p:txBody>
            <a:bodyPr wrap="square" rtlCol="0">
              <a:spAutoFit/>
            </a:bodyPr>
            <a:lstStyle/>
            <a:p>
              <a:r>
                <a:rPr lang="en-GB" sz="2400" b="1" dirty="0" smtClean="0">
                  <a:solidFill>
                    <a:srgbClr val="FF0000"/>
                  </a:solidFill>
                </a:rPr>
                <a:t>CH</a:t>
              </a:r>
              <a:r>
                <a:rPr lang="en-GB" sz="2400" b="1" baseline="-25000" dirty="0" smtClean="0">
                  <a:solidFill>
                    <a:srgbClr val="FF0000"/>
                  </a:solidFill>
                </a:rPr>
                <a:t>2</a:t>
              </a:r>
              <a:r>
                <a:rPr lang="en-GB" sz="2400" b="1" dirty="0" smtClean="0">
                  <a:solidFill>
                    <a:srgbClr val="FF0000"/>
                  </a:solidFill>
                </a:rPr>
                <a:t>OH</a:t>
              </a:r>
              <a:endParaRPr lang="en-GB" sz="2400" b="1" dirty="0">
                <a:solidFill>
                  <a:srgbClr val="FF0000"/>
                </a:solidFill>
              </a:endParaRPr>
            </a:p>
          </p:txBody>
        </p:sp>
        <p:sp>
          <p:nvSpPr>
            <p:cNvPr id="10" name="TextBox 9"/>
            <p:cNvSpPr txBox="1"/>
            <p:nvPr/>
          </p:nvSpPr>
          <p:spPr>
            <a:xfrm>
              <a:off x="876005" y="5721429"/>
              <a:ext cx="768537" cy="461665"/>
            </a:xfrm>
            <a:prstGeom prst="rect">
              <a:avLst/>
            </a:prstGeom>
            <a:noFill/>
          </p:spPr>
          <p:txBody>
            <a:bodyPr wrap="square" rtlCol="0">
              <a:spAutoFit/>
            </a:bodyPr>
            <a:lstStyle/>
            <a:p>
              <a:r>
                <a:rPr lang="en-GB" sz="2400" b="1" dirty="0" smtClean="0">
                  <a:solidFill>
                    <a:srgbClr val="FF0000"/>
                  </a:solidFill>
                </a:rPr>
                <a:t>OH</a:t>
              </a:r>
              <a:endParaRPr lang="en-GB" sz="2400" b="1" dirty="0">
                <a:solidFill>
                  <a:srgbClr val="FF0000"/>
                </a:solidFill>
              </a:endParaRPr>
            </a:p>
          </p:txBody>
        </p:sp>
        <p:cxnSp>
          <p:nvCxnSpPr>
            <p:cNvPr id="11" name="Straight Connector 10"/>
            <p:cNvCxnSpPr/>
            <p:nvPr/>
          </p:nvCxnSpPr>
          <p:spPr>
            <a:xfrm rot="5400000">
              <a:off x="1375441" y="4642432"/>
              <a:ext cx="963954" cy="14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537725" y="5315077"/>
              <a:ext cx="963954" cy="14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Group 26"/>
            <p:cNvGrpSpPr/>
            <p:nvPr/>
          </p:nvGrpSpPr>
          <p:grpSpPr>
            <a:xfrm>
              <a:off x="1018990" y="4629087"/>
              <a:ext cx="2882018" cy="722966"/>
              <a:chOff x="4857752" y="4572008"/>
              <a:chExt cx="3214710" cy="642942"/>
            </a:xfrm>
          </p:grpSpPr>
          <p:cxnSp>
            <p:nvCxnSpPr>
              <p:cNvPr id="14" name="Straight Connector 13"/>
              <p:cNvCxnSpPr/>
              <p:nvPr/>
            </p:nvCxnSpPr>
            <p:spPr>
              <a:xfrm flipV="1">
                <a:off x="4857752"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786446" y="4572008"/>
                <a:ext cx="13573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143768"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27"/>
            <p:cNvGrpSpPr/>
            <p:nvPr/>
          </p:nvGrpSpPr>
          <p:grpSpPr>
            <a:xfrm flipV="1">
              <a:off x="1018990" y="5344248"/>
              <a:ext cx="2882018" cy="722966"/>
              <a:chOff x="4857752" y="4572008"/>
              <a:chExt cx="3214710" cy="642942"/>
            </a:xfrm>
          </p:grpSpPr>
          <p:cxnSp>
            <p:nvCxnSpPr>
              <p:cNvPr id="18" name="Straight Connector 17"/>
              <p:cNvCxnSpPr/>
              <p:nvPr/>
            </p:nvCxnSpPr>
            <p:spPr>
              <a:xfrm flipV="1">
                <a:off x="4857752"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786446" y="4572008"/>
                <a:ext cx="13573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143768"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1" name="Straight Connector 20"/>
            <p:cNvCxnSpPr/>
            <p:nvPr/>
          </p:nvCxnSpPr>
          <p:spPr>
            <a:xfrm rot="5400000">
              <a:off x="1370308" y="6074306"/>
              <a:ext cx="963954" cy="14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587159" y="6074306"/>
              <a:ext cx="963954" cy="14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204015" y="5603305"/>
              <a:ext cx="403632" cy="461665"/>
            </a:xfrm>
            <a:prstGeom prst="rect">
              <a:avLst/>
            </a:prstGeom>
            <a:noFill/>
          </p:spPr>
          <p:txBody>
            <a:bodyPr wrap="square" rtlCol="0">
              <a:spAutoFit/>
            </a:bodyPr>
            <a:lstStyle/>
            <a:p>
              <a:r>
                <a:rPr lang="en-GB" sz="2400" b="1" dirty="0" smtClean="0">
                  <a:solidFill>
                    <a:srgbClr val="FF0000"/>
                  </a:solidFill>
                </a:rPr>
                <a:t>O</a:t>
              </a:r>
              <a:endParaRPr lang="en-GB" sz="2400" b="1" dirty="0">
                <a:solidFill>
                  <a:srgbClr val="FF0000"/>
                </a:solidFill>
              </a:endParaRPr>
            </a:p>
          </p:txBody>
        </p:sp>
        <p:sp>
          <p:nvSpPr>
            <p:cNvPr id="25" name="TextBox 24"/>
            <p:cNvSpPr txBox="1"/>
            <p:nvPr/>
          </p:nvSpPr>
          <p:spPr>
            <a:xfrm>
              <a:off x="1726636" y="5271722"/>
              <a:ext cx="768537" cy="461665"/>
            </a:xfrm>
            <a:prstGeom prst="rect">
              <a:avLst/>
            </a:prstGeom>
            <a:noFill/>
          </p:spPr>
          <p:txBody>
            <a:bodyPr wrap="square" rtlCol="0">
              <a:spAutoFit/>
            </a:bodyPr>
            <a:lstStyle/>
            <a:p>
              <a:r>
                <a:rPr lang="en-GB" sz="2400" b="1" dirty="0" smtClean="0">
                  <a:solidFill>
                    <a:srgbClr val="FF0000"/>
                  </a:solidFill>
                </a:rPr>
                <a:t>OH</a:t>
              </a:r>
              <a:endParaRPr lang="en-GB" sz="2400" b="1" dirty="0">
                <a:solidFill>
                  <a:srgbClr val="FF0000"/>
                </a:solidFill>
              </a:endParaRPr>
            </a:p>
          </p:txBody>
        </p:sp>
        <p:sp>
          <p:nvSpPr>
            <p:cNvPr id="26" name="TextBox 25"/>
            <p:cNvSpPr txBox="1"/>
            <p:nvPr/>
          </p:nvSpPr>
          <p:spPr>
            <a:xfrm>
              <a:off x="895388" y="4406406"/>
              <a:ext cx="448314" cy="461665"/>
            </a:xfrm>
            <a:prstGeom prst="rect">
              <a:avLst/>
            </a:prstGeom>
            <a:noFill/>
          </p:spPr>
          <p:txBody>
            <a:bodyPr wrap="square" rtlCol="0">
              <a:spAutoFit/>
            </a:bodyPr>
            <a:lstStyle/>
            <a:p>
              <a:r>
                <a:rPr lang="en-GB" sz="2400" b="1" dirty="0" smtClean="0">
                  <a:solidFill>
                    <a:srgbClr val="FF0000"/>
                  </a:solidFill>
                </a:rPr>
                <a:t>H</a:t>
              </a:r>
              <a:endParaRPr lang="en-GB" sz="2400" b="1" dirty="0">
                <a:solidFill>
                  <a:srgbClr val="FF0000"/>
                </a:solidFill>
              </a:endParaRPr>
            </a:p>
          </p:txBody>
        </p:sp>
        <p:sp>
          <p:nvSpPr>
            <p:cNvPr id="27" name="TextBox 26"/>
            <p:cNvSpPr txBox="1"/>
            <p:nvPr/>
          </p:nvSpPr>
          <p:spPr>
            <a:xfrm>
              <a:off x="1726636" y="4906338"/>
              <a:ext cx="448314" cy="461665"/>
            </a:xfrm>
            <a:prstGeom prst="rect">
              <a:avLst/>
            </a:prstGeom>
            <a:noFill/>
          </p:spPr>
          <p:txBody>
            <a:bodyPr wrap="square" rtlCol="0">
              <a:spAutoFit/>
            </a:bodyPr>
            <a:lstStyle/>
            <a:p>
              <a:r>
                <a:rPr lang="en-GB" sz="2400" b="1" dirty="0" smtClean="0">
                  <a:solidFill>
                    <a:srgbClr val="FF0000"/>
                  </a:solidFill>
                </a:rPr>
                <a:t>H</a:t>
              </a:r>
              <a:endParaRPr lang="en-GB" sz="2400" b="1" dirty="0">
                <a:solidFill>
                  <a:srgbClr val="FF0000"/>
                </a:solidFill>
              </a:endParaRPr>
            </a:p>
          </p:txBody>
        </p:sp>
        <p:sp>
          <p:nvSpPr>
            <p:cNvPr id="28" name="TextBox 27"/>
            <p:cNvSpPr txBox="1"/>
            <p:nvPr/>
          </p:nvSpPr>
          <p:spPr>
            <a:xfrm>
              <a:off x="1726636" y="6396335"/>
              <a:ext cx="448314" cy="461665"/>
            </a:xfrm>
            <a:prstGeom prst="rect">
              <a:avLst/>
            </a:prstGeom>
            <a:noFill/>
          </p:spPr>
          <p:txBody>
            <a:bodyPr wrap="square" rtlCol="0">
              <a:spAutoFit/>
            </a:bodyPr>
            <a:lstStyle/>
            <a:p>
              <a:r>
                <a:rPr lang="en-GB" sz="2400" b="1" dirty="0" smtClean="0">
                  <a:solidFill>
                    <a:srgbClr val="FF0000"/>
                  </a:solidFill>
                </a:rPr>
                <a:t>H</a:t>
              </a:r>
              <a:endParaRPr lang="en-GB" sz="2400" b="1" dirty="0">
                <a:solidFill>
                  <a:srgbClr val="FF0000"/>
                </a:solidFill>
              </a:endParaRPr>
            </a:p>
          </p:txBody>
        </p:sp>
        <p:sp>
          <p:nvSpPr>
            <p:cNvPr id="29" name="TextBox 28"/>
            <p:cNvSpPr txBox="1"/>
            <p:nvPr/>
          </p:nvSpPr>
          <p:spPr>
            <a:xfrm>
              <a:off x="2920066" y="5271722"/>
              <a:ext cx="448314" cy="461665"/>
            </a:xfrm>
            <a:prstGeom prst="rect">
              <a:avLst/>
            </a:prstGeom>
            <a:noFill/>
          </p:spPr>
          <p:txBody>
            <a:bodyPr wrap="square" rtlCol="0">
              <a:spAutoFit/>
            </a:bodyPr>
            <a:lstStyle/>
            <a:p>
              <a:r>
                <a:rPr lang="en-GB" sz="2400" b="1" dirty="0" smtClean="0">
                  <a:solidFill>
                    <a:srgbClr val="FF0000"/>
                  </a:solidFill>
                </a:rPr>
                <a:t>H</a:t>
              </a:r>
              <a:endParaRPr lang="en-GB" sz="2400" b="1" dirty="0">
                <a:solidFill>
                  <a:srgbClr val="FF0000"/>
                </a:solidFill>
              </a:endParaRPr>
            </a:p>
          </p:txBody>
        </p:sp>
        <p:sp>
          <p:nvSpPr>
            <p:cNvPr id="30" name="TextBox 29"/>
            <p:cNvSpPr txBox="1"/>
            <p:nvPr/>
          </p:nvSpPr>
          <p:spPr>
            <a:xfrm>
              <a:off x="3733111" y="4614283"/>
              <a:ext cx="448314" cy="461665"/>
            </a:xfrm>
            <a:prstGeom prst="rect">
              <a:avLst/>
            </a:prstGeom>
            <a:noFill/>
          </p:spPr>
          <p:txBody>
            <a:bodyPr wrap="square" rtlCol="0">
              <a:spAutoFit/>
            </a:bodyPr>
            <a:lstStyle/>
            <a:p>
              <a:r>
                <a:rPr lang="en-GB" sz="2400" b="1" dirty="0" smtClean="0">
                  <a:solidFill>
                    <a:srgbClr val="FF0000"/>
                  </a:solidFill>
                </a:rPr>
                <a:t>H</a:t>
              </a:r>
              <a:endParaRPr lang="en-GB" sz="2400" b="1" dirty="0">
                <a:solidFill>
                  <a:srgbClr val="FF0000"/>
                </a:solidFill>
              </a:endParaRPr>
            </a:p>
          </p:txBody>
        </p:sp>
        <p:sp>
          <p:nvSpPr>
            <p:cNvPr id="31" name="TextBox 30"/>
            <p:cNvSpPr txBox="1"/>
            <p:nvPr/>
          </p:nvSpPr>
          <p:spPr>
            <a:xfrm>
              <a:off x="2942605" y="4382791"/>
              <a:ext cx="254788" cy="461665"/>
            </a:xfrm>
            <a:prstGeom prst="rect">
              <a:avLst/>
            </a:prstGeom>
            <a:noFill/>
          </p:spPr>
          <p:txBody>
            <a:bodyPr wrap="square" rtlCol="0">
              <a:spAutoFit/>
            </a:bodyPr>
            <a:lstStyle/>
            <a:p>
              <a:r>
                <a:rPr lang="en-GB" sz="2400" b="1" dirty="0" smtClean="0">
                  <a:solidFill>
                    <a:srgbClr val="FF0000"/>
                  </a:solidFill>
                </a:rPr>
                <a:t>O</a:t>
              </a:r>
              <a:endParaRPr lang="en-GB" sz="2400" b="1" dirty="0">
                <a:solidFill>
                  <a:srgbClr val="FF0000"/>
                </a:solidFill>
              </a:endParaRPr>
            </a:p>
          </p:txBody>
        </p:sp>
        <p:sp>
          <p:nvSpPr>
            <p:cNvPr id="32" name="TextBox 31"/>
            <p:cNvSpPr txBox="1"/>
            <p:nvPr/>
          </p:nvSpPr>
          <p:spPr>
            <a:xfrm>
              <a:off x="3958746" y="5204930"/>
              <a:ext cx="384269" cy="461665"/>
            </a:xfrm>
            <a:prstGeom prst="rect">
              <a:avLst/>
            </a:prstGeom>
            <a:noFill/>
          </p:spPr>
          <p:txBody>
            <a:bodyPr wrap="square" rtlCol="0">
              <a:spAutoFit/>
            </a:bodyPr>
            <a:lstStyle/>
            <a:p>
              <a:r>
                <a:rPr lang="en-GB" sz="2400" b="1" dirty="0" smtClean="0">
                  <a:solidFill>
                    <a:srgbClr val="0066FF"/>
                  </a:solidFill>
                </a:rPr>
                <a:t>1</a:t>
              </a:r>
              <a:endParaRPr lang="en-GB" sz="2400" b="1" dirty="0">
                <a:solidFill>
                  <a:srgbClr val="0066FF"/>
                </a:solidFill>
              </a:endParaRPr>
            </a:p>
          </p:txBody>
        </p:sp>
        <p:sp>
          <p:nvSpPr>
            <p:cNvPr id="33" name="TextBox 32"/>
            <p:cNvSpPr txBox="1"/>
            <p:nvPr/>
          </p:nvSpPr>
          <p:spPr>
            <a:xfrm>
              <a:off x="3133460" y="5909247"/>
              <a:ext cx="384269" cy="461665"/>
            </a:xfrm>
            <a:prstGeom prst="rect">
              <a:avLst/>
            </a:prstGeom>
            <a:noFill/>
          </p:spPr>
          <p:txBody>
            <a:bodyPr wrap="square" rtlCol="0">
              <a:spAutoFit/>
            </a:bodyPr>
            <a:lstStyle/>
            <a:p>
              <a:r>
                <a:rPr lang="en-GB" sz="2400" b="1" dirty="0" smtClean="0">
                  <a:solidFill>
                    <a:srgbClr val="0066FF"/>
                  </a:solidFill>
                </a:rPr>
                <a:t>2</a:t>
              </a:r>
              <a:endParaRPr lang="en-GB" sz="2400" b="1" dirty="0">
                <a:solidFill>
                  <a:srgbClr val="0066FF"/>
                </a:solidFill>
              </a:endParaRPr>
            </a:p>
          </p:txBody>
        </p:sp>
        <p:sp>
          <p:nvSpPr>
            <p:cNvPr id="34" name="TextBox 33"/>
            <p:cNvSpPr txBox="1"/>
            <p:nvPr/>
          </p:nvSpPr>
          <p:spPr>
            <a:xfrm>
              <a:off x="1890305" y="5956202"/>
              <a:ext cx="384269" cy="461665"/>
            </a:xfrm>
            <a:prstGeom prst="rect">
              <a:avLst/>
            </a:prstGeom>
            <a:noFill/>
          </p:spPr>
          <p:txBody>
            <a:bodyPr wrap="square" rtlCol="0">
              <a:spAutoFit/>
            </a:bodyPr>
            <a:lstStyle/>
            <a:p>
              <a:r>
                <a:rPr lang="en-GB" sz="2400" b="1" dirty="0" smtClean="0">
                  <a:solidFill>
                    <a:srgbClr val="0066FF"/>
                  </a:solidFill>
                </a:rPr>
                <a:t>3</a:t>
              </a:r>
              <a:endParaRPr lang="en-GB" sz="2400" b="1" dirty="0">
                <a:solidFill>
                  <a:srgbClr val="0066FF"/>
                </a:solidFill>
              </a:endParaRPr>
            </a:p>
          </p:txBody>
        </p:sp>
        <p:sp>
          <p:nvSpPr>
            <p:cNvPr id="35" name="TextBox 34"/>
            <p:cNvSpPr txBox="1"/>
            <p:nvPr/>
          </p:nvSpPr>
          <p:spPr>
            <a:xfrm>
              <a:off x="714348" y="5194166"/>
              <a:ext cx="384269" cy="461665"/>
            </a:xfrm>
            <a:prstGeom prst="rect">
              <a:avLst/>
            </a:prstGeom>
            <a:noFill/>
          </p:spPr>
          <p:txBody>
            <a:bodyPr wrap="square" rtlCol="0">
              <a:spAutoFit/>
            </a:bodyPr>
            <a:lstStyle/>
            <a:p>
              <a:r>
                <a:rPr lang="en-GB" sz="2400" b="1" dirty="0" smtClean="0">
                  <a:solidFill>
                    <a:srgbClr val="0066FF"/>
                  </a:solidFill>
                </a:rPr>
                <a:t>4</a:t>
              </a:r>
              <a:endParaRPr lang="en-GB" sz="2400" b="1" dirty="0">
                <a:solidFill>
                  <a:srgbClr val="0066FF"/>
                </a:solidFill>
              </a:endParaRPr>
            </a:p>
          </p:txBody>
        </p:sp>
        <p:sp>
          <p:nvSpPr>
            <p:cNvPr id="36" name="TextBox 35"/>
            <p:cNvSpPr txBox="1"/>
            <p:nvPr/>
          </p:nvSpPr>
          <p:spPr>
            <a:xfrm>
              <a:off x="1539635" y="4348985"/>
              <a:ext cx="384269" cy="461665"/>
            </a:xfrm>
            <a:prstGeom prst="rect">
              <a:avLst/>
            </a:prstGeom>
            <a:noFill/>
          </p:spPr>
          <p:txBody>
            <a:bodyPr wrap="square" rtlCol="0">
              <a:spAutoFit/>
            </a:bodyPr>
            <a:lstStyle/>
            <a:p>
              <a:r>
                <a:rPr lang="en-GB" sz="2400" b="1" dirty="0" smtClean="0">
                  <a:solidFill>
                    <a:srgbClr val="0066FF"/>
                  </a:solidFill>
                </a:rPr>
                <a:t>5</a:t>
              </a:r>
              <a:endParaRPr lang="en-GB" sz="2400" b="1" dirty="0">
                <a:solidFill>
                  <a:srgbClr val="0066FF"/>
                </a:solidFill>
              </a:endParaRPr>
            </a:p>
          </p:txBody>
        </p:sp>
        <p:sp>
          <p:nvSpPr>
            <p:cNvPr id="37" name="TextBox 36"/>
            <p:cNvSpPr txBox="1"/>
            <p:nvPr/>
          </p:nvSpPr>
          <p:spPr>
            <a:xfrm>
              <a:off x="1487120" y="3832485"/>
              <a:ext cx="384269" cy="461665"/>
            </a:xfrm>
            <a:prstGeom prst="rect">
              <a:avLst/>
            </a:prstGeom>
            <a:noFill/>
          </p:spPr>
          <p:txBody>
            <a:bodyPr wrap="square" rtlCol="0">
              <a:spAutoFit/>
            </a:bodyPr>
            <a:lstStyle/>
            <a:p>
              <a:r>
                <a:rPr lang="en-GB" sz="2400" b="1" dirty="0" smtClean="0">
                  <a:solidFill>
                    <a:srgbClr val="0066FF"/>
                  </a:solidFill>
                </a:rPr>
                <a:t>6</a:t>
              </a:r>
              <a:endParaRPr lang="en-GB" sz="2400" b="1" dirty="0">
                <a:solidFill>
                  <a:srgbClr val="0066FF"/>
                </a:solidFill>
              </a:endParaRPr>
            </a:p>
          </p:txBody>
        </p:sp>
        <p:sp>
          <p:nvSpPr>
            <p:cNvPr id="38" name="TextBox 37"/>
            <p:cNvSpPr txBox="1"/>
            <p:nvPr/>
          </p:nvSpPr>
          <p:spPr>
            <a:xfrm>
              <a:off x="7665254" y="4660354"/>
              <a:ext cx="1193026" cy="461665"/>
            </a:xfrm>
            <a:prstGeom prst="rect">
              <a:avLst/>
            </a:prstGeom>
            <a:noFill/>
          </p:spPr>
          <p:txBody>
            <a:bodyPr wrap="square" rtlCol="0">
              <a:spAutoFit/>
            </a:bodyPr>
            <a:lstStyle/>
            <a:p>
              <a:r>
                <a:rPr lang="en-GB" sz="2400" b="1" dirty="0" smtClean="0">
                  <a:solidFill>
                    <a:srgbClr val="FF0000"/>
                  </a:solidFill>
                </a:rPr>
                <a:t>CH</a:t>
              </a:r>
              <a:r>
                <a:rPr lang="en-GB" sz="2400" b="1" baseline="-25000" dirty="0" smtClean="0">
                  <a:solidFill>
                    <a:srgbClr val="FF0000"/>
                  </a:solidFill>
                </a:rPr>
                <a:t>2</a:t>
              </a:r>
              <a:r>
                <a:rPr lang="en-GB" sz="2400" b="1" dirty="0" smtClean="0">
                  <a:solidFill>
                    <a:srgbClr val="FF0000"/>
                  </a:solidFill>
                </a:rPr>
                <a:t>OH</a:t>
              </a:r>
              <a:endParaRPr lang="en-GB" sz="2400" b="1" dirty="0">
                <a:solidFill>
                  <a:srgbClr val="FF0000"/>
                </a:solidFill>
              </a:endParaRPr>
            </a:p>
          </p:txBody>
        </p:sp>
        <p:sp>
          <p:nvSpPr>
            <p:cNvPr id="39" name="TextBox 38"/>
            <p:cNvSpPr txBox="1"/>
            <p:nvPr/>
          </p:nvSpPr>
          <p:spPr>
            <a:xfrm>
              <a:off x="4978988" y="5155128"/>
              <a:ext cx="231272" cy="461665"/>
            </a:xfrm>
            <a:prstGeom prst="rect">
              <a:avLst/>
            </a:prstGeom>
            <a:noFill/>
          </p:spPr>
          <p:txBody>
            <a:bodyPr wrap="square" rtlCol="0">
              <a:spAutoFit/>
            </a:bodyPr>
            <a:lstStyle/>
            <a:p>
              <a:r>
                <a:rPr lang="en-GB" sz="2400" b="1" dirty="0" smtClean="0">
                  <a:solidFill>
                    <a:srgbClr val="FF0000"/>
                  </a:solidFill>
                </a:rPr>
                <a:t>C</a:t>
              </a:r>
              <a:endParaRPr lang="en-GB" sz="2400" b="1" dirty="0">
                <a:solidFill>
                  <a:srgbClr val="FF0000"/>
                </a:solidFill>
              </a:endParaRPr>
            </a:p>
          </p:txBody>
        </p:sp>
        <p:sp>
          <p:nvSpPr>
            <p:cNvPr id="40" name="TextBox 39"/>
            <p:cNvSpPr txBox="1"/>
            <p:nvPr/>
          </p:nvSpPr>
          <p:spPr>
            <a:xfrm>
              <a:off x="7680806" y="5150452"/>
              <a:ext cx="248780" cy="461665"/>
            </a:xfrm>
            <a:prstGeom prst="rect">
              <a:avLst/>
            </a:prstGeom>
            <a:noFill/>
          </p:spPr>
          <p:txBody>
            <a:bodyPr wrap="square" rtlCol="0">
              <a:spAutoFit/>
            </a:bodyPr>
            <a:lstStyle/>
            <a:p>
              <a:r>
                <a:rPr lang="en-GB" sz="2400" b="1" dirty="0" smtClean="0">
                  <a:solidFill>
                    <a:srgbClr val="FF0000"/>
                  </a:solidFill>
                </a:rPr>
                <a:t>C</a:t>
              </a:r>
              <a:endParaRPr lang="en-GB" sz="2400" b="1" dirty="0">
                <a:solidFill>
                  <a:srgbClr val="FF0000"/>
                </a:solidFill>
              </a:endParaRPr>
            </a:p>
          </p:txBody>
        </p:sp>
        <p:sp>
          <p:nvSpPr>
            <p:cNvPr id="41" name="TextBox 40"/>
            <p:cNvSpPr txBox="1"/>
            <p:nvPr/>
          </p:nvSpPr>
          <p:spPr>
            <a:xfrm>
              <a:off x="6943813" y="6055063"/>
              <a:ext cx="231777" cy="461665"/>
            </a:xfrm>
            <a:prstGeom prst="rect">
              <a:avLst/>
            </a:prstGeom>
            <a:noFill/>
          </p:spPr>
          <p:txBody>
            <a:bodyPr wrap="square" rtlCol="0">
              <a:spAutoFit/>
            </a:bodyPr>
            <a:lstStyle/>
            <a:p>
              <a:r>
                <a:rPr lang="en-GB" sz="2400" b="1" dirty="0" smtClean="0">
                  <a:solidFill>
                    <a:srgbClr val="FF0000"/>
                  </a:solidFill>
                </a:rPr>
                <a:t>C</a:t>
              </a:r>
              <a:endParaRPr lang="en-GB" sz="2400" b="1" dirty="0">
                <a:solidFill>
                  <a:srgbClr val="FF0000"/>
                </a:solidFill>
              </a:endParaRPr>
            </a:p>
          </p:txBody>
        </p:sp>
        <p:sp>
          <p:nvSpPr>
            <p:cNvPr id="43" name="TextBox 42"/>
            <p:cNvSpPr txBox="1"/>
            <p:nvPr/>
          </p:nvSpPr>
          <p:spPr>
            <a:xfrm>
              <a:off x="5728346" y="5556643"/>
              <a:ext cx="628371" cy="461665"/>
            </a:xfrm>
            <a:prstGeom prst="rect">
              <a:avLst/>
            </a:prstGeom>
            <a:noFill/>
          </p:spPr>
          <p:txBody>
            <a:bodyPr wrap="square" rtlCol="0">
              <a:spAutoFit/>
            </a:bodyPr>
            <a:lstStyle/>
            <a:p>
              <a:r>
                <a:rPr lang="en-GB" sz="2400" b="1" dirty="0" smtClean="0">
                  <a:solidFill>
                    <a:srgbClr val="FF0000"/>
                  </a:solidFill>
                </a:rPr>
                <a:t>OH</a:t>
              </a:r>
              <a:endParaRPr lang="en-GB" sz="2400" b="1" dirty="0">
                <a:solidFill>
                  <a:srgbClr val="FF0000"/>
                </a:solidFill>
              </a:endParaRPr>
            </a:p>
          </p:txBody>
        </p:sp>
        <p:sp>
          <p:nvSpPr>
            <p:cNvPr id="44" name="TextBox 43"/>
            <p:cNvSpPr txBox="1"/>
            <p:nvPr/>
          </p:nvSpPr>
          <p:spPr>
            <a:xfrm>
              <a:off x="7710577" y="5595819"/>
              <a:ext cx="245413" cy="461665"/>
            </a:xfrm>
            <a:prstGeom prst="rect">
              <a:avLst/>
            </a:prstGeom>
            <a:noFill/>
          </p:spPr>
          <p:txBody>
            <a:bodyPr wrap="square" rtlCol="0">
              <a:spAutoFit/>
            </a:bodyPr>
            <a:lstStyle/>
            <a:p>
              <a:r>
                <a:rPr lang="en-GB" sz="2400" b="1" dirty="0" smtClean="0">
                  <a:solidFill>
                    <a:srgbClr val="FF0000"/>
                  </a:solidFill>
                </a:rPr>
                <a:t>H</a:t>
              </a:r>
              <a:endParaRPr lang="en-GB" sz="2400" b="1" dirty="0">
                <a:solidFill>
                  <a:srgbClr val="FF0000"/>
                </a:solidFill>
              </a:endParaRPr>
            </a:p>
          </p:txBody>
        </p:sp>
        <p:sp>
          <p:nvSpPr>
            <p:cNvPr id="46" name="TextBox 45"/>
            <p:cNvSpPr txBox="1"/>
            <p:nvPr/>
          </p:nvSpPr>
          <p:spPr>
            <a:xfrm>
              <a:off x="6935461" y="5587966"/>
              <a:ext cx="237407" cy="461665"/>
            </a:xfrm>
            <a:prstGeom prst="rect">
              <a:avLst/>
            </a:prstGeom>
            <a:noFill/>
          </p:spPr>
          <p:txBody>
            <a:bodyPr wrap="square" rtlCol="0">
              <a:spAutoFit/>
            </a:bodyPr>
            <a:lstStyle/>
            <a:p>
              <a:r>
                <a:rPr lang="en-GB" sz="2400" b="1" dirty="0" smtClean="0">
                  <a:solidFill>
                    <a:srgbClr val="FF0000"/>
                  </a:solidFill>
                </a:rPr>
                <a:t>H</a:t>
              </a:r>
              <a:endParaRPr lang="en-GB" sz="2400" b="1" dirty="0">
                <a:solidFill>
                  <a:srgbClr val="FF0000"/>
                </a:solidFill>
              </a:endParaRPr>
            </a:p>
          </p:txBody>
        </p:sp>
        <p:sp>
          <p:nvSpPr>
            <p:cNvPr id="47" name="TextBox 46"/>
            <p:cNvSpPr txBox="1"/>
            <p:nvPr/>
          </p:nvSpPr>
          <p:spPr>
            <a:xfrm>
              <a:off x="6259278" y="4445380"/>
              <a:ext cx="574110" cy="461665"/>
            </a:xfrm>
            <a:prstGeom prst="rect">
              <a:avLst/>
            </a:prstGeom>
            <a:noFill/>
          </p:spPr>
          <p:txBody>
            <a:bodyPr wrap="square" rtlCol="0">
              <a:spAutoFit/>
            </a:bodyPr>
            <a:lstStyle/>
            <a:p>
              <a:r>
                <a:rPr lang="en-GB" sz="2400" b="1" dirty="0" smtClean="0">
                  <a:solidFill>
                    <a:srgbClr val="FF0000"/>
                  </a:solidFill>
                </a:rPr>
                <a:t>O</a:t>
              </a:r>
              <a:endParaRPr lang="en-GB" sz="2400" b="1" dirty="0">
                <a:solidFill>
                  <a:srgbClr val="FF0000"/>
                </a:solidFill>
              </a:endParaRPr>
            </a:p>
          </p:txBody>
        </p:sp>
        <p:sp>
          <p:nvSpPr>
            <p:cNvPr id="48" name="TextBox 47"/>
            <p:cNvSpPr txBox="1"/>
            <p:nvPr/>
          </p:nvSpPr>
          <p:spPr>
            <a:xfrm>
              <a:off x="4809462" y="4670825"/>
              <a:ext cx="217682" cy="461665"/>
            </a:xfrm>
            <a:prstGeom prst="rect">
              <a:avLst/>
            </a:prstGeom>
            <a:noFill/>
          </p:spPr>
          <p:txBody>
            <a:bodyPr wrap="square" rtlCol="0">
              <a:spAutoFit/>
            </a:bodyPr>
            <a:lstStyle/>
            <a:p>
              <a:r>
                <a:rPr lang="en-GB" sz="2400" b="1" dirty="0" smtClean="0">
                  <a:solidFill>
                    <a:srgbClr val="0066FF"/>
                  </a:solidFill>
                </a:rPr>
                <a:t>1</a:t>
              </a:r>
              <a:endParaRPr lang="en-GB" sz="2400" b="1" dirty="0">
                <a:solidFill>
                  <a:srgbClr val="0066FF"/>
                </a:solidFill>
              </a:endParaRPr>
            </a:p>
          </p:txBody>
        </p:sp>
        <p:sp>
          <p:nvSpPr>
            <p:cNvPr id="49" name="TextBox 48"/>
            <p:cNvSpPr txBox="1"/>
            <p:nvPr/>
          </p:nvSpPr>
          <p:spPr>
            <a:xfrm>
              <a:off x="4809462" y="5150452"/>
              <a:ext cx="217668" cy="461665"/>
            </a:xfrm>
            <a:prstGeom prst="rect">
              <a:avLst/>
            </a:prstGeom>
            <a:noFill/>
          </p:spPr>
          <p:txBody>
            <a:bodyPr wrap="square" rtlCol="0">
              <a:spAutoFit/>
            </a:bodyPr>
            <a:lstStyle/>
            <a:p>
              <a:r>
                <a:rPr lang="en-GB" sz="2400" b="1" dirty="0" smtClean="0">
                  <a:solidFill>
                    <a:srgbClr val="0066FF"/>
                  </a:solidFill>
                </a:rPr>
                <a:t>2</a:t>
              </a:r>
              <a:endParaRPr lang="en-GB" sz="2400" b="1" dirty="0">
                <a:solidFill>
                  <a:srgbClr val="0066FF"/>
                </a:solidFill>
              </a:endParaRPr>
            </a:p>
          </p:txBody>
        </p:sp>
        <p:sp>
          <p:nvSpPr>
            <p:cNvPr id="50" name="TextBox 49"/>
            <p:cNvSpPr txBox="1"/>
            <p:nvPr/>
          </p:nvSpPr>
          <p:spPr>
            <a:xfrm>
              <a:off x="5524703" y="6033333"/>
              <a:ext cx="217682" cy="461665"/>
            </a:xfrm>
            <a:prstGeom prst="rect">
              <a:avLst/>
            </a:prstGeom>
            <a:noFill/>
          </p:spPr>
          <p:txBody>
            <a:bodyPr wrap="square" rtlCol="0">
              <a:spAutoFit/>
            </a:bodyPr>
            <a:lstStyle/>
            <a:p>
              <a:r>
                <a:rPr lang="en-GB" sz="2400" b="1" dirty="0" smtClean="0">
                  <a:solidFill>
                    <a:srgbClr val="0066FF"/>
                  </a:solidFill>
                </a:rPr>
                <a:t>3</a:t>
              </a:r>
              <a:endParaRPr lang="en-GB" sz="2400" b="1" dirty="0">
                <a:solidFill>
                  <a:srgbClr val="0066FF"/>
                </a:solidFill>
              </a:endParaRPr>
            </a:p>
          </p:txBody>
        </p:sp>
        <p:sp>
          <p:nvSpPr>
            <p:cNvPr id="51" name="TextBox 50"/>
            <p:cNvSpPr txBox="1"/>
            <p:nvPr/>
          </p:nvSpPr>
          <p:spPr>
            <a:xfrm>
              <a:off x="7172867" y="6033333"/>
              <a:ext cx="217682" cy="461665"/>
            </a:xfrm>
            <a:prstGeom prst="rect">
              <a:avLst/>
            </a:prstGeom>
            <a:noFill/>
          </p:spPr>
          <p:txBody>
            <a:bodyPr wrap="square" rtlCol="0">
              <a:spAutoFit/>
            </a:bodyPr>
            <a:lstStyle/>
            <a:p>
              <a:r>
                <a:rPr lang="en-GB" sz="2400" b="1" dirty="0" smtClean="0">
                  <a:solidFill>
                    <a:srgbClr val="0066FF"/>
                  </a:solidFill>
                </a:rPr>
                <a:t>4</a:t>
              </a:r>
              <a:endParaRPr lang="en-GB" sz="2400" b="1" dirty="0">
                <a:solidFill>
                  <a:srgbClr val="0066FF"/>
                </a:solidFill>
              </a:endParaRPr>
            </a:p>
          </p:txBody>
        </p:sp>
        <p:sp>
          <p:nvSpPr>
            <p:cNvPr id="52" name="TextBox 51"/>
            <p:cNvSpPr txBox="1"/>
            <p:nvPr/>
          </p:nvSpPr>
          <p:spPr>
            <a:xfrm>
              <a:off x="7929586" y="5142598"/>
              <a:ext cx="186584" cy="461665"/>
            </a:xfrm>
            <a:prstGeom prst="rect">
              <a:avLst/>
            </a:prstGeom>
            <a:noFill/>
          </p:spPr>
          <p:txBody>
            <a:bodyPr wrap="square" rtlCol="0">
              <a:spAutoFit/>
            </a:bodyPr>
            <a:lstStyle/>
            <a:p>
              <a:r>
                <a:rPr lang="en-GB" sz="2400" b="1" dirty="0" smtClean="0">
                  <a:solidFill>
                    <a:srgbClr val="0066FF"/>
                  </a:solidFill>
                </a:rPr>
                <a:t>5</a:t>
              </a:r>
              <a:endParaRPr lang="en-GB" sz="2400" b="1" dirty="0">
                <a:solidFill>
                  <a:srgbClr val="0066FF"/>
                </a:solidFill>
              </a:endParaRPr>
            </a:p>
          </p:txBody>
        </p:sp>
        <p:sp>
          <p:nvSpPr>
            <p:cNvPr id="53" name="TextBox 52"/>
            <p:cNvSpPr txBox="1"/>
            <p:nvPr/>
          </p:nvSpPr>
          <p:spPr>
            <a:xfrm>
              <a:off x="7514939" y="4697230"/>
              <a:ext cx="217668" cy="461665"/>
            </a:xfrm>
            <a:prstGeom prst="rect">
              <a:avLst/>
            </a:prstGeom>
            <a:noFill/>
          </p:spPr>
          <p:txBody>
            <a:bodyPr wrap="square" rtlCol="0">
              <a:spAutoFit/>
            </a:bodyPr>
            <a:lstStyle/>
            <a:p>
              <a:r>
                <a:rPr lang="en-GB" sz="2400" b="1" dirty="0" smtClean="0">
                  <a:solidFill>
                    <a:srgbClr val="0066FF"/>
                  </a:solidFill>
                </a:rPr>
                <a:t>6</a:t>
              </a:r>
              <a:endParaRPr lang="en-GB" sz="2400" b="1" dirty="0">
                <a:solidFill>
                  <a:srgbClr val="0066FF"/>
                </a:solidFill>
              </a:endParaRPr>
            </a:p>
          </p:txBody>
        </p:sp>
        <p:cxnSp>
          <p:nvCxnSpPr>
            <p:cNvPr id="54" name="Straight Connector 53"/>
            <p:cNvCxnSpPr>
              <a:endCxn id="39" idx="2"/>
            </p:cNvCxnSpPr>
            <p:nvPr/>
          </p:nvCxnSpPr>
          <p:spPr>
            <a:xfrm rot="16200000" flipH="1">
              <a:off x="4764082" y="5286250"/>
              <a:ext cx="657367" cy="371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7473469" y="5344564"/>
              <a:ext cx="703322" cy="156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5494337" y="6191838"/>
              <a:ext cx="703322" cy="156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6707245" y="6229034"/>
              <a:ext cx="703322" cy="156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5015381" y="5397835"/>
              <a:ext cx="903068" cy="75456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23"/>
            <p:cNvCxnSpPr/>
            <p:nvPr/>
          </p:nvCxnSpPr>
          <p:spPr>
            <a:xfrm flipV="1">
              <a:off x="5089339" y="4651095"/>
              <a:ext cx="1357421" cy="6738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446760" y="4651095"/>
              <a:ext cx="1357421" cy="6738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5844196" y="6226649"/>
              <a:ext cx="1215145" cy="166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6987409" y="5397836"/>
              <a:ext cx="903068" cy="75456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4935469" y="4643164"/>
              <a:ext cx="1170228" cy="461665"/>
            </a:xfrm>
            <a:prstGeom prst="rect">
              <a:avLst/>
            </a:prstGeom>
            <a:noFill/>
          </p:spPr>
          <p:txBody>
            <a:bodyPr wrap="square" rtlCol="0">
              <a:spAutoFit/>
            </a:bodyPr>
            <a:lstStyle/>
            <a:p>
              <a:r>
                <a:rPr lang="en-GB" sz="2400" b="1" dirty="0" smtClean="0">
                  <a:solidFill>
                    <a:srgbClr val="FF0000"/>
                  </a:solidFill>
                </a:rPr>
                <a:t>CH</a:t>
              </a:r>
              <a:r>
                <a:rPr lang="en-GB" sz="2400" b="1" baseline="-25000" dirty="0" smtClean="0">
                  <a:solidFill>
                    <a:srgbClr val="FF0000"/>
                  </a:solidFill>
                </a:rPr>
                <a:t>2</a:t>
              </a:r>
              <a:r>
                <a:rPr lang="en-GB" sz="2400" b="1" dirty="0" smtClean="0">
                  <a:solidFill>
                    <a:srgbClr val="FF0000"/>
                  </a:solidFill>
                </a:rPr>
                <a:t>OH</a:t>
              </a:r>
              <a:endParaRPr lang="en-GB" sz="2400" b="1" dirty="0">
                <a:solidFill>
                  <a:srgbClr val="FF0000"/>
                </a:solidFill>
              </a:endParaRPr>
            </a:p>
          </p:txBody>
        </p:sp>
        <p:sp>
          <p:nvSpPr>
            <p:cNvPr id="64" name="TextBox 63"/>
            <p:cNvSpPr txBox="1"/>
            <p:nvPr/>
          </p:nvSpPr>
          <p:spPr>
            <a:xfrm>
              <a:off x="5728796" y="6041187"/>
              <a:ext cx="231272" cy="461665"/>
            </a:xfrm>
            <a:prstGeom prst="rect">
              <a:avLst/>
            </a:prstGeom>
            <a:noFill/>
          </p:spPr>
          <p:txBody>
            <a:bodyPr wrap="square" rtlCol="0">
              <a:spAutoFit/>
            </a:bodyPr>
            <a:lstStyle/>
            <a:p>
              <a:r>
                <a:rPr lang="en-GB" sz="2400" b="1" dirty="0" smtClean="0">
                  <a:solidFill>
                    <a:srgbClr val="FF0000"/>
                  </a:solidFill>
                </a:rPr>
                <a:t>C</a:t>
              </a:r>
              <a:endParaRPr lang="en-GB" sz="2400" b="1" dirty="0">
                <a:solidFill>
                  <a:srgbClr val="FF0000"/>
                </a:solidFill>
              </a:endParaRPr>
            </a:p>
          </p:txBody>
        </p:sp>
        <p:sp>
          <p:nvSpPr>
            <p:cNvPr id="65" name="Rectangle 64"/>
            <p:cNvSpPr/>
            <p:nvPr/>
          </p:nvSpPr>
          <p:spPr>
            <a:xfrm>
              <a:off x="3867655" y="5328831"/>
              <a:ext cx="1278168" cy="900214"/>
            </a:xfrm>
            <a:prstGeom prst="rect">
              <a:avLst/>
            </a:prstGeom>
            <a:solidFill>
              <a:srgbClr val="33CC33">
                <a:alpha val="34000"/>
              </a:srgb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cxnSp>
          <p:nvCxnSpPr>
            <p:cNvPr id="66" name="Straight Connector 65"/>
            <p:cNvCxnSpPr/>
            <p:nvPr/>
          </p:nvCxnSpPr>
          <p:spPr>
            <a:xfrm flipV="1">
              <a:off x="4607646" y="5310827"/>
              <a:ext cx="521370" cy="4853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16200000" flipH="1">
              <a:off x="3878053" y="5335702"/>
              <a:ext cx="450107" cy="4709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3697868" y="5140657"/>
              <a:ext cx="417099" cy="371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3158056" y="4038905"/>
              <a:ext cx="3699960" cy="461665"/>
            </a:xfrm>
            <a:prstGeom prst="rect">
              <a:avLst/>
            </a:prstGeom>
            <a:noFill/>
          </p:spPr>
          <p:txBody>
            <a:bodyPr wrap="square" rtlCol="0">
              <a:spAutoFit/>
            </a:bodyPr>
            <a:lstStyle/>
            <a:p>
              <a:r>
                <a:rPr lang="en-GB" sz="2400" b="1" dirty="0" smtClean="0">
                  <a:solidFill>
                    <a:srgbClr val="00CC99"/>
                  </a:solidFill>
                </a:rPr>
                <a:t>1-2 </a:t>
              </a:r>
              <a:r>
                <a:rPr lang="en-GB" sz="2400" b="1" dirty="0" err="1" smtClean="0">
                  <a:solidFill>
                    <a:srgbClr val="00CC99"/>
                  </a:solidFill>
                </a:rPr>
                <a:t>Glycosidic</a:t>
              </a:r>
              <a:r>
                <a:rPr lang="en-GB" sz="2400" b="1" dirty="0" smtClean="0">
                  <a:solidFill>
                    <a:srgbClr val="00CC99"/>
                  </a:solidFill>
                </a:rPr>
                <a:t> bond</a:t>
              </a:r>
              <a:endParaRPr lang="en-GB" sz="2400" b="1" dirty="0">
                <a:solidFill>
                  <a:srgbClr val="00CC99"/>
                </a:solidFill>
              </a:endParaRPr>
            </a:p>
          </p:txBody>
        </p:sp>
        <p:cxnSp>
          <p:nvCxnSpPr>
            <p:cNvPr id="70" name="Straight Arrow Connector 69"/>
            <p:cNvCxnSpPr/>
            <p:nvPr/>
          </p:nvCxnSpPr>
          <p:spPr>
            <a:xfrm rot="5400000">
              <a:off x="3993965" y="4910941"/>
              <a:ext cx="845530" cy="24788"/>
            </a:xfrm>
            <a:prstGeom prst="straightConnector1">
              <a:avLst/>
            </a:prstGeom>
            <a:ln w="76200">
              <a:solidFill>
                <a:srgbClr val="00CC99"/>
              </a:solidFill>
              <a:tailEnd type="arrow"/>
            </a:ln>
          </p:spPr>
          <p:style>
            <a:lnRef idx="1">
              <a:schemeClr val="accent1"/>
            </a:lnRef>
            <a:fillRef idx="0">
              <a:schemeClr val="accent1"/>
            </a:fillRef>
            <a:effectRef idx="0">
              <a:schemeClr val="accent1"/>
            </a:effectRef>
            <a:fontRef idx="minor">
              <a:schemeClr val="tx1"/>
            </a:fontRef>
          </p:style>
        </p:cxnSp>
      </p:grpSp>
      <p:grpSp>
        <p:nvGrpSpPr>
          <p:cNvPr id="72" name="Group 71"/>
          <p:cNvGrpSpPr/>
          <p:nvPr/>
        </p:nvGrpSpPr>
        <p:grpSpPr>
          <a:xfrm>
            <a:off x="366160" y="4008272"/>
            <a:ext cx="8706434" cy="2778314"/>
            <a:chOff x="366160" y="1428736"/>
            <a:chExt cx="8706434" cy="2778314"/>
          </a:xfrm>
        </p:grpSpPr>
        <p:sp>
          <p:nvSpPr>
            <p:cNvPr id="73" name="TextBox 72"/>
            <p:cNvSpPr txBox="1"/>
            <p:nvPr/>
          </p:nvSpPr>
          <p:spPr>
            <a:xfrm>
              <a:off x="5340736" y="2425470"/>
              <a:ext cx="232467" cy="18515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74" name="TextBox 73"/>
            <p:cNvSpPr txBox="1"/>
            <p:nvPr/>
          </p:nvSpPr>
          <p:spPr>
            <a:xfrm>
              <a:off x="8077351" y="2420959"/>
              <a:ext cx="250066" cy="18515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75" name="TextBox 74"/>
            <p:cNvSpPr txBox="1"/>
            <p:nvPr/>
          </p:nvSpPr>
          <p:spPr>
            <a:xfrm>
              <a:off x="7315721" y="3293851"/>
              <a:ext cx="232975" cy="18515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77" name="TextBox 76"/>
            <p:cNvSpPr txBox="1"/>
            <p:nvPr/>
          </p:nvSpPr>
          <p:spPr>
            <a:xfrm>
              <a:off x="8085746" y="1983628"/>
              <a:ext cx="986848" cy="400110"/>
            </a:xfrm>
            <a:prstGeom prst="rect">
              <a:avLst/>
            </a:prstGeom>
            <a:noFill/>
          </p:spPr>
          <p:txBody>
            <a:bodyPr wrap="square" rtlCol="0">
              <a:spAutoFit/>
            </a:bodyPr>
            <a:lstStyle/>
            <a:p>
              <a:r>
                <a:rPr lang="en-GB" sz="2000" b="1" dirty="0" smtClean="0">
                  <a:solidFill>
                    <a:srgbClr val="FF0000"/>
                  </a:solidFill>
                </a:rPr>
                <a:t>CH</a:t>
              </a:r>
              <a:r>
                <a:rPr lang="en-GB" sz="2000" b="1" baseline="-25000" dirty="0" smtClean="0">
                  <a:solidFill>
                    <a:srgbClr val="FF0000"/>
                  </a:solidFill>
                </a:rPr>
                <a:t>2</a:t>
              </a:r>
              <a:r>
                <a:rPr lang="en-GB" sz="2000" b="1" dirty="0" smtClean="0">
                  <a:solidFill>
                    <a:srgbClr val="FF0000"/>
                  </a:solidFill>
                </a:rPr>
                <a:t>OH</a:t>
              </a:r>
              <a:endParaRPr lang="en-GB" sz="2000" b="1" dirty="0">
                <a:solidFill>
                  <a:srgbClr val="FF0000"/>
                </a:solidFill>
              </a:endParaRPr>
            </a:p>
          </p:txBody>
        </p:sp>
        <p:sp>
          <p:nvSpPr>
            <p:cNvPr id="78" name="TextBox 77"/>
            <p:cNvSpPr txBox="1"/>
            <p:nvPr/>
          </p:nvSpPr>
          <p:spPr>
            <a:xfrm>
              <a:off x="5338056" y="2858055"/>
              <a:ext cx="734141" cy="400110"/>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sp>
          <p:nvSpPr>
            <p:cNvPr id="79" name="TextBox 78"/>
            <p:cNvSpPr txBox="1"/>
            <p:nvPr/>
          </p:nvSpPr>
          <p:spPr>
            <a:xfrm>
              <a:off x="7310005" y="3743270"/>
              <a:ext cx="833896" cy="400110"/>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sp>
          <p:nvSpPr>
            <p:cNvPr id="80" name="TextBox 79"/>
            <p:cNvSpPr txBox="1"/>
            <p:nvPr/>
          </p:nvSpPr>
          <p:spPr>
            <a:xfrm>
              <a:off x="6093971" y="2812906"/>
              <a:ext cx="835483" cy="400110"/>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sp>
          <p:nvSpPr>
            <p:cNvPr id="81" name="TextBox 80"/>
            <p:cNvSpPr txBox="1"/>
            <p:nvPr/>
          </p:nvSpPr>
          <p:spPr>
            <a:xfrm>
              <a:off x="8086451" y="2850710"/>
              <a:ext cx="246682" cy="18515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82" name="TextBox 81"/>
            <p:cNvSpPr txBox="1"/>
            <p:nvPr/>
          </p:nvSpPr>
          <p:spPr>
            <a:xfrm>
              <a:off x="6093971" y="3669577"/>
              <a:ext cx="218808" cy="18515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83" name="TextBox 82"/>
            <p:cNvSpPr txBox="1"/>
            <p:nvPr/>
          </p:nvSpPr>
          <p:spPr>
            <a:xfrm>
              <a:off x="7307327" y="2843132"/>
              <a:ext cx="238634" cy="18515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84" name="TextBox 83"/>
            <p:cNvSpPr txBox="1"/>
            <p:nvPr/>
          </p:nvSpPr>
          <p:spPr>
            <a:xfrm>
              <a:off x="6689472" y="1785282"/>
              <a:ext cx="293840" cy="185150"/>
            </a:xfrm>
            <a:prstGeom prst="rect">
              <a:avLst/>
            </a:prstGeom>
            <a:noFill/>
          </p:spPr>
          <p:txBody>
            <a:bodyPr wrap="square" rtlCol="0">
              <a:spAutoFit/>
            </a:bodyPr>
            <a:lstStyle/>
            <a:p>
              <a:r>
                <a:rPr lang="en-GB" sz="2000" b="1" dirty="0" smtClean="0">
                  <a:solidFill>
                    <a:srgbClr val="FF0000"/>
                  </a:solidFill>
                </a:rPr>
                <a:t>O</a:t>
              </a:r>
              <a:endParaRPr lang="en-GB" sz="2000" b="1" dirty="0">
                <a:solidFill>
                  <a:srgbClr val="FF0000"/>
                </a:solidFill>
              </a:endParaRPr>
            </a:p>
          </p:txBody>
        </p:sp>
        <p:sp>
          <p:nvSpPr>
            <p:cNvPr id="85" name="TextBox 84"/>
            <p:cNvSpPr txBox="1"/>
            <p:nvPr/>
          </p:nvSpPr>
          <p:spPr>
            <a:xfrm>
              <a:off x="5170334" y="1958149"/>
              <a:ext cx="218808" cy="185150"/>
            </a:xfrm>
            <a:prstGeom prst="rect">
              <a:avLst/>
            </a:prstGeom>
            <a:noFill/>
          </p:spPr>
          <p:txBody>
            <a:bodyPr wrap="square" rtlCol="0">
              <a:spAutoFit/>
            </a:bodyPr>
            <a:lstStyle/>
            <a:p>
              <a:r>
                <a:rPr lang="en-GB" sz="2000" b="1" dirty="0" smtClean="0">
                  <a:solidFill>
                    <a:srgbClr val="0066FF"/>
                  </a:solidFill>
                </a:rPr>
                <a:t>1</a:t>
              </a:r>
              <a:endParaRPr lang="en-GB" sz="2000" b="1" dirty="0">
                <a:solidFill>
                  <a:srgbClr val="0066FF"/>
                </a:solidFill>
              </a:endParaRPr>
            </a:p>
          </p:txBody>
        </p:sp>
        <p:sp>
          <p:nvSpPr>
            <p:cNvPr id="86" name="TextBox 85"/>
            <p:cNvSpPr txBox="1"/>
            <p:nvPr/>
          </p:nvSpPr>
          <p:spPr>
            <a:xfrm>
              <a:off x="5170334" y="2420959"/>
              <a:ext cx="218794" cy="185150"/>
            </a:xfrm>
            <a:prstGeom prst="rect">
              <a:avLst/>
            </a:prstGeom>
            <a:noFill/>
          </p:spPr>
          <p:txBody>
            <a:bodyPr wrap="square" rtlCol="0">
              <a:spAutoFit/>
            </a:bodyPr>
            <a:lstStyle/>
            <a:p>
              <a:r>
                <a:rPr lang="en-GB" sz="2000" b="1" dirty="0" smtClean="0">
                  <a:solidFill>
                    <a:srgbClr val="0066FF"/>
                  </a:solidFill>
                </a:rPr>
                <a:t>2</a:t>
              </a:r>
              <a:endParaRPr lang="en-GB" sz="2000" b="1" dirty="0">
                <a:solidFill>
                  <a:srgbClr val="0066FF"/>
                </a:solidFill>
              </a:endParaRPr>
            </a:p>
          </p:txBody>
        </p:sp>
        <p:sp>
          <p:nvSpPr>
            <p:cNvPr id="87" name="TextBox 86"/>
            <p:cNvSpPr txBox="1"/>
            <p:nvPr/>
          </p:nvSpPr>
          <p:spPr>
            <a:xfrm>
              <a:off x="5889274" y="3272883"/>
              <a:ext cx="218808" cy="185150"/>
            </a:xfrm>
            <a:prstGeom prst="rect">
              <a:avLst/>
            </a:prstGeom>
            <a:noFill/>
          </p:spPr>
          <p:txBody>
            <a:bodyPr wrap="square" rtlCol="0">
              <a:spAutoFit/>
            </a:bodyPr>
            <a:lstStyle/>
            <a:p>
              <a:r>
                <a:rPr lang="en-GB" sz="2000" b="1" dirty="0" smtClean="0">
                  <a:solidFill>
                    <a:srgbClr val="0066FF"/>
                  </a:solidFill>
                </a:rPr>
                <a:t>3</a:t>
              </a:r>
              <a:endParaRPr lang="en-GB" sz="2000" b="1" dirty="0">
                <a:solidFill>
                  <a:srgbClr val="0066FF"/>
                </a:solidFill>
              </a:endParaRPr>
            </a:p>
          </p:txBody>
        </p:sp>
        <p:sp>
          <p:nvSpPr>
            <p:cNvPr id="88" name="TextBox 87"/>
            <p:cNvSpPr txBox="1"/>
            <p:nvPr/>
          </p:nvSpPr>
          <p:spPr>
            <a:xfrm>
              <a:off x="7545961" y="3272883"/>
              <a:ext cx="218808" cy="185150"/>
            </a:xfrm>
            <a:prstGeom prst="rect">
              <a:avLst/>
            </a:prstGeom>
            <a:noFill/>
          </p:spPr>
          <p:txBody>
            <a:bodyPr wrap="square" rtlCol="0">
              <a:spAutoFit/>
            </a:bodyPr>
            <a:lstStyle/>
            <a:p>
              <a:r>
                <a:rPr lang="en-GB" sz="2000" b="1" dirty="0" smtClean="0">
                  <a:solidFill>
                    <a:srgbClr val="0066FF"/>
                  </a:solidFill>
                </a:rPr>
                <a:t>4</a:t>
              </a:r>
              <a:endParaRPr lang="en-GB" sz="2000" b="1" dirty="0">
                <a:solidFill>
                  <a:srgbClr val="0066FF"/>
                </a:solidFill>
              </a:endParaRPr>
            </a:p>
          </p:txBody>
        </p:sp>
        <p:sp>
          <p:nvSpPr>
            <p:cNvPr id="89" name="TextBox 88"/>
            <p:cNvSpPr txBox="1"/>
            <p:nvPr/>
          </p:nvSpPr>
          <p:spPr>
            <a:xfrm>
              <a:off x="8296158" y="2413380"/>
              <a:ext cx="187549" cy="185150"/>
            </a:xfrm>
            <a:prstGeom prst="rect">
              <a:avLst/>
            </a:prstGeom>
            <a:noFill/>
          </p:spPr>
          <p:txBody>
            <a:bodyPr wrap="square" rtlCol="0">
              <a:spAutoFit/>
            </a:bodyPr>
            <a:lstStyle/>
            <a:p>
              <a:r>
                <a:rPr lang="en-GB" sz="2000" b="1" dirty="0" smtClean="0">
                  <a:solidFill>
                    <a:srgbClr val="0066FF"/>
                  </a:solidFill>
                </a:rPr>
                <a:t>5</a:t>
              </a:r>
              <a:endParaRPr lang="en-GB" sz="2000" b="1" dirty="0">
                <a:solidFill>
                  <a:srgbClr val="0066FF"/>
                </a:solidFill>
              </a:endParaRPr>
            </a:p>
          </p:txBody>
        </p:sp>
        <p:sp>
          <p:nvSpPr>
            <p:cNvPr id="90" name="TextBox 89"/>
            <p:cNvSpPr txBox="1"/>
            <p:nvPr/>
          </p:nvSpPr>
          <p:spPr>
            <a:xfrm>
              <a:off x="7889801" y="1983629"/>
              <a:ext cx="218794" cy="185150"/>
            </a:xfrm>
            <a:prstGeom prst="rect">
              <a:avLst/>
            </a:prstGeom>
            <a:noFill/>
          </p:spPr>
          <p:txBody>
            <a:bodyPr wrap="square" rtlCol="0">
              <a:spAutoFit/>
            </a:bodyPr>
            <a:lstStyle/>
            <a:p>
              <a:r>
                <a:rPr lang="en-GB" sz="2000" b="1" dirty="0" smtClean="0">
                  <a:solidFill>
                    <a:srgbClr val="0066FF"/>
                  </a:solidFill>
                </a:rPr>
                <a:t>6</a:t>
              </a:r>
              <a:endParaRPr lang="en-GB" sz="2000" b="1" dirty="0">
                <a:solidFill>
                  <a:srgbClr val="0066FF"/>
                </a:solidFill>
              </a:endParaRPr>
            </a:p>
          </p:txBody>
        </p:sp>
        <p:grpSp>
          <p:nvGrpSpPr>
            <p:cNvPr id="91" name="Group 90"/>
            <p:cNvGrpSpPr/>
            <p:nvPr/>
          </p:nvGrpSpPr>
          <p:grpSpPr>
            <a:xfrm>
              <a:off x="5451554" y="1939111"/>
              <a:ext cx="2750438" cy="1862697"/>
              <a:chOff x="1928794" y="1928802"/>
              <a:chExt cx="5289439" cy="4025294"/>
            </a:xfrm>
          </p:grpSpPr>
          <p:cxnSp>
            <p:nvCxnSpPr>
              <p:cNvPr id="132" name="Straight Connector 131"/>
              <p:cNvCxnSpPr/>
              <p:nvPr/>
            </p:nvCxnSpPr>
            <p:spPr>
              <a:xfrm rot="5400000">
                <a:off x="1197013" y="3303525"/>
                <a:ext cx="1466589" cy="30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5400000">
                <a:off x="6483425" y="3374963"/>
                <a:ext cx="1466589" cy="30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rot="5400000">
                <a:off x="2658022" y="5141727"/>
                <a:ext cx="1466589" cy="30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rot="5400000">
                <a:off x="5002413" y="5219288"/>
                <a:ext cx="1466589" cy="30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6" name="Group 49"/>
              <p:cNvGrpSpPr/>
              <p:nvPr/>
            </p:nvGrpSpPr>
            <p:grpSpPr>
              <a:xfrm>
                <a:off x="1928794" y="1928802"/>
                <a:ext cx="5270707" cy="3288866"/>
                <a:chOff x="2301689" y="1500174"/>
                <a:chExt cx="3556194" cy="2574486"/>
              </a:xfrm>
            </p:grpSpPr>
            <p:cxnSp>
              <p:nvCxnSpPr>
                <p:cNvPr id="137" name="Straight Connector 136"/>
                <p:cNvCxnSpPr/>
                <p:nvPr/>
              </p:nvCxnSpPr>
              <p:spPr>
                <a:xfrm rot="16200000" flipH="1">
                  <a:off x="2057059" y="2842885"/>
                  <a:ext cx="1474072" cy="98404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V="1">
                  <a:off x="2301689" y="1500174"/>
                  <a:ext cx="1770245" cy="1099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25"/>
                <p:cNvCxnSpPr/>
                <p:nvPr/>
              </p:nvCxnSpPr>
              <p:spPr>
                <a:xfrm>
                  <a:off x="4071934" y="1500174"/>
                  <a:ext cx="1770245" cy="1099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V="1">
                  <a:off x="3286116" y="4071942"/>
                  <a:ext cx="1584699" cy="271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Connector 32"/>
                <p:cNvCxnSpPr/>
                <p:nvPr/>
              </p:nvCxnSpPr>
              <p:spPr>
                <a:xfrm rot="5400000" flipH="1" flipV="1">
                  <a:off x="4628827" y="2842886"/>
                  <a:ext cx="1474072" cy="98404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92" name="TextBox 91"/>
            <p:cNvSpPr txBox="1"/>
            <p:nvPr/>
          </p:nvSpPr>
          <p:spPr>
            <a:xfrm>
              <a:off x="5346452" y="1965494"/>
              <a:ext cx="1297250" cy="400110"/>
            </a:xfrm>
            <a:prstGeom prst="rect">
              <a:avLst/>
            </a:prstGeom>
            <a:noFill/>
          </p:spPr>
          <p:txBody>
            <a:bodyPr wrap="square" rtlCol="0">
              <a:spAutoFit/>
            </a:bodyPr>
            <a:lstStyle/>
            <a:p>
              <a:r>
                <a:rPr lang="en-GB" sz="2000" b="1" dirty="0" smtClean="0">
                  <a:solidFill>
                    <a:srgbClr val="FF0000"/>
                  </a:solidFill>
                </a:rPr>
                <a:t>CH</a:t>
              </a:r>
              <a:r>
                <a:rPr lang="en-GB" sz="2000" b="1" baseline="-25000" dirty="0" smtClean="0">
                  <a:solidFill>
                    <a:srgbClr val="FF0000"/>
                  </a:solidFill>
                </a:rPr>
                <a:t>2</a:t>
              </a:r>
              <a:r>
                <a:rPr lang="en-GB" sz="2000" b="1" dirty="0" smtClean="0">
                  <a:solidFill>
                    <a:srgbClr val="FF0000"/>
                  </a:solidFill>
                </a:rPr>
                <a:t>OH</a:t>
              </a:r>
              <a:endParaRPr lang="en-GB" sz="2000" b="1" dirty="0">
                <a:solidFill>
                  <a:srgbClr val="FF0000"/>
                </a:solidFill>
              </a:endParaRPr>
            </a:p>
          </p:txBody>
        </p:sp>
        <p:sp>
          <p:nvSpPr>
            <p:cNvPr id="93" name="TextBox 92"/>
            <p:cNvSpPr txBox="1"/>
            <p:nvPr/>
          </p:nvSpPr>
          <p:spPr>
            <a:xfrm>
              <a:off x="6094422" y="3280462"/>
              <a:ext cx="232467" cy="18515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cxnSp>
          <p:nvCxnSpPr>
            <p:cNvPr id="94" name="Straight Arrow Connector 93"/>
            <p:cNvCxnSpPr/>
            <p:nvPr/>
          </p:nvCxnSpPr>
          <p:spPr>
            <a:xfrm>
              <a:off x="4714876" y="2714620"/>
              <a:ext cx="500066"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2987152" y="2627361"/>
              <a:ext cx="328954" cy="40011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96" name="TextBox 95"/>
            <p:cNvSpPr txBox="1"/>
            <p:nvPr/>
          </p:nvSpPr>
          <p:spPr>
            <a:xfrm>
              <a:off x="2267264" y="3233020"/>
              <a:ext cx="328954" cy="40011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97" name="TextBox 96"/>
            <p:cNvSpPr txBox="1"/>
            <p:nvPr/>
          </p:nvSpPr>
          <p:spPr>
            <a:xfrm>
              <a:off x="531164" y="2604866"/>
              <a:ext cx="328954" cy="40011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98" name="TextBox 97"/>
            <p:cNvSpPr txBox="1"/>
            <p:nvPr/>
          </p:nvSpPr>
          <p:spPr>
            <a:xfrm>
              <a:off x="1232730" y="1995978"/>
              <a:ext cx="328954" cy="40011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99" name="TextBox 98"/>
            <p:cNvSpPr txBox="1"/>
            <p:nvPr/>
          </p:nvSpPr>
          <p:spPr>
            <a:xfrm>
              <a:off x="1232730" y="3251928"/>
              <a:ext cx="328954" cy="40011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100" name="TextBox 99"/>
            <p:cNvSpPr txBox="1"/>
            <p:nvPr/>
          </p:nvSpPr>
          <p:spPr>
            <a:xfrm>
              <a:off x="1200266" y="1428736"/>
              <a:ext cx="1128491" cy="400110"/>
            </a:xfrm>
            <a:prstGeom prst="rect">
              <a:avLst/>
            </a:prstGeom>
            <a:noFill/>
          </p:spPr>
          <p:txBody>
            <a:bodyPr wrap="square" rtlCol="0">
              <a:spAutoFit/>
            </a:bodyPr>
            <a:lstStyle/>
            <a:p>
              <a:r>
                <a:rPr lang="en-GB" sz="2000" b="1" dirty="0" smtClean="0">
                  <a:solidFill>
                    <a:srgbClr val="FF0000"/>
                  </a:solidFill>
                </a:rPr>
                <a:t>CH</a:t>
              </a:r>
              <a:r>
                <a:rPr lang="en-GB" sz="2000" b="1" baseline="-25000" dirty="0" smtClean="0">
                  <a:solidFill>
                    <a:srgbClr val="FF0000"/>
                  </a:solidFill>
                </a:rPr>
                <a:t>2</a:t>
              </a:r>
              <a:r>
                <a:rPr lang="en-GB" sz="2000" b="1" dirty="0" smtClean="0">
                  <a:solidFill>
                    <a:srgbClr val="FF0000"/>
                  </a:solidFill>
                </a:rPr>
                <a:t>OH</a:t>
              </a:r>
              <a:endParaRPr lang="en-GB" sz="2000" b="1" dirty="0">
                <a:solidFill>
                  <a:srgbClr val="FF0000"/>
                </a:solidFill>
              </a:endParaRPr>
            </a:p>
          </p:txBody>
        </p:sp>
        <p:sp>
          <p:nvSpPr>
            <p:cNvPr id="101" name="TextBox 100"/>
            <p:cNvSpPr txBox="1"/>
            <p:nvPr/>
          </p:nvSpPr>
          <p:spPr>
            <a:xfrm>
              <a:off x="504547" y="3160408"/>
              <a:ext cx="657908" cy="400110"/>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cxnSp>
          <p:nvCxnSpPr>
            <p:cNvPr id="102" name="Straight Connector 101"/>
            <p:cNvCxnSpPr/>
            <p:nvPr/>
          </p:nvCxnSpPr>
          <p:spPr>
            <a:xfrm rot="5400000">
              <a:off x="923765" y="2218106"/>
              <a:ext cx="841843" cy="12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206637" y="2805543"/>
              <a:ext cx="841843" cy="12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4" name="Group 26"/>
            <p:cNvGrpSpPr/>
            <p:nvPr/>
          </p:nvGrpSpPr>
          <p:grpSpPr>
            <a:xfrm>
              <a:off x="626951" y="2206439"/>
              <a:ext cx="2467156" cy="631383"/>
              <a:chOff x="4857752" y="4572008"/>
              <a:chExt cx="3214710" cy="642942"/>
            </a:xfrm>
          </p:grpSpPr>
          <p:cxnSp>
            <p:nvCxnSpPr>
              <p:cNvPr id="129" name="Straight Connector 128"/>
              <p:cNvCxnSpPr/>
              <p:nvPr/>
            </p:nvCxnSpPr>
            <p:spPr>
              <a:xfrm flipV="1">
                <a:off x="4857752"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5786446" y="4572008"/>
                <a:ext cx="13573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7143768"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5" name="Group 27"/>
            <p:cNvGrpSpPr/>
            <p:nvPr/>
          </p:nvGrpSpPr>
          <p:grpSpPr>
            <a:xfrm flipV="1">
              <a:off x="626951" y="2831006"/>
              <a:ext cx="2467156" cy="631383"/>
              <a:chOff x="4857752" y="4572008"/>
              <a:chExt cx="3214710" cy="642942"/>
            </a:xfrm>
          </p:grpSpPr>
          <p:cxnSp>
            <p:nvCxnSpPr>
              <p:cNvPr id="126" name="Straight Connector 125"/>
              <p:cNvCxnSpPr/>
              <p:nvPr/>
            </p:nvCxnSpPr>
            <p:spPr>
              <a:xfrm flipV="1">
                <a:off x="4857752"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5786446" y="4572008"/>
                <a:ext cx="13573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7143768"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6" name="Straight Connector 105"/>
            <p:cNvCxnSpPr/>
            <p:nvPr/>
          </p:nvCxnSpPr>
          <p:spPr>
            <a:xfrm rot="5400000">
              <a:off x="919371" y="3468595"/>
              <a:ext cx="841843" cy="12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1961058" y="3468595"/>
              <a:ext cx="841843" cy="12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a:off x="2672572" y="2837213"/>
              <a:ext cx="841843" cy="12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2216893" y="3806940"/>
              <a:ext cx="657908" cy="400110"/>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sp>
          <p:nvSpPr>
            <p:cNvPr id="110" name="TextBox 109"/>
            <p:cNvSpPr txBox="1"/>
            <p:nvPr/>
          </p:nvSpPr>
          <p:spPr>
            <a:xfrm>
              <a:off x="2983527" y="3151007"/>
              <a:ext cx="657908" cy="400110"/>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sp>
          <p:nvSpPr>
            <p:cNvPr id="111" name="TextBox 110"/>
            <p:cNvSpPr txBox="1"/>
            <p:nvPr/>
          </p:nvSpPr>
          <p:spPr>
            <a:xfrm>
              <a:off x="1232730" y="2767668"/>
              <a:ext cx="657908" cy="400110"/>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sp>
          <p:nvSpPr>
            <p:cNvPr id="112" name="TextBox 111"/>
            <p:cNvSpPr txBox="1"/>
            <p:nvPr/>
          </p:nvSpPr>
          <p:spPr>
            <a:xfrm>
              <a:off x="521139" y="2011967"/>
              <a:ext cx="383780" cy="40011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113" name="TextBox 112"/>
            <p:cNvSpPr txBox="1"/>
            <p:nvPr/>
          </p:nvSpPr>
          <p:spPr>
            <a:xfrm>
              <a:off x="1232730" y="2448569"/>
              <a:ext cx="383780" cy="40011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114" name="TextBox 113"/>
            <p:cNvSpPr txBox="1"/>
            <p:nvPr/>
          </p:nvSpPr>
          <p:spPr>
            <a:xfrm>
              <a:off x="1232730" y="3749818"/>
              <a:ext cx="383780" cy="40011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115" name="TextBox 114"/>
            <p:cNvSpPr txBox="1"/>
            <p:nvPr/>
          </p:nvSpPr>
          <p:spPr>
            <a:xfrm>
              <a:off x="2254367" y="2767668"/>
              <a:ext cx="383780" cy="40011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116" name="TextBox 115"/>
            <p:cNvSpPr txBox="1"/>
            <p:nvPr/>
          </p:nvSpPr>
          <p:spPr>
            <a:xfrm>
              <a:off x="2986641" y="2125846"/>
              <a:ext cx="383780" cy="40011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117" name="TextBox 116"/>
            <p:cNvSpPr txBox="1"/>
            <p:nvPr/>
          </p:nvSpPr>
          <p:spPr>
            <a:xfrm>
              <a:off x="2273662" y="1991344"/>
              <a:ext cx="218112" cy="400110"/>
            </a:xfrm>
            <a:prstGeom prst="rect">
              <a:avLst/>
            </a:prstGeom>
            <a:noFill/>
          </p:spPr>
          <p:txBody>
            <a:bodyPr wrap="square" rtlCol="0">
              <a:spAutoFit/>
            </a:bodyPr>
            <a:lstStyle/>
            <a:p>
              <a:r>
                <a:rPr lang="en-GB" sz="2000" b="1" dirty="0" smtClean="0">
                  <a:solidFill>
                    <a:srgbClr val="FF0000"/>
                  </a:solidFill>
                </a:rPr>
                <a:t>O</a:t>
              </a:r>
              <a:endParaRPr lang="en-GB" sz="2000" b="1" dirty="0">
                <a:solidFill>
                  <a:srgbClr val="FF0000"/>
                </a:solidFill>
              </a:endParaRPr>
            </a:p>
          </p:txBody>
        </p:sp>
        <p:sp>
          <p:nvSpPr>
            <p:cNvPr id="118" name="TextBox 117"/>
            <p:cNvSpPr txBox="1"/>
            <p:nvPr/>
          </p:nvSpPr>
          <p:spPr>
            <a:xfrm>
              <a:off x="3143532" y="2709337"/>
              <a:ext cx="328954" cy="400110"/>
            </a:xfrm>
            <a:prstGeom prst="rect">
              <a:avLst/>
            </a:prstGeom>
            <a:noFill/>
          </p:spPr>
          <p:txBody>
            <a:bodyPr wrap="square" rtlCol="0">
              <a:spAutoFit/>
            </a:bodyPr>
            <a:lstStyle/>
            <a:p>
              <a:r>
                <a:rPr lang="en-GB" sz="2000" b="1" dirty="0" smtClean="0">
                  <a:solidFill>
                    <a:srgbClr val="0066FF"/>
                  </a:solidFill>
                </a:rPr>
                <a:t>1</a:t>
              </a:r>
              <a:endParaRPr lang="en-GB" sz="2000" b="1" dirty="0">
                <a:solidFill>
                  <a:srgbClr val="0066FF"/>
                </a:solidFill>
              </a:endParaRPr>
            </a:p>
          </p:txBody>
        </p:sp>
        <p:sp>
          <p:nvSpPr>
            <p:cNvPr id="119" name="TextBox 118"/>
            <p:cNvSpPr txBox="1"/>
            <p:nvPr/>
          </p:nvSpPr>
          <p:spPr>
            <a:xfrm>
              <a:off x="2437044" y="3324433"/>
              <a:ext cx="328954" cy="400110"/>
            </a:xfrm>
            <a:prstGeom prst="rect">
              <a:avLst/>
            </a:prstGeom>
            <a:noFill/>
          </p:spPr>
          <p:txBody>
            <a:bodyPr wrap="square" rtlCol="0">
              <a:spAutoFit/>
            </a:bodyPr>
            <a:lstStyle/>
            <a:p>
              <a:r>
                <a:rPr lang="en-GB" sz="2000" b="1" dirty="0" smtClean="0">
                  <a:solidFill>
                    <a:srgbClr val="0066FF"/>
                  </a:solidFill>
                </a:rPr>
                <a:t>2</a:t>
              </a:r>
              <a:endParaRPr lang="en-GB" sz="2000" b="1" dirty="0">
                <a:solidFill>
                  <a:srgbClr val="0066FF"/>
                </a:solidFill>
              </a:endParaRPr>
            </a:p>
          </p:txBody>
        </p:sp>
        <p:sp>
          <p:nvSpPr>
            <p:cNvPr id="120" name="TextBox 119"/>
            <p:cNvSpPr txBox="1"/>
            <p:nvPr/>
          </p:nvSpPr>
          <p:spPr>
            <a:xfrm>
              <a:off x="1372840" y="3365440"/>
              <a:ext cx="328954" cy="400110"/>
            </a:xfrm>
            <a:prstGeom prst="rect">
              <a:avLst/>
            </a:prstGeom>
            <a:noFill/>
          </p:spPr>
          <p:txBody>
            <a:bodyPr wrap="square" rtlCol="0">
              <a:spAutoFit/>
            </a:bodyPr>
            <a:lstStyle/>
            <a:p>
              <a:r>
                <a:rPr lang="en-GB" sz="2000" b="1" dirty="0" smtClean="0">
                  <a:solidFill>
                    <a:srgbClr val="0066FF"/>
                  </a:solidFill>
                </a:rPr>
                <a:t>3</a:t>
              </a:r>
              <a:endParaRPr lang="en-GB" sz="2000" b="1" dirty="0">
                <a:solidFill>
                  <a:srgbClr val="0066FF"/>
                </a:solidFill>
              </a:endParaRPr>
            </a:p>
          </p:txBody>
        </p:sp>
        <p:sp>
          <p:nvSpPr>
            <p:cNvPr id="121" name="TextBox 120"/>
            <p:cNvSpPr txBox="1"/>
            <p:nvPr/>
          </p:nvSpPr>
          <p:spPr>
            <a:xfrm>
              <a:off x="366160" y="2699936"/>
              <a:ext cx="328954" cy="400110"/>
            </a:xfrm>
            <a:prstGeom prst="rect">
              <a:avLst/>
            </a:prstGeom>
            <a:noFill/>
          </p:spPr>
          <p:txBody>
            <a:bodyPr wrap="square" rtlCol="0">
              <a:spAutoFit/>
            </a:bodyPr>
            <a:lstStyle/>
            <a:p>
              <a:r>
                <a:rPr lang="en-GB" sz="2000" b="1" dirty="0" smtClean="0">
                  <a:solidFill>
                    <a:srgbClr val="0066FF"/>
                  </a:solidFill>
                </a:rPr>
                <a:t>4</a:t>
              </a:r>
              <a:endParaRPr lang="en-GB" sz="2000" b="1" dirty="0">
                <a:solidFill>
                  <a:srgbClr val="0066FF"/>
                </a:solidFill>
              </a:endParaRPr>
            </a:p>
          </p:txBody>
        </p:sp>
        <p:sp>
          <p:nvSpPr>
            <p:cNvPr id="122" name="TextBox 121"/>
            <p:cNvSpPr txBox="1"/>
            <p:nvPr/>
          </p:nvSpPr>
          <p:spPr>
            <a:xfrm>
              <a:off x="1072648" y="1961820"/>
              <a:ext cx="328954" cy="400110"/>
            </a:xfrm>
            <a:prstGeom prst="rect">
              <a:avLst/>
            </a:prstGeom>
            <a:noFill/>
          </p:spPr>
          <p:txBody>
            <a:bodyPr wrap="square" rtlCol="0">
              <a:spAutoFit/>
            </a:bodyPr>
            <a:lstStyle/>
            <a:p>
              <a:r>
                <a:rPr lang="en-GB" sz="2000" b="1" dirty="0" smtClean="0">
                  <a:solidFill>
                    <a:srgbClr val="0066FF"/>
                  </a:solidFill>
                </a:rPr>
                <a:t>5</a:t>
              </a:r>
              <a:endParaRPr lang="en-GB" sz="2000" b="1" dirty="0">
                <a:solidFill>
                  <a:srgbClr val="0066FF"/>
                </a:solidFill>
              </a:endParaRPr>
            </a:p>
          </p:txBody>
        </p:sp>
        <p:sp>
          <p:nvSpPr>
            <p:cNvPr id="123" name="TextBox 122"/>
            <p:cNvSpPr txBox="1"/>
            <p:nvPr/>
          </p:nvSpPr>
          <p:spPr>
            <a:xfrm>
              <a:off x="1027692" y="1510749"/>
              <a:ext cx="328954" cy="400110"/>
            </a:xfrm>
            <a:prstGeom prst="rect">
              <a:avLst/>
            </a:prstGeom>
            <a:noFill/>
          </p:spPr>
          <p:txBody>
            <a:bodyPr wrap="square" rtlCol="0">
              <a:spAutoFit/>
            </a:bodyPr>
            <a:lstStyle/>
            <a:p>
              <a:r>
                <a:rPr lang="en-GB" sz="2000" b="1" dirty="0" smtClean="0">
                  <a:solidFill>
                    <a:srgbClr val="0066FF"/>
                  </a:solidFill>
                </a:rPr>
                <a:t>6</a:t>
              </a:r>
              <a:endParaRPr lang="en-GB" sz="2000" b="1" dirty="0">
                <a:solidFill>
                  <a:srgbClr val="0066FF"/>
                </a:solidFill>
              </a:endParaRPr>
            </a:p>
          </p:txBody>
        </p:sp>
        <p:sp>
          <p:nvSpPr>
            <p:cNvPr id="124" name="TextBox 123"/>
            <p:cNvSpPr txBox="1"/>
            <p:nvPr/>
          </p:nvSpPr>
          <p:spPr>
            <a:xfrm>
              <a:off x="3357554" y="2285992"/>
              <a:ext cx="1785950" cy="707886"/>
            </a:xfrm>
            <a:prstGeom prst="rect">
              <a:avLst/>
            </a:prstGeom>
            <a:noFill/>
          </p:spPr>
          <p:txBody>
            <a:bodyPr wrap="square" rtlCol="0">
              <a:spAutoFit/>
            </a:bodyPr>
            <a:lstStyle/>
            <a:p>
              <a:pPr algn="ctr"/>
              <a:r>
                <a:rPr lang="en-GB" sz="2000" b="1" dirty="0" smtClean="0"/>
                <a:t>Reducing Centres</a:t>
              </a:r>
              <a:endParaRPr lang="en-GB" sz="2000" b="1" dirty="0"/>
            </a:p>
          </p:txBody>
        </p:sp>
        <p:cxnSp>
          <p:nvCxnSpPr>
            <p:cNvPr id="125" name="Straight Arrow Connector 124"/>
            <p:cNvCxnSpPr/>
            <p:nvPr/>
          </p:nvCxnSpPr>
          <p:spPr>
            <a:xfrm rot="10800000" flipV="1">
              <a:off x="3428992" y="2643182"/>
              <a:ext cx="500066" cy="142876"/>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76"/>
                                        </p:tgtEl>
                                      </p:cBhvr>
                                    </p:animEffect>
                                    <p:set>
                                      <p:cBhvr>
                                        <p:cTn id="7" dur="1" fill="hold">
                                          <p:stCondLst>
                                            <p:cond delay="499"/>
                                          </p:stCondLst>
                                        </p:cTn>
                                        <p:tgtEl>
                                          <p:spTgt spid="76"/>
                                        </p:tgtEl>
                                        <p:attrNameLst>
                                          <p:attrName>style.visibility</p:attrName>
                                        </p:attrNameLst>
                                      </p:cBhvr>
                                      <p:to>
                                        <p:strVal val="hidden"/>
                                      </p:to>
                                    </p:set>
                                  </p:childTnLst>
                                </p:cTn>
                              </p:par>
                              <p:par>
                                <p:cTn id="8" presetID="9" presetClass="entr" presetSubtype="0" fill="hold" nodeType="withEffect">
                                  <p:stCondLst>
                                    <p:cond delay="0"/>
                                  </p:stCondLst>
                                  <p:childTnLst>
                                    <p:set>
                                      <p:cBhvr>
                                        <p:cTn id="9" dur="1" fill="hold">
                                          <p:stCondLst>
                                            <p:cond delay="0"/>
                                          </p:stCondLst>
                                        </p:cTn>
                                        <p:tgtEl>
                                          <p:spTgt spid="72"/>
                                        </p:tgtEl>
                                        <p:attrNameLst>
                                          <p:attrName>style.visibility</p:attrName>
                                        </p:attrNameLst>
                                      </p:cBhvr>
                                      <p:to>
                                        <p:strVal val="visible"/>
                                      </p:to>
                                    </p:set>
                                    <p:animEffect transition="in" filter="dissolve">
                                      <p:cBhvr>
                                        <p:cTn id="10"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330"/>
            <a:ext cx="8229600" cy="1143000"/>
          </a:xfrm>
        </p:spPr>
        <p:txBody>
          <a:bodyPr/>
          <a:lstStyle/>
          <a:p>
            <a:r>
              <a:rPr lang="en-GB" dirty="0" smtClean="0"/>
              <a:t>Answers</a:t>
            </a:r>
            <a:endParaRPr lang="en-GB" dirty="0"/>
          </a:p>
        </p:txBody>
      </p:sp>
      <p:sp>
        <p:nvSpPr>
          <p:cNvPr id="3" name="Content Placeholder 2"/>
          <p:cNvSpPr>
            <a:spLocks noGrp="1"/>
          </p:cNvSpPr>
          <p:nvPr>
            <p:ph idx="1"/>
          </p:nvPr>
        </p:nvSpPr>
        <p:spPr>
          <a:xfrm>
            <a:off x="457200" y="642918"/>
            <a:ext cx="8229600" cy="4525963"/>
          </a:xfrm>
        </p:spPr>
        <p:txBody>
          <a:bodyPr>
            <a:normAutofit/>
          </a:bodyPr>
          <a:lstStyle/>
          <a:p>
            <a:pPr algn="just"/>
            <a:r>
              <a:rPr lang="en-GB" sz="2400" dirty="0" smtClean="0"/>
              <a:t>B = Maltose solution.  A positive result is found when test for reducing sugar is carried out and a positive result is also found when a test for a non-reducing sugar is carried out.  The precipitate formed after the non-reducing sugar test is carried out is darker because hydrolysis of the </a:t>
            </a:r>
            <a:r>
              <a:rPr lang="en-GB" sz="2400" dirty="0" err="1" smtClean="0"/>
              <a:t>glycosidic</a:t>
            </a:r>
            <a:r>
              <a:rPr lang="en-GB" sz="2400" dirty="0" smtClean="0"/>
              <a:t> bond has doubled the number of reducing centres. This is because one of the reducing centres in maltose is in the </a:t>
            </a:r>
            <a:r>
              <a:rPr lang="en-GB" sz="2400" dirty="0" err="1" smtClean="0"/>
              <a:t>glycosidic</a:t>
            </a:r>
            <a:r>
              <a:rPr lang="en-GB" sz="2400" dirty="0" smtClean="0"/>
              <a:t> bond so cannot reduce Benedict’s reagent.  When maltose is hydrolysed into its constituent </a:t>
            </a:r>
            <a:r>
              <a:rPr lang="en-GB" sz="2400" dirty="0" err="1" smtClean="0"/>
              <a:t>monosaccharides</a:t>
            </a:r>
            <a:r>
              <a:rPr lang="en-GB" sz="2400" dirty="0" smtClean="0"/>
              <a:t> (glucose and glucose), two reducing centres become available. </a:t>
            </a:r>
            <a:endParaRPr lang="en-GB" sz="2400" dirty="0"/>
          </a:p>
        </p:txBody>
      </p:sp>
      <p:grpSp>
        <p:nvGrpSpPr>
          <p:cNvPr id="142" name="Group 141"/>
          <p:cNvGrpSpPr/>
          <p:nvPr/>
        </p:nvGrpSpPr>
        <p:grpSpPr>
          <a:xfrm>
            <a:off x="1428717" y="4336172"/>
            <a:ext cx="6610919" cy="2556219"/>
            <a:chOff x="509036" y="3286124"/>
            <a:chExt cx="6610919" cy="2556219"/>
          </a:xfrm>
        </p:grpSpPr>
        <p:grpSp>
          <p:nvGrpSpPr>
            <p:cNvPr id="143" name="Group 75"/>
            <p:cNvGrpSpPr/>
            <p:nvPr/>
          </p:nvGrpSpPr>
          <p:grpSpPr>
            <a:xfrm>
              <a:off x="509036" y="3319779"/>
              <a:ext cx="2997076" cy="2522564"/>
              <a:chOff x="366160" y="1553959"/>
              <a:chExt cx="7715304" cy="4775307"/>
            </a:xfrm>
          </p:grpSpPr>
          <p:sp>
            <p:nvSpPr>
              <p:cNvPr id="184" name="TextBox 2"/>
              <p:cNvSpPr txBox="1"/>
              <p:nvPr/>
            </p:nvSpPr>
            <p:spPr>
              <a:xfrm>
                <a:off x="6876020" y="3516880"/>
                <a:ext cx="817037" cy="757423"/>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185" name="TextBox 3"/>
              <p:cNvSpPr txBox="1"/>
              <p:nvPr/>
            </p:nvSpPr>
            <p:spPr>
              <a:xfrm>
                <a:off x="5088007" y="4572008"/>
                <a:ext cx="817037" cy="757423"/>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186" name="TextBox 4"/>
              <p:cNvSpPr txBox="1"/>
              <p:nvPr/>
            </p:nvSpPr>
            <p:spPr>
              <a:xfrm>
                <a:off x="775985" y="3477690"/>
                <a:ext cx="817037" cy="757423"/>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187" name="TextBox 5"/>
              <p:cNvSpPr txBox="1"/>
              <p:nvPr/>
            </p:nvSpPr>
            <p:spPr>
              <a:xfrm>
                <a:off x="2518495" y="2416938"/>
                <a:ext cx="817037" cy="757423"/>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188" name="TextBox 6"/>
              <p:cNvSpPr txBox="1"/>
              <p:nvPr/>
            </p:nvSpPr>
            <p:spPr>
              <a:xfrm>
                <a:off x="2518495" y="4604947"/>
                <a:ext cx="817037" cy="757423"/>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189" name="TextBox 7"/>
              <p:cNvSpPr txBox="1"/>
              <p:nvPr/>
            </p:nvSpPr>
            <p:spPr>
              <a:xfrm>
                <a:off x="2437864" y="1553959"/>
                <a:ext cx="2802875" cy="757423"/>
              </a:xfrm>
              <a:prstGeom prst="rect">
                <a:avLst/>
              </a:prstGeom>
              <a:noFill/>
            </p:spPr>
            <p:txBody>
              <a:bodyPr wrap="square" rtlCol="0">
                <a:spAutoFit/>
              </a:bodyPr>
              <a:lstStyle/>
              <a:p>
                <a:r>
                  <a:rPr lang="en-GB" sz="2000" b="1" dirty="0" smtClean="0">
                    <a:solidFill>
                      <a:srgbClr val="FF0000"/>
                    </a:solidFill>
                  </a:rPr>
                  <a:t>CH</a:t>
                </a:r>
                <a:r>
                  <a:rPr lang="en-GB" sz="2000" b="1" baseline="-25000" dirty="0" smtClean="0">
                    <a:solidFill>
                      <a:srgbClr val="FF0000"/>
                    </a:solidFill>
                  </a:rPr>
                  <a:t>2</a:t>
                </a:r>
                <a:r>
                  <a:rPr lang="en-GB" sz="2000" b="1" dirty="0" smtClean="0">
                    <a:solidFill>
                      <a:srgbClr val="FF0000"/>
                    </a:solidFill>
                  </a:rPr>
                  <a:t>OH</a:t>
                </a:r>
                <a:endParaRPr lang="en-GB" sz="2000" b="1" dirty="0">
                  <a:solidFill>
                    <a:srgbClr val="FF0000"/>
                  </a:solidFill>
                </a:endParaRPr>
              </a:p>
            </p:txBody>
          </p:sp>
          <p:sp>
            <p:nvSpPr>
              <p:cNvPr id="190" name="TextBox 8"/>
              <p:cNvSpPr txBox="1"/>
              <p:nvPr/>
            </p:nvSpPr>
            <p:spPr>
              <a:xfrm>
                <a:off x="709877" y="4445510"/>
                <a:ext cx="1634071" cy="757423"/>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cxnSp>
            <p:nvCxnSpPr>
              <p:cNvPr id="191" name="Straight Connector 9"/>
              <p:cNvCxnSpPr/>
              <p:nvPr/>
            </p:nvCxnSpPr>
            <p:spPr>
              <a:xfrm rot="5400000">
                <a:off x="2063271" y="2803459"/>
                <a:ext cx="1466589" cy="30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Connector 10"/>
              <p:cNvCxnSpPr/>
              <p:nvPr/>
            </p:nvCxnSpPr>
            <p:spPr>
              <a:xfrm rot="5400000">
                <a:off x="282111" y="3826842"/>
                <a:ext cx="1466589" cy="30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93" name="Group 26"/>
              <p:cNvGrpSpPr/>
              <p:nvPr/>
            </p:nvGrpSpPr>
            <p:grpSpPr>
              <a:xfrm>
                <a:off x="1013894" y="2783585"/>
                <a:ext cx="6127771" cy="1099942"/>
                <a:chOff x="4857752" y="4572008"/>
                <a:chExt cx="3214710" cy="642942"/>
              </a:xfrm>
            </p:grpSpPr>
            <p:cxnSp>
              <p:nvCxnSpPr>
                <p:cNvPr id="214" name="Straight Connector 32"/>
                <p:cNvCxnSpPr/>
                <p:nvPr/>
              </p:nvCxnSpPr>
              <p:spPr>
                <a:xfrm flipV="1">
                  <a:off x="4857752"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33"/>
                <p:cNvCxnSpPr/>
                <p:nvPr/>
              </p:nvCxnSpPr>
              <p:spPr>
                <a:xfrm>
                  <a:off x="5786446" y="4572008"/>
                  <a:ext cx="13573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34"/>
                <p:cNvCxnSpPr/>
                <p:nvPr/>
              </p:nvCxnSpPr>
              <p:spPr>
                <a:xfrm>
                  <a:off x="7143768"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4" name="Group 27"/>
              <p:cNvGrpSpPr/>
              <p:nvPr/>
            </p:nvGrpSpPr>
            <p:grpSpPr>
              <a:xfrm flipV="1">
                <a:off x="1013894" y="3871654"/>
                <a:ext cx="6127771" cy="1099942"/>
                <a:chOff x="4857752" y="4572008"/>
                <a:chExt cx="3214710" cy="642942"/>
              </a:xfrm>
            </p:grpSpPr>
            <p:cxnSp>
              <p:nvCxnSpPr>
                <p:cNvPr id="211" name="Straight Connector 29"/>
                <p:cNvCxnSpPr/>
                <p:nvPr/>
              </p:nvCxnSpPr>
              <p:spPr>
                <a:xfrm flipV="1">
                  <a:off x="4857752"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30"/>
                <p:cNvCxnSpPr/>
                <p:nvPr/>
              </p:nvCxnSpPr>
              <p:spPr>
                <a:xfrm>
                  <a:off x="5786446" y="4572008"/>
                  <a:ext cx="13573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31"/>
                <p:cNvCxnSpPr/>
                <p:nvPr/>
              </p:nvCxnSpPr>
              <p:spPr>
                <a:xfrm>
                  <a:off x="7143768"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95" name="Straight Connector 194"/>
              <p:cNvCxnSpPr/>
              <p:nvPr/>
            </p:nvCxnSpPr>
            <p:spPr>
              <a:xfrm rot="5400000">
                <a:off x="2052356" y="4981955"/>
                <a:ext cx="1466589" cy="30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rot="5400000">
                <a:off x="4639636" y="4981955"/>
                <a:ext cx="1466589" cy="30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7" name="TextBox 196"/>
              <p:cNvSpPr txBox="1"/>
              <p:nvPr/>
            </p:nvSpPr>
            <p:spPr>
              <a:xfrm>
                <a:off x="4962900" y="5571843"/>
                <a:ext cx="1634071" cy="757423"/>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sp>
            <p:nvSpPr>
              <p:cNvPr id="198" name="TextBox 197"/>
              <p:cNvSpPr txBox="1"/>
              <p:nvPr/>
            </p:nvSpPr>
            <p:spPr>
              <a:xfrm>
                <a:off x="2518495" y="3761311"/>
                <a:ext cx="1634071" cy="757423"/>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sp>
            <p:nvSpPr>
              <p:cNvPr id="199" name="TextBox 17"/>
              <p:cNvSpPr txBox="1"/>
              <p:nvPr/>
            </p:nvSpPr>
            <p:spPr>
              <a:xfrm>
                <a:off x="751087" y="2444792"/>
                <a:ext cx="953208" cy="757423"/>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200" name="TextBox 18"/>
              <p:cNvSpPr txBox="1"/>
              <p:nvPr/>
            </p:nvSpPr>
            <p:spPr>
              <a:xfrm>
                <a:off x="2518495" y="3205403"/>
                <a:ext cx="953208" cy="757423"/>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201" name="TextBox 19"/>
              <p:cNvSpPr txBox="1"/>
              <p:nvPr/>
            </p:nvSpPr>
            <p:spPr>
              <a:xfrm>
                <a:off x="2518495" y="5472329"/>
                <a:ext cx="953208" cy="757423"/>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202" name="TextBox 20"/>
              <p:cNvSpPr txBox="1"/>
              <p:nvPr/>
            </p:nvSpPr>
            <p:spPr>
              <a:xfrm>
                <a:off x="5055975" y="3761311"/>
                <a:ext cx="953208" cy="757423"/>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203" name="TextBox 21"/>
              <p:cNvSpPr txBox="1"/>
              <p:nvPr/>
            </p:nvSpPr>
            <p:spPr>
              <a:xfrm>
                <a:off x="6743978" y="2625293"/>
                <a:ext cx="953208" cy="757423"/>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204" name="TextBox 22"/>
              <p:cNvSpPr txBox="1"/>
              <p:nvPr/>
            </p:nvSpPr>
            <p:spPr>
              <a:xfrm>
                <a:off x="5103898" y="2408864"/>
                <a:ext cx="541731" cy="757423"/>
              </a:xfrm>
              <a:prstGeom prst="rect">
                <a:avLst/>
              </a:prstGeom>
              <a:noFill/>
            </p:spPr>
            <p:txBody>
              <a:bodyPr wrap="square" rtlCol="0">
                <a:spAutoFit/>
              </a:bodyPr>
              <a:lstStyle/>
              <a:p>
                <a:r>
                  <a:rPr lang="en-GB" sz="2000" b="1" dirty="0" smtClean="0">
                    <a:solidFill>
                      <a:srgbClr val="FF0000"/>
                    </a:solidFill>
                  </a:rPr>
                  <a:t>O</a:t>
                </a:r>
                <a:endParaRPr lang="en-GB" sz="2000" b="1" dirty="0">
                  <a:solidFill>
                    <a:srgbClr val="FF0000"/>
                  </a:solidFill>
                </a:endParaRPr>
              </a:p>
            </p:txBody>
          </p:sp>
          <p:sp>
            <p:nvSpPr>
              <p:cNvPr id="205" name="TextBox 23"/>
              <p:cNvSpPr txBox="1"/>
              <p:nvPr/>
            </p:nvSpPr>
            <p:spPr>
              <a:xfrm>
                <a:off x="7264427" y="3659691"/>
                <a:ext cx="817037" cy="757423"/>
              </a:xfrm>
              <a:prstGeom prst="rect">
                <a:avLst/>
              </a:prstGeom>
              <a:noFill/>
            </p:spPr>
            <p:txBody>
              <a:bodyPr wrap="square" rtlCol="0">
                <a:spAutoFit/>
              </a:bodyPr>
              <a:lstStyle/>
              <a:p>
                <a:r>
                  <a:rPr lang="en-GB" sz="2000" b="1" dirty="0" smtClean="0">
                    <a:solidFill>
                      <a:srgbClr val="0066FF"/>
                    </a:solidFill>
                  </a:rPr>
                  <a:t>1</a:t>
                </a:r>
                <a:endParaRPr lang="en-GB" sz="2000" b="1" dirty="0">
                  <a:solidFill>
                    <a:srgbClr val="0066FF"/>
                  </a:solidFill>
                </a:endParaRPr>
              </a:p>
            </p:txBody>
          </p:sp>
          <p:sp>
            <p:nvSpPr>
              <p:cNvPr id="206" name="TextBox 24"/>
              <p:cNvSpPr txBox="1"/>
              <p:nvPr/>
            </p:nvSpPr>
            <p:spPr>
              <a:xfrm>
                <a:off x="5509697" y="4731260"/>
                <a:ext cx="817037" cy="757423"/>
              </a:xfrm>
              <a:prstGeom prst="rect">
                <a:avLst/>
              </a:prstGeom>
              <a:noFill/>
            </p:spPr>
            <p:txBody>
              <a:bodyPr wrap="square" rtlCol="0">
                <a:spAutoFit/>
              </a:bodyPr>
              <a:lstStyle/>
              <a:p>
                <a:r>
                  <a:rPr lang="en-GB" sz="2000" b="1" dirty="0" smtClean="0">
                    <a:solidFill>
                      <a:srgbClr val="0066FF"/>
                    </a:solidFill>
                  </a:rPr>
                  <a:t>2</a:t>
                </a:r>
                <a:endParaRPr lang="en-GB" sz="2000" b="1" dirty="0">
                  <a:solidFill>
                    <a:srgbClr val="0066FF"/>
                  </a:solidFill>
                </a:endParaRPr>
              </a:p>
            </p:txBody>
          </p:sp>
          <p:sp>
            <p:nvSpPr>
              <p:cNvPr id="207" name="TextBox 25"/>
              <p:cNvSpPr txBox="1"/>
              <p:nvPr/>
            </p:nvSpPr>
            <p:spPr>
              <a:xfrm>
                <a:off x="2866488" y="4802700"/>
                <a:ext cx="817037" cy="757423"/>
              </a:xfrm>
              <a:prstGeom prst="rect">
                <a:avLst/>
              </a:prstGeom>
              <a:noFill/>
            </p:spPr>
            <p:txBody>
              <a:bodyPr wrap="square" rtlCol="0">
                <a:spAutoFit/>
              </a:bodyPr>
              <a:lstStyle/>
              <a:p>
                <a:r>
                  <a:rPr lang="en-GB" sz="2000" b="1" dirty="0" smtClean="0">
                    <a:solidFill>
                      <a:srgbClr val="0066FF"/>
                    </a:solidFill>
                  </a:rPr>
                  <a:t>3</a:t>
                </a:r>
                <a:endParaRPr lang="en-GB" sz="2000" b="1" dirty="0">
                  <a:solidFill>
                    <a:srgbClr val="0066FF"/>
                  </a:solidFill>
                </a:endParaRPr>
              </a:p>
            </p:txBody>
          </p:sp>
          <p:sp>
            <p:nvSpPr>
              <p:cNvPr id="208" name="TextBox 26"/>
              <p:cNvSpPr txBox="1"/>
              <p:nvPr/>
            </p:nvSpPr>
            <p:spPr>
              <a:xfrm>
                <a:off x="366160" y="3643314"/>
                <a:ext cx="817037" cy="757423"/>
              </a:xfrm>
              <a:prstGeom prst="rect">
                <a:avLst/>
              </a:prstGeom>
              <a:noFill/>
            </p:spPr>
            <p:txBody>
              <a:bodyPr wrap="square" rtlCol="0">
                <a:spAutoFit/>
              </a:bodyPr>
              <a:lstStyle/>
              <a:p>
                <a:r>
                  <a:rPr lang="en-GB" sz="2000" b="1" dirty="0" smtClean="0">
                    <a:solidFill>
                      <a:srgbClr val="0066FF"/>
                    </a:solidFill>
                  </a:rPr>
                  <a:t>4</a:t>
                </a:r>
                <a:endParaRPr lang="en-GB" sz="2000" b="1" dirty="0">
                  <a:solidFill>
                    <a:srgbClr val="0066FF"/>
                  </a:solidFill>
                </a:endParaRPr>
              </a:p>
            </p:txBody>
          </p:sp>
          <p:sp>
            <p:nvSpPr>
              <p:cNvPr id="209" name="TextBox 27"/>
              <p:cNvSpPr txBox="1"/>
              <p:nvPr/>
            </p:nvSpPr>
            <p:spPr>
              <a:xfrm>
                <a:off x="2120893" y="2357430"/>
                <a:ext cx="817037" cy="757423"/>
              </a:xfrm>
              <a:prstGeom prst="rect">
                <a:avLst/>
              </a:prstGeom>
              <a:noFill/>
            </p:spPr>
            <p:txBody>
              <a:bodyPr wrap="square" rtlCol="0">
                <a:spAutoFit/>
              </a:bodyPr>
              <a:lstStyle/>
              <a:p>
                <a:r>
                  <a:rPr lang="en-GB" sz="2000" b="1" dirty="0" smtClean="0">
                    <a:solidFill>
                      <a:srgbClr val="0066FF"/>
                    </a:solidFill>
                  </a:rPr>
                  <a:t>5</a:t>
                </a:r>
                <a:endParaRPr lang="en-GB" sz="2000" b="1" dirty="0">
                  <a:solidFill>
                    <a:srgbClr val="0066FF"/>
                  </a:solidFill>
                </a:endParaRPr>
              </a:p>
            </p:txBody>
          </p:sp>
          <p:sp>
            <p:nvSpPr>
              <p:cNvPr id="210" name="TextBox 28"/>
              <p:cNvSpPr txBox="1"/>
              <p:nvPr/>
            </p:nvSpPr>
            <p:spPr>
              <a:xfrm>
                <a:off x="2009234" y="1571612"/>
                <a:ext cx="817037" cy="757423"/>
              </a:xfrm>
              <a:prstGeom prst="rect">
                <a:avLst/>
              </a:prstGeom>
              <a:noFill/>
            </p:spPr>
            <p:txBody>
              <a:bodyPr wrap="square" rtlCol="0">
                <a:spAutoFit/>
              </a:bodyPr>
              <a:lstStyle/>
              <a:p>
                <a:r>
                  <a:rPr lang="en-GB" sz="2000" b="1" dirty="0" smtClean="0">
                    <a:solidFill>
                      <a:srgbClr val="0066FF"/>
                    </a:solidFill>
                  </a:rPr>
                  <a:t>6</a:t>
                </a:r>
                <a:endParaRPr lang="en-GB" sz="2000" b="1" dirty="0">
                  <a:solidFill>
                    <a:srgbClr val="0066FF"/>
                  </a:solidFill>
                </a:endParaRPr>
              </a:p>
            </p:txBody>
          </p:sp>
        </p:grpSp>
        <p:grpSp>
          <p:nvGrpSpPr>
            <p:cNvPr id="144" name="Group 76"/>
            <p:cNvGrpSpPr/>
            <p:nvPr/>
          </p:nvGrpSpPr>
          <p:grpSpPr>
            <a:xfrm>
              <a:off x="3571868" y="3286127"/>
              <a:ext cx="3548087" cy="2537036"/>
              <a:chOff x="-632669" y="1526565"/>
              <a:chExt cx="9133759" cy="4802701"/>
            </a:xfrm>
          </p:grpSpPr>
          <p:sp>
            <p:nvSpPr>
              <p:cNvPr id="150" name="TextBox 149"/>
              <p:cNvSpPr txBox="1"/>
              <p:nvPr/>
            </p:nvSpPr>
            <p:spPr>
              <a:xfrm>
                <a:off x="6876021" y="3516880"/>
                <a:ext cx="817037" cy="757423"/>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151" name="TextBox 150"/>
              <p:cNvSpPr txBox="1"/>
              <p:nvPr/>
            </p:nvSpPr>
            <p:spPr>
              <a:xfrm>
                <a:off x="5088008" y="4572008"/>
                <a:ext cx="817037" cy="757423"/>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152" name="TextBox 151"/>
              <p:cNvSpPr txBox="1"/>
              <p:nvPr/>
            </p:nvSpPr>
            <p:spPr>
              <a:xfrm>
                <a:off x="775985" y="3477691"/>
                <a:ext cx="817037" cy="757423"/>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153" name="TextBox 152"/>
              <p:cNvSpPr txBox="1"/>
              <p:nvPr/>
            </p:nvSpPr>
            <p:spPr>
              <a:xfrm>
                <a:off x="2518495" y="2416938"/>
                <a:ext cx="817037" cy="757423"/>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154" name="TextBox 153"/>
              <p:cNvSpPr txBox="1"/>
              <p:nvPr/>
            </p:nvSpPr>
            <p:spPr>
              <a:xfrm>
                <a:off x="2518495" y="4604947"/>
                <a:ext cx="817037" cy="757423"/>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155" name="TextBox 154"/>
              <p:cNvSpPr txBox="1"/>
              <p:nvPr/>
            </p:nvSpPr>
            <p:spPr>
              <a:xfrm>
                <a:off x="2437861" y="1526565"/>
                <a:ext cx="2802876" cy="757423"/>
              </a:xfrm>
              <a:prstGeom prst="rect">
                <a:avLst/>
              </a:prstGeom>
              <a:noFill/>
            </p:spPr>
            <p:txBody>
              <a:bodyPr wrap="square" rtlCol="0">
                <a:spAutoFit/>
              </a:bodyPr>
              <a:lstStyle/>
              <a:p>
                <a:r>
                  <a:rPr lang="en-GB" sz="2000" b="1" dirty="0" smtClean="0">
                    <a:solidFill>
                      <a:srgbClr val="FF0000"/>
                    </a:solidFill>
                  </a:rPr>
                  <a:t>CH</a:t>
                </a:r>
                <a:r>
                  <a:rPr lang="en-GB" sz="2000" b="1" baseline="-25000" dirty="0" smtClean="0">
                    <a:solidFill>
                      <a:srgbClr val="FF0000"/>
                    </a:solidFill>
                  </a:rPr>
                  <a:t>2</a:t>
                </a:r>
                <a:r>
                  <a:rPr lang="en-GB" sz="2000" b="1" dirty="0" smtClean="0">
                    <a:solidFill>
                      <a:srgbClr val="FF0000"/>
                    </a:solidFill>
                  </a:rPr>
                  <a:t>OH</a:t>
                </a:r>
                <a:endParaRPr lang="en-GB" sz="2000" b="1" dirty="0">
                  <a:solidFill>
                    <a:srgbClr val="FF0000"/>
                  </a:solidFill>
                </a:endParaRPr>
              </a:p>
            </p:txBody>
          </p:sp>
          <p:sp>
            <p:nvSpPr>
              <p:cNvPr id="156" name="TextBox 155"/>
              <p:cNvSpPr txBox="1"/>
              <p:nvPr/>
            </p:nvSpPr>
            <p:spPr>
              <a:xfrm>
                <a:off x="-632669" y="4636966"/>
                <a:ext cx="858205" cy="757423"/>
              </a:xfrm>
              <a:prstGeom prst="rect">
                <a:avLst/>
              </a:prstGeom>
              <a:noFill/>
            </p:spPr>
            <p:txBody>
              <a:bodyPr wrap="square" rtlCol="0">
                <a:spAutoFit/>
              </a:bodyPr>
              <a:lstStyle/>
              <a:p>
                <a:r>
                  <a:rPr lang="en-GB" sz="2000" b="1" dirty="0" smtClean="0">
                    <a:solidFill>
                      <a:srgbClr val="FF0000"/>
                    </a:solidFill>
                  </a:rPr>
                  <a:t>O</a:t>
                </a:r>
                <a:endParaRPr lang="en-GB" sz="2000" b="1" dirty="0">
                  <a:solidFill>
                    <a:srgbClr val="FF0000"/>
                  </a:solidFill>
                </a:endParaRPr>
              </a:p>
            </p:txBody>
          </p:sp>
          <p:cxnSp>
            <p:nvCxnSpPr>
              <p:cNvPr id="157" name="Straight Connector 156"/>
              <p:cNvCxnSpPr/>
              <p:nvPr/>
            </p:nvCxnSpPr>
            <p:spPr>
              <a:xfrm rot="5400000">
                <a:off x="2063271" y="2803459"/>
                <a:ext cx="1466589" cy="30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8" name="Group 26"/>
              <p:cNvGrpSpPr/>
              <p:nvPr/>
            </p:nvGrpSpPr>
            <p:grpSpPr>
              <a:xfrm>
                <a:off x="1013894" y="2783585"/>
                <a:ext cx="6127771" cy="1099942"/>
                <a:chOff x="4857752" y="4572008"/>
                <a:chExt cx="3214710" cy="642942"/>
              </a:xfrm>
            </p:grpSpPr>
            <p:cxnSp>
              <p:nvCxnSpPr>
                <p:cNvPr id="181" name="Straight Connector 180"/>
                <p:cNvCxnSpPr/>
                <p:nvPr/>
              </p:nvCxnSpPr>
              <p:spPr>
                <a:xfrm flipV="1">
                  <a:off x="4857752"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5786446" y="4572008"/>
                  <a:ext cx="13573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7143768"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9" name="Group 27"/>
              <p:cNvGrpSpPr/>
              <p:nvPr/>
            </p:nvGrpSpPr>
            <p:grpSpPr>
              <a:xfrm flipV="1">
                <a:off x="1013894" y="3871654"/>
                <a:ext cx="6127771" cy="1099942"/>
                <a:chOff x="4857752" y="4572008"/>
                <a:chExt cx="3214710" cy="642942"/>
              </a:xfrm>
            </p:grpSpPr>
            <p:cxnSp>
              <p:nvCxnSpPr>
                <p:cNvPr id="178" name="Straight Connector 177"/>
                <p:cNvCxnSpPr/>
                <p:nvPr/>
              </p:nvCxnSpPr>
              <p:spPr>
                <a:xfrm flipV="1">
                  <a:off x="4857752"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5786446" y="4572008"/>
                  <a:ext cx="13573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7143768"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60" name="Straight Connector 159"/>
              <p:cNvCxnSpPr/>
              <p:nvPr/>
            </p:nvCxnSpPr>
            <p:spPr>
              <a:xfrm rot="5400000">
                <a:off x="2052356" y="4981955"/>
                <a:ext cx="1466589" cy="30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rot="5400000">
                <a:off x="4639636" y="4981955"/>
                <a:ext cx="1466589" cy="30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5400000">
                <a:off x="6406852" y="3882014"/>
                <a:ext cx="1466589" cy="30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3" name="TextBox 162"/>
              <p:cNvSpPr txBox="1"/>
              <p:nvPr/>
            </p:nvSpPr>
            <p:spPr>
              <a:xfrm>
                <a:off x="4962900" y="5571843"/>
                <a:ext cx="1634071" cy="757423"/>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sp>
            <p:nvSpPr>
              <p:cNvPr id="164" name="TextBox 163"/>
              <p:cNvSpPr txBox="1"/>
              <p:nvPr/>
            </p:nvSpPr>
            <p:spPr>
              <a:xfrm>
                <a:off x="6867019" y="4429131"/>
                <a:ext cx="1634071" cy="757423"/>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sp>
            <p:nvSpPr>
              <p:cNvPr id="165" name="TextBox 164"/>
              <p:cNvSpPr txBox="1"/>
              <p:nvPr/>
            </p:nvSpPr>
            <p:spPr>
              <a:xfrm>
                <a:off x="2518495" y="3761311"/>
                <a:ext cx="1634071" cy="757423"/>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sp>
            <p:nvSpPr>
              <p:cNvPr id="166" name="TextBox 165"/>
              <p:cNvSpPr txBox="1"/>
              <p:nvPr/>
            </p:nvSpPr>
            <p:spPr>
              <a:xfrm>
                <a:off x="646468" y="2659459"/>
                <a:ext cx="953209" cy="757423"/>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167" name="TextBox 166"/>
              <p:cNvSpPr txBox="1"/>
              <p:nvPr/>
            </p:nvSpPr>
            <p:spPr>
              <a:xfrm>
                <a:off x="2518495" y="3205404"/>
                <a:ext cx="953209" cy="757423"/>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168" name="TextBox 167"/>
              <p:cNvSpPr txBox="1"/>
              <p:nvPr/>
            </p:nvSpPr>
            <p:spPr>
              <a:xfrm>
                <a:off x="2518495" y="5472329"/>
                <a:ext cx="953209" cy="757423"/>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169" name="TextBox 168"/>
              <p:cNvSpPr txBox="1"/>
              <p:nvPr/>
            </p:nvSpPr>
            <p:spPr>
              <a:xfrm>
                <a:off x="5055976" y="3761311"/>
                <a:ext cx="953209" cy="757423"/>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170" name="TextBox 169"/>
              <p:cNvSpPr txBox="1"/>
              <p:nvPr/>
            </p:nvSpPr>
            <p:spPr>
              <a:xfrm>
                <a:off x="6874754" y="2643183"/>
                <a:ext cx="953209" cy="757423"/>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171" name="TextBox 170"/>
              <p:cNvSpPr txBox="1"/>
              <p:nvPr/>
            </p:nvSpPr>
            <p:spPr>
              <a:xfrm>
                <a:off x="5103899" y="2408864"/>
                <a:ext cx="541731" cy="757423"/>
              </a:xfrm>
              <a:prstGeom prst="rect">
                <a:avLst/>
              </a:prstGeom>
              <a:noFill/>
            </p:spPr>
            <p:txBody>
              <a:bodyPr wrap="square" rtlCol="0">
                <a:spAutoFit/>
              </a:bodyPr>
              <a:lstStyle/>
              <a:p>
                <a:r>
                  <a:rPr lang="en-GB" sz="2000" b="1" dirty="0" smtClean="0">
                    <a:solidFill>
                      <a:srgbClr val="FF0000"/>
                    </a:solidFill>
                  </a:rPr>
                  <a:t>O</a:t>
                </a:r>
                <a:endParaRPr lang="en-GB" sz="2000" b="1" dirty="0">
                  <a:solidFill>
                    <a:srgbClr val="FF0000"/>
                  </a:solidFill>
                </a:endParaRPr>
              </a:p>
            </p:txBody>
          </p:sp>
          <p:sp>
            <p:nvSpPr>
              <p:cNvPr id="172" name="TextBox 171"/>
              <p:cNvSpPr txBox="1"/>
              <p:nvPr/>
            </p:nvSpPr>
            <p:spPr>
              <a:xfrm>
                <a:off x="7264428" y="3659691"/>
                <a:ext cx="817037" cy="757423"/>
              </a:xfrm>
              <a:prstGeom prst="rect">
                <a:avLst/>
              </a:prstGeom>
              <a:noFill/>
            </p:spPr>
            <p:txBody>
              <a:bodyPr wrap="square" rtlCol="0">
                <a:spAutoFit/>
              </a:bodyPr>
              <a:lstStyle/>
              <a:p>
                <a:r>
                  <a:rPr lang="en-GB" sz="2000" b="1" dirty="0" smtClean="0">
                    <a:solidFill>
                      <a:srgbClr val="0066FF"/>
                    </a:solidFill>
                  </a:rPr>
                  <a:t>1</a:t>
                </a:r>
                <a:endParaRPr lang="en-GB" sz="2000" b="1" dirty="0">
                  <a:solidFill>
                    <a:srgbClr val="0066FF"/>
                  </a:solidFill>
                </a:endParaRPr>
              </a:p>
            </p:txBody>
          </p:sp>
          <p:sp>
            <p:nvSpPr>
              <p:cNvPr id="173" name="TextBox 172"/>
              <p:cNvSpPr txBox="1"/>
              <p:nvPr/>
            </p:nvSpPr>
            <p:spPr>
              <a:xfrm>
                <a:off x="5509695" y="4731260"/>
                <a:ext cx="817037" cy="757423"/>
              </a:xfrm>
              <a:prstGeom prst="rect">
                <a:avLst/>
              </a:prstGeom>
              <a:noFill/>
            </p:spPr>
            <p:txBody>
              <a:bodyPr wrap="square" rtlCol="0">
                <a:spAutoFit/>
              </a:bodyPr>
              <a:lstStyle/>
              <a:p>
                <a:r>
                  <a:rPr lang="en-GB" sz="2000" b="1" dirty="0" smtClean="0">
                    <a:solidFill>
                      <a:srgbClr val="0066FF"/>
                    </a:solidFill>
                  </a:rPr>
                  <a:t>2</a:t>
                </a:r>
                <a:endParaRPr lang="en-GB" sz="2000" b="1" dirty="0">
                  <a:solidFill>
                    <a:srgbClr val="0066FF"/>
                  </a:solidFill>
                </a:endParaRPr>
              </a:p>
            </p:txBody>
          </p:sp>
          <p:sp>
            <p:nvSpPr>
              <p:cNvPr id="174" name="TextBox 173"/>
              <p:cNvSpPr txBox="1"/>
              <p:nvPr/>
            </p:nvSpPr>
            <p:spPr>
              <a:xfrm>
                <a:off x="2866489" y="4802700"/>
                <a:ext cx="817037" cy="757423"/>
              </a:xfrm>
              <a:prstGeom prst="rect">
                <a:avLst/>
              </a:prstGeom>
              <a:noFill/>
            </p:spPr>
            <p:txBody>
              <a:bodyPr wrap="square" rtlCol="0">
                <a:spAutoFit/>
              </a:bodyPr>
              <a:lstStyle/>
              <a:p>
                <a:r>
                  <a:rPr lang="en-GB" sz="2000" b="1" dirty="0" smtClean="0">
                    <a:solidFill>
                      <a:srgbClr val="0066FF"/>
                    </a:solidFill>
                  </a:rPr>
                  <a:t>3</a:t>
                </a:r>
                <a:endParaRPr lang="en-GB" sz="2000" b="1" dirty="0">
                  <a:solidFill>
                    <a:srgbClr val="0066FF"/>
                  </a:solidFill>
                </a:endParaRPr>
              </a:p>
            </p:txBody>
          </p:sp>
          <p:sp>
            <p:nvSpPr>
              <p:cNvPr id="175" name="TextBox 174"/>
              <p:cNvSpPr txBox="1"/>
              <p:nvPr/>
            </p:nvSpPr>
            <p:spPr>
              <a:xfrm>
                <a:off x="366160" y="3643314"/>
                <a:ext cx="817037" cy="757423"/>
              </a:xfrm>
              <a:prstGeom prst="rect">
                <a:avLst/>
              </a:prstGeom>
              <a:noFill/>
            </p:spPr>
            <p:txBody>
              <a:bodyPr wrap="square" rtlCol="0">
                <a:spAutoFit/>
              </a:bodyPr>
              <a:lstStyle/>
              <a:p>
                <a:r>
                  <a:rPr lang="en-GB" sz="2000" b="1" dirty="0" smtClean="0">
                    <a:solidFill>
                      <a:srgbClr val="0066FF"/>
                    </a:solidFill>
                  </a:rPr>
                  <a:t>4</a:t>
                </a:r>
                <a:endParaRPr lang="en-GB" sz="2000" b="1" dirty="0">
                  <a:solidFill>
                    <a:srgbClr val="0066FF"/>
                  </a:solidFill>
                </a:endParaRPr>
              </a:p>
            </p:txBody>
          </p:sp>
          <p:sp>
            <p:nvSpPr>
              <p:cNvPr id="176" name="TextBox 175"/>
              <p:cNvSpPr txBox="1"/>
              <p:nvPr/>
            </p:nvSpPr>
            <p:spPr>
              <a:xfrm>
                <a:off x="2120893" y="2357431"/>
                <a:ext cx="817037" cy="757423"/>
              </a:xfrm>
              <a:prstGeom prst="rect">
                <a:avLst/>
              </a:prstGeom>
              <a:noFill/>
            </p:spPr>
            <p:txBody>
              <a:bodyPr wrap="square" rtlCol="0">
                <a:spAutoFit/>
              </a:bodyPr>
              <a:lstStyle/>
              <a:p>
                <a:r>
                  <a:rPr lang="en-GB" sz="2000" b="1" dirty="0" smtClean="0">
                    <a:solidFill>
                      <a:srgbClr val="0066FF"/>
                    </a:solidFill>
                  </a:rPr>
                  <a:t>5</a:t>
                </a:r>
                <a:endParaRPr lang="en-GB" sz="2000" b="1" dirty="0">
                  <a:solidFill>
                    <a:srgbClr val="0066FF"/>
                  </a:solidFill>
                </a:endParaRPr>
              </a:p>
            </p:txBody>
          </p:sp>
          <p:sp>
            <p:nvSpPr>
              <p:cNvPr id="177" name="TextBox 176"/>
              <p:cNvSpPr txBox="1"/>
              <p:nvPr/>
            </p:nvSpPr>
            <p:spPr>
              <a:xfrm>
                <a:off x="2009234" y="1571612"/>
                <a:ext cx="817037" cy="757423"/>
              </a:xfrm>
              <a:prstGeom prst="rect">
                <a:avLst/>
              </a:prstGeom>
              <a:noFill/>
            </p:spPr>
            <p:txBody>
              <a:bodyPr wrap="square" rtlCol="0">
                <a:spAutoFit/>
              </a:bodyPr>
              <a:lstStyle/>
              <a:p>
                <a:r>
                  <a:rPr lang="en-GB" sz="2000" b="1" dirty="0" smtClean="0">
                    <a:solidFill>
                      <a:srgbClr val="0066FF"/>
                    </a:solidFill>
                  </a:rPr>
                  <a:t>6</a:t>
                </a:r>
                <a:endParaRPr lang="en-GB" sz="2000" b="1" dirty="0">
                  <a:solidFill>
                    <a:srgbClr val="0066FF"/>
                  </a:solidFill>
                </a:endParaRPr>
              </a:p>
            </p:txBody>
          </p:sp>
        </p:grpSp>
        <p:sp>
          <p:nvSpPr>
            <p:cNvPr id="145" name="Rectangle 144"/>
            <p:cNvSpPr/>
            <p:nvPr/>
          </p:nvSpPr>
          <p:spPr>
            <a:xfrm>
              <a:off x="3286116" y="4643446"/>
              <a:ext cx="944569" cy="723499"/>
            </a:xfrm>
            <a:prstGeom prst="rect">
              <a:avLst/>
            </a:prstGeom>
            <a:solidFill>
              <a:srgbClr val="33CC33">
                <a:alpha val="34000"/>
              </a:srgb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cxnSp>
          <p:nvCxnSpPr>
            <p:cNvPr id="146" name="Straight Connector 145"/>
            <p:cNvCxnSpPr/>
            <p:nvPr/>
          </p:nvCxnSpPr>
          <p:spPr>
            <a:xfrm rot="5400000">
              <a:off x="3874666" y="3530743"/>
              <a:ext cx="7478" cy="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rot="5400000">
              <a:off x="4900924" y="3517680"/>
              <a:ext cx="7478" cy="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5400000" flipH="1" flipV="1">
              <a:off x="3778876" y="4616385"/>
              <a:ext cx="509894" cy="35240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16200000" flipH="1">
              <a:off x="3107521" y="4536289"/>
              <a:ext cx="571504" cy="50006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7" name="Group 216"/>
          <p:cNvGrpSpPr/>
          <p:nvPr/>
        </p:nvGrpSpPr>
        <p:grpSpPr>
          <a:xfrm>
            <a:off x="437566" y="4143380"/>
            <a:ext cx="8706466" cy="2786082"/>
            <a:chOff x="437566" y="1357298"/>
            <a:chExt cx="8706466" cy="2786082"/>
          </a:xfrm>
        </p:grpSpPr>
        <p:sp>
          <p:nvSpPr>
            <p:cNvPr id="218" name="TextBox 217"/>
            <p:cNvSpPr txBox="1"/>
            <p:nvPr/>
          </p:nvSpPr>
          <p:spPr>
            <a:xfrm>
              <a:off x="3058558" y="2555923"/>
              <a:ext cx="328954" cy="40011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219" name="TextBox 218"/>
            <p:cNvSpPr txBox="1"/>
            <p:nvPr/>
          </p:nvSpPr>
          <p:spPr>
            <a:xfrm>
              <a:off x="2338670" y="3161582"/>
              <a:ext cx="328954" cy="40011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220" name="TextBox 219"/>
            <p:cNvSpPr txBox="1"/>
            <p:nvPr/>
          </p:nvSpPr>
          <p:spPr>
            <a:xfrm>
              <a:off x="602570" y="2533428"/>
              <a:ext cx="328954" cy="40011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221" name="TextBox 220"/>
            <p:cNvSpPr txBox="1"/>
            <p:nvPr/>
          </p:nvSpPr>
          <p:spPr>
            <a:xfrm>
              <a:off x="1304136" y="1924540"/>
              <a:ext cx="328954" cy="40011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222" name="TextBox 221"/>
            <p:cNvSpPr txBox="1"/>
            <p:nvPr/>
          </p:nvSpPr>
          <p:spPr>
            <a:xfrm>
              <a:off x="1304136" y="3180490"/>
              <a:ext cx="328954" cy="40011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223" name="TextBox 222"/>
            <p:cNvSpPr txBox="1"/>
            <p:nvPr/>
          </p:nvSpPr>
          <p:spPr>
            <a:xfrm>
              <a:off x="1271672" y="1357298"/>
              <a:ext cx="1128491" cy="400110"/>
            </a:xfrm>
            <a:prstGeom prst="rect">
              <a:avLst/>
            </a:prstGeom>
            <a:noFill/>
          </p:spPr>
          <p:txBody>
            <a:bodyPr wrap="square" rtlCol="0">
              <a:spAutoFit/>
            </a:bodyPr>
            <a:lstStyle/>
            <a:p>
              <a:r>
                <a:rPr lang="en-GB" sz="2000" b="1" dirty="0" smtClean="0">
                  <a:solidFill>
                    <a:srgbClr val="FF0000"/>
                  </a:solidFill>
                </a:rPr>
                <a:t>CH</a:t>
              </a:r>
              <a:r>
                <a:rPr lang="en-GB" sz="2000" b="1" baseline="-25000" dirty="0" smtClean="0">
                  <a:solidFill>
                    <a:srgbClr val="FF0000"/>
                  </a:solidFill>
                </a:rPr>
                <a:t>2</a:t>
              </a:r>
              <a:r>
                <a:rPr lang="en-GB" sz="2000" b="1" dirty="0" smtClean="0">
                  <a:solidFill>
                    <a:srgbClr val="FF0000"/>
                  </a:solidFill>
                </a:rPr>
                <a:t>OH</a:t>
              </a:r>
              <a:endParaRPr lang="en-GB" sz="2000" b="1" dirty="0">
                <a:solidFill>
                  <a:srgbClr val="FF0000"/>
                </a:solidFill>
              </a:endParaRPr>
            </a:p>
          </p:txBody>
        </p:sp>
        <p:sp>
          <p:nvSpPr>
            <p:cNvPr id="224" name="TextBox 223"/>
            <p:cNvSpPr txBox="1"/>
            <p:nvPr/>
          </p:nvSpPr>
          <p:spPr>
            <a:xfrm>
              <a:off x="575953" y="3088970"/>
              <a:ext cx="657908" cy="400110"/>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cxnSp>
          <p:nvCxnSpPr>
            <p:cNvPr id="225" name="Straight Connector 224"/>
            <p:cNvCxnSpPr/>
            <p:nvPr/>
          </p:nvCxnSpPr>
          <p:spPr>
            <a:xfrm rot="5400000">
              <a:off x="995171" y="2146668"/>
              <a:ext cx="841843" cy="12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278043" y="2734105"/>
              <a:ext cx="841843" cy="12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27" name="Group 26"/>
            <p:cNvGrpSpPr/>
            <p:nvPr/>
          </p:nvGrpSpPr>
          <p:grpSpPr>
            <a:xfrm>
              <a:off x="698357" y="2135001"/>
              <a:ext cx="2467156" cy="631383"/>
              <a:chOff x="4857752" y="4572008"/>
              <a:chExt cx="3214710" cy="642942"/>
            </a:xfrm>
          </p:grpSpPr>
          <p:cxnSp>
            <p:nvCxnSpPr>
              <p:cNvPr id="289" name="Straight Connector 50"/>
              <p:cNvCxnSpPr/>
              <p:nvPr/>
            </p:nvCxnSpPr>
            <p:spPr>
              <a:xfrm flipV="1">
                <a:off x="4857752"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0" name="Straight Connector 289"/>
              <p:cNvCxnSpPr/>
              <p:nvPr/>
            </p:nvCxnSpPr>
            <p:spPr>
              <a:xfrm>
                <a:off x="5786446" y="4572008"/>
                <a:ext cx="13573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1" name="Straight Connector 290"/>
              <p:cNvCxnSpPr/>
              <p:nvPr/>
            </p:nvCxnSpPr>
            <p:spPr>
              <a:xfrm>
                <a:off x="7143768"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8" name="Group 27"/>
            <p:cNvGrpSpPr/>
            <p:nvPr/>
          </p:nvGrpSpPr>
          <p:grpSpPr>
            <a:xfrm flipV="1">
              <a:off x="698357" y="2759568"/>
              <a:ext cx="2467156" cy="631383"/>
              <a:chOff x="4857752" y="4572008"/>
              <a:chExt cx="3214710" cy="642942"/>
            </a:xfrm>
          </p:grpSpPr>
          <p:cxnSp>
            <p:nvCxnSpPr>
              <p:cNvPr id="286" name="Straight Connector 285"/>
              <p:cNvCxnSpPr/>
              <p:nvPr/>
            </p:nvCxnSpPr>
            <p:spPr>
              <a:xfrm flipV="1">
                <a:off x="4857752"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a:off x="5786446" y="4572008"/>
                <a:ext cx="13573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8" name="Straight Connector 287"/>
              <p:cNvCxnSpPr/>
              <p:nvPr/>
            </p:nvCxnSpPr>
            <p:spPr>
              <a:xfrm>
                <a:off x="7143768"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29" name="Straight Connector 228"/>
            <p:cNvCxnSpPr/>
            <p:nvPr/>
          </p:nvCxnSpPr>
          <p:spPr>
            <a:xfrm rot="5400000">
              <a:off x="990777" y="3397157"/>
              <a:ext cx="841843" cy="12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5400000">
              <a:off x="2032464" y="3397157"/>
              <a:ext cx="841843" cy="12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rot="5400000">
              <a:off x="2743978" y="2765775"/>
              <a:ext cx="841843" cy="12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2" name="TextBox 231"/>
            <p:cNvSpPr txBox="1"/>
            <p:nvPr/>
          </p:nvSpPr>
          <p:spPr>
            <a:xfrm>
              <a:off x="2288299" y="3735502"/>
              <a:ext cx="657908" cy="400110"/>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sp>
          <p:nvSpPr>
            <p:cNvPr id="233" name="TextBox 232"/>
            <p:cNvSpPr txBox="1"/>
            <p:nvPr/>
          </p:nvSpPr>
          <p:spPr>
            <a:xfrm>
              <a:off x="3054933" y="3079569"/>
              <a:ext cx="657908" cy="400110"/>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sp>
          <p:nvSpPr>
            <p:cNvPr id="234" name="TextBox 233"/>
            <p:cNvSpPr txBox="1"/>
            <p:nvPr/>
          </p:nvSpPr>
          <p:spPr>
            <a:xfrm>
              <a:off x="1304136" y="2696230"/>
              <a:ext cx="657908" cy="400110"/>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sp>
          <p:nvSpPr>
            <p:cNvPr id="235" name="TextBox 234"/>
            <p:cNvSpPr txBox="1"/>
            <p:nvPr/>
          </p:nvSpPr>
          <p:spPr>
            <a:xfrm>
              <a:off x="592545" y="1940529"/>
              <a:ext cx="383780" cy="40011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236" name="TextBox 235"/>
            <p:cNvSpPr txBox="1"/>
            <p:nvPr/>
          </p:nvSpPr>
          <p:spPr>
            <a:xfrm>
              <a:off x="1304136" y="2377131"/>
              <a:ext cx="383780" cy="40011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237" name="TextBox 236"/>
            <p:cNvSpPr txBox="1"/>
            <p:nvPr/>
          </p:nvSpPr>
          <p:spPr>
            <a:xfrm>
              <a:off x="1304136" y="3678380"/>
              <a:ext cx="383780" cy="40011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238" name="TextBox 237"/>
            <p:cNvSpPr txBox="1"/>
            <p:nvPr/>
          </p:nvSpPr>
          <p:spPr>
            <a:xfrm>
              <a:off x="2325773" y="2696230"/>
              <a:ext cx="383780" cy="40011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239" name="TextBox 238"/>
            <p:cNvSpPr txBox="1"/>
            <p:nvPr/>
          </p:nvSpPr>
          <p:spPr>
            <a:xfrm>
              <a:off x="3058047" y="2054408"/>
              <a:ext cx="383780" cy="40011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240" name="TextBox 239"/>
            <p:cNvSpPr txBox="1"/>
            <p:nvPr/>
          </p:nvSpPr>
          <p:spPr>
            <a:xfrm>
              <a:off x="2345068" y="1919906"/>
              <a:ext cx="218112" cy="400110"/>
            </a:xfrm>
            <a:prstGeom prst="rect">
              <a:avLst/>
            </a:prstGeom>
            <a:noFill/>
          </p:spPr>
          <p:txBody>
            <a:bodyPr wrap="square" rtlCol="0">
              <a:spAutoFit/>
            </a:bodyPr>
            <a:lstStyle/>
            <a:p>
              <a:r>
                <a:rPr lang="en-GB" sz="2000" b="1" dirty="0" smtClean="0">
                  <a:solidFill>
                    <a:srgbClr val="FF0000"/>
                  </a:solidFill>
                </a:rPr>
                <a:t>O</a:t>
              </a:r>
              <a:endParaRPr lang="en-GB" sz="2000" b="1" dirty="0">
                <a:solidFill>
                  <a:srgbClr val="FF0000"/>
                </a:solidFill>
              </a:endParaRPr>
            </a:p>
          </p:txBody>
        </p:sp>
        <p:sp>
          <p:nvSpPr>
            <p:cNvPr id="241" name="TextBox 240"/>
            <p:cNvSpPr txBox="1"/>
            <p:nvPr/>
          </p:nvSpPr>
          <p:spPr>
            <a:xfrm>
              <a:off x="3214938" y="2637899"/>
              <a:ext cx="328954" cy="400110"/>
            </a:xfrm>
            <a:prstGeom prst="rect">
              <a:avLst/>
            </a:prstGeom>
            <a:noFill/>
          </p:spPr>
          <p:txBody>
            <a:bodyPr wrap="square" rtlCol="0">
              <a:spAutoFit/>
            </a:bodyPr>
            <a:lstStyle/>
            <a:p>
              <a:r>
                <a:rPr lang="en-GB" sz="2000" b="1" dirty="0" smtClean="0">
                  <a:solidFill>
                    <a:srgbClr val="0066FF"/>
                  </a:solidFill>
                </a:rPr>
                <a:t>1</a:t>
              </a:r>
              <a:endParaRPr lang="en-GB" sz="2000" b="1" dirty="0">
                <a:solidFill>
                  <a:srgbClr val="0066FF"/>
                </a:solidFill>
              </a:endParaRPr>
            </a:p>
          </p:txBody>
        </p:sp>
        <p:sp>
          <p:nvSpPr>
            <p:cNvPr id="242" name="TextBox 241"/>
            <p:cNvSpPr txBox="1"/>
            <p:nvPr/>
          </p:nvSpPr>
          <p:spPr>
            <a:xfrm>
              <a:off x="2508450" y="3252995"/>
              <a:ext cx="328954" cy="400110"/>
            </a:xfrm>
            <a:prstGeom prst="rect">
              <a:avLst/>
            </a:prstGeom>
            <a:noFill/>
          </p:spPr>
          <p:txBody>
            <a:bodyPr wrap="square" rtlCol="0">
              <a:spAutoFit/>
            </a:bodyPr>
            <a:lstStyle/>
            <a:p>
              <a:r>
                <a:rPr lang="en-GB" sz="2000" b="1" dirty="0" smtClean="0">
                  <a:solidFill>
                    <a:srgbClr val="0066FF"/>
                  </a:solidFill>
                </a:rPr>
                <a:t>2</a:t>
              </a:r>
              <a:endParaRPr lang="en-GB" sz="2000" b="1" dirty="0">
                <a:solidFill>
                  <a:srgbClr val="0066FF"/>
                </a:solidFill>
              </a:endParaRPr>
            </a:p>
          </p:txBody>
        </p:sp>
        <p:sp>
          <p:nvSpPr>
            <p:cNvPr id="243" name="TextBox 242"/>
            <p:cNvSpPr txBox="1"/>
            <p:nvPr/>
          </p:nvSpPr>
          <p:spPr>
            <a:xfrm>
              <a:off x="1444246" y="3294002"/>
              <a:ext cx="328954" cy="400110"/>
            </a:xfrm>
            <a:prstGeom prst="rect">
              <a:avLst/>
            </a:prstGeom>
            <a:noFill/>
          </p:spPr>
          <p:txBody>
            <a:bodyPr wrap="square" rtlCol="0">
              <a:spAutoFit/>
            </a:bodyPr>
            <a:lstStyle/>
            <a:p>
              <a:r>
                <a:rPr lang="en-GB" sz="2000" b="1" dirty="0" smtClean="0">
                  <a:solidFill>
                    <a:srgbClr val="0066FF"/>
                  </a:solidFill>
                </a:rPr>
                <a:t>3</a:t>
              </a:r>
              <a:endParaRPr lang="en-GB" sz="2000" b="1" dirty="0">
                <a:solidFill>
                  <a:srgbClr val="0066FF"/>
                </a:solidFill>
              </a:endParaRPr>
            </a:p>
          </p:txBody>
        </p:sp>
        <p:sp>
          <p:nvSpPr>
            <p:cNvPr id="244" name="TextBox 243"/>
            <p:cNvSpPr txBox="1"/>
            <p:nvPr/>
          </p:nvSpPr>
          <p:spPr>
            <a:xfrm>
              <a:off x="437566" y="2628498"/>
              <a:ext cx="328954" cy="400110"/>
            </a:xfrm>
            <a:prstGeom prst="rect">
              <a:avLst/>
            </a:prstGeom>
            <a:noFill/>
          </p:spPr>
          <p:txBody>
            <a:bodyPr wrap="square" rtlCol="0">
              <a:spAutoFit/>
            </a:bodyPr>
            <a:lstStyle/>
            <a:p>
              <a:r>
                <a:rPr lang="en-GB" sz="2000" b="1" dirty="0" smtClean="0">
                  <a:solidFill>
                    <a:srgbClr val="0066FF"/>
                  </a:solidFill>
                </a:rPr>
                <a:t>4</a:t>
              </a:r>
              <a:endParaRPr lang="en-GB" sz="2000" b="1" dirty="0">
                <a:solidFill>
                  <a:srgbClr val="0066FF"/>
                </a:solidFill>
              </a:endParaRPr>
            </a:p>
          </p:txBody>
        </p:sp>
        <p:sp>
          <p:nvSpPr>
            <p:cNvPr id="245" name="TextBox 244"/>
            <p:cNvSpPr txBox="1"/>
            <p:nvPr/>
          </p:nvSpPr>
          <p:spPr>
            <a:xfrm>
              <a:off x="1144054" y="1890382"/>
              <a:ext cx="328954" cy="400110"/>
            </a:xfrm>
            <a:prstGeom prst="rect">
              <a:avLst/>
            </a:prstGeom>
            <a:noFill/>
          </p:spPr>
          <p:txBody>
            <a:bodyPr wrap="square" rtlCol="0">
              <a:spAutoFit/>
            </a:bodyPr>
            <a:lstStyle/>
            <a:p>
              <a:r>
                <a:rPr lang="en-GB" sz="2000" b="1" dirty="0" smtClean="0">
                  <a:solidFill>
                    <a:srgbClr val="0066FF"/>
                  </a:solidFill>
                </a:rPr>
                <a:t>5</a:t>
              </a:r>
              <a:endParaRPr lang="en-GB" sz="2000" b="1" dirty="0">
                <a:solidFill>
                  <a:srgbClr val="0066FF"/>
                </a:solidFill>
              </a:endParaRPr>
            </a:p>
          </p:txBody>
        </p:sp>
        <p:sp>
          <p:nvSpPr>
            <p:cNvPr id="246" name="TextBox 245"/>
            <p:cNvSpPr txBox="1"/>
            <p:nvPr/>
          </p:nvSpPr>
          <p:spPr>
            <a:xfrm>
              <a:off x="1099098" y="1439311"/>
              <a:ext cx="328954" cy="400110"/>
            </a:xfrm>
            <a:prstGeom prst="rect">
              <a:avLst/>
            </a:prstGeom>
            <a:noFill/>
          </p:spPr>
          <p:txBody>
            <a:bodyPr wrap="square" rtlCol="0">
              <a:spAutoFit/>
            </a:bodyPr>
            <a:lstStyle/>
            <a:p>
              <a:r>
                <a:rPr lang="en-GB" sz="2000" b="1" dirty="0" smtClean="0">
                  <a:solidFill>
                    <a:srgbClr val="0066FF"/>
                  </a:solidFill>
                </a:rPr>
                <a:t>6</a:t>
              </a:r>
              <a:endParaRPr lang="en-GB" sz="2000" b="1" dirty="0">
                <a:solidFill>
                  <a:srgbClr val="0066FF"/>
                </a:solidFill>
              </a:endParaRPr>
            </a:p>
          </p:txBody>
        </p:sp>
        <p:sp>
          <p:nvSpPr>
            <p:cNvPr id="247" name="TextBox 246"/>
            <p:cNvSpPr txBox="1"/>
            <p:nvPr/>
          </p:nvSpPr>
          <p:spPr>
            <a:xfrm>
              <a:off x="3214678" y="2292486"/>
              <a:ext cx="1785950" cy="707886"/>
            </a:xfrm>
            <a:prstGeom prst="rect">
              <a:avLst/>
            </a:prstGeom>
            <a:noFill/>
          </p:spPr>
          <p:txBody>
            <a:bodyPr wrap="square" rtlCol="0">
              <a:spAutoFit/>
            </a:bodyPr>
            <a:lstStyle/>
            <a:p>
              <a:pPr algn="ctr"/>
              <a:r>
                <a:rPr lang="en-GB" sz="2000" b="1" dirty="0" smtClean="0"/>
                <a:t>Reducing Centre</a:t>
              </a:r>
              <a:endParaRPr lang="en-GB" sz="2000" b="1" dirty="0"/>
            </a:p>
          </p:txBody>
        </p:sp>
        <p:cxnSp>
          <p:nvCxnSpPr>
            <p:cNvPr id="248" name="Straight Arrow Connector 247"/>
            <p:cNvCxnSpPr/>
            <p:nvPr/>
          </p:nvCxnSpPr>
          <p:spPr>
            <a:xfrm rot="10800000" flipV="1">
              <a:off x="3357556" y="2643182"/>
              <a:ext cx="500065" cy="7143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9" name="TextBox 248"/>
            <p:cNvSpPr txBox="1"/>
            <p:nvPr/>
          </p:nvSpPr>
          <p:spPr>
            <a:xfrm>
              <a:off x="7264430" y="2563691"/>
              <a:ext cx="328954" cy="40011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250" name="TextBox 249"/>
            <p:cNvSpPr txBox="1"/>
            <p:nvPr/>
          </p:nvSpPr>
          <p:spPr>
            <a:xfrm>
              <a:off x="6544542" y="3169350"/>
              <a:ext cx="328954" cy="40011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251" name="TextBox 250"/>
            <p:cNvSpPr txBox="1"/>
            <p:nvPr/>
          </p:nvSpPr>
          <p:spPr>
            <a:xfrm>
              <a:off x="4808442" y="2541196"/>
              <a:ext cx="328954" cy="40011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252" name="TextBox 251"/>
            <p:cNvSpPr txBox="1"/>
            <p:nvPr/>
          </p:nvSpPr>
          <p:spPr>
            <a:xfrm>
              <a:off x="5510008" y="1932308"/>
              <a:ext cx="328954" cy="40011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253" name="TextBox 252"/>
            <p:cNvSpPr txBox="1"/>
            <p:nvPr/>
          </p:nvSpPr>
          <p:spPr>
            <a:xfrm>
              <a:off x="5510008" y="3188258"/>
              <a:ext cx="328954" cy="40011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254" name="TextBox 253"/>
            <p:cNvSpPr txBox="1"/>
            <p:nvPr/>
          </p:nvSpPr>
          <p:spPr>
            <a:xfrm>
              <a:off x="5477544" y="1365066"/>
              <a:ext cx="1128491" cy="400110"/>
            </a:xfrm>
            <a:prstGeom prst="rect">
              <a:avLst/>
            </a:prstGeom>
            <a:noFill/>
          </p:spPr>
          <p:txBody>
            <a:bodyPr wrap="square" rtlCol="0">
              <a:spAutoFit/>
            </a:bodyPr>
            <a:lstStyle/>
            <a:p>
              <a:r>
                <a:rPr lang="en-GB" sz="2000" b="1" dirty="0" smtClean="0">
                  <a:solidFill>
                    <a:srgbClr val="FF0000"/>
                  </a:solidFill>
                </a:rPr>
                <a:t>CH</a:t>
              </a:r>
              <a:r>
                <a:rPr lang="en-GB" sz="2000" b="1" baseline="-25000" dirty="0" smtClean="0">
                  <a:solidFill>
                    <a:srgbClr val="FF0000"/>
                  </a:solidFill>
                </a:rPr>
                <a:t>2</a:t>
              </a:r>
              <a:r>
                <a:rPr lang="en-GB" sz="2000" b="1" dirty="0" smtClean="0">
                  <a:solidFill>
                    <a:srgbClr val="FF0000"/>
                  </a:solidFill>
                </a:rPr>
                <a:t>OH</a:t>
              </a:r>
              <a:endParaRPr lang="en-GB" sz="2000" b="1" dirty="0">
                <a:solidFill>
                  <a:srgbClr val="FF0000"/>
                </a:solidFill>
              </a:endParaRPr>
            </a:p>
          </p:txBody>
        </p:sp>
        <p:sp>
          <p:nvSpPr>
            <p:cNvPr id="255" name="TextBox 254"/>
            <p:cNvSpPr txBox="1"/>
            <p:nvPr/>
          </p:nvSpPr>
          <p:spPr>
            <a:xfrm>
              <a:off x="4781825" y="3096738"/>
              <a:ext cx="657908" cy="400110"/>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cxnSp>
          <p:nvCxnSpPr>
            <p:cNvPr id="256" name="Straight Connector 255"/>
            <p:cNvCxnSpPr/>
            <p:nvPr/>
          </p:nvCxnSpPr>
          <p:spPr>
            <a:xfrm rot="5400000">
              <a:off x="5201043" y="2154436"/>
              <a:ext cx="841843" cy="12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5400000">
              <a:off x="4483915" y="2741873"/>
              <a:ext cx="841843" cy="12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8" name="Group 26"/>
            <p:cNvGrpSpPr/>
            <p:nvPr/>
          </p:nvGrpSpPr>
          <p:grpSpPr>
            <a:xfrm>
              <a:off x="4904229" y="2142769"/>
              <a:ext cx="2467156" cy="631383"/>
              <a:chOff x="4857752" y="4572008"/>
              <a:chExt cx="3214710" cy="642942"/>
            </a:xfrm>
          </p:grpSpPr>
          <p:cxnSp>
            <p:nvCxnSpPr>
              <p:cNvPr id="283" name="Straight Connector 282"/>
              <p:cNvCxnSpPr/>
              <p:nvPr/>
            </p:nvCxnSpPr>
            <p:spPr>
              <a:xfrm flipV="1">
                <a:off x="4857752"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4" name="Straight Connector 283"/>
              <p:cNvCxnSpPr/>
              <p:nvPr/>
            </p:nvCxnSpPr>
            <p:spPr>
              <a:xfrm>
                <a:off x="5786446" y="4572008"/>
                <a:ext cx="13573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5" name="Straight Connector 284"/>
              <p:cNvCxnSpPr/>
              <p:nvPr/>
            </p:nvCxnSpPr>
            <p:spPr>
              <a:xfrm>
                <a:off x="7143768"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9" name="Group 27"/>
            <p:cNvGrpSpPr/>
            <p:nvPr/>
          </p:nvGrpSpPr>
          <p:grpSpPr>
            <a:xfrm flipV="1">
              <a:off x="4904229" y="2767336"/>
              <a:ext cx="2467156" cy="631383"/>
              <a:chOff x="4857752" y="4572008"/>
              <a:chExt cx="3214710" cy="642942"/>
            </a:xfrm>
          </p:grpSpPr>
          <p:cxnSp>
            <p:nvCxnSpPr>
              <p:cNvPr id="280" name="Straight Connector 279"/>
              <p:cNvCxnSpPr/>
              <p:nvPr/>
            </p:nvCxnSpPr>
            <p:spPr>
              <a:xfrm flipV="1">
                <a:off x="4857752"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1" name="Straight Connector 280"/>
              <p:cNvCxnSpPr/>
              <p:nvPr/>
            </p:nvCxnSpPr>
            <p:spPr>
              <a:xfrm>
                <a:off x="5786446" y="4572008"/>
                <a:ext cx="13573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2" name="Straight Connector 281"/>
              <p:cNvCxnSpPr/>
              <p:nvPr/>
            </p:nvCxnSpPr>
            <p:spPr>
              <a:xfrm>
                <a:off x="7143768"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60" name="Straight Connector 259"/>
            <p:cNvCxnSpPr/>
            <p:nvPr/>
          </p:nvCxnSpPr>
          <p:spPr>
            <a:xfrm rot="5400000">
              <a:off x="5196649" y="3404925"/>
              <a:ext cx="841843" cy="12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5400000">
              <a:off x="6238336" y="3404925"/>
              <a:ext cx="841843" cy="12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5400000">
              <a:off x="6949850" y="2773543"/>
              <a:ext cx="841843" cy="12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3" name="TextBox 262"/>
            <p:cNvSpPr txBox="1"/>
            <p:nvPr/>
          </p:nvSpPr>
          <p:spPr>
            <a:xfrm>
              <a:off x="6494171" y="3743270"/>
              <a:ext cx="657908" cy="400110"/>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sp>
          <p:nvSpPr>
            <p:cNvPr id="264" name="TextBox 263"/>
            <p:cNvSpPr txBox="1"/>
            <p:nvPr/>
          </p:nvSpPr>
          <p:spPr>
            <a:xfrm>
              <a:off x="7260805" y="3087337"/>
              <a:ext cx="657908" cy="400110"/>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sp>
          <p:nvSpPr>
            <p:cNvPr id="265" name="TextBox 264"/>
            <p:cNvSpPr txBox="1"/>
            <p:nvPr/>
          </p:nvSpPr>
          <p:spPr>
            <a:xfrm>
              <a:off x="5510008" y="2703998"/>
              <a:ext cx="657908" cy="400110"/>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sp>
          <p:nvSpPr>
            <p:cNvPr id="266" name="TextBox 265"/>
            <p:cNvSpPr txBox="1"/>
            <p:nvPr/>
          </p:nvSpPr>
          <p:spPr>
            <a:xfrm>
              <a:off x="4798417" y="1948297"/>
              <a:ext cx="383780" cy="40011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267" name="TextBox 266"/>
            <p:cNvSpPr txBox="1"/>
            <p:nvPr/>
          </p:nvSpPr>
          <p:spPr>
            <a:xfrm>
              <a:off x="5510008" y="2384899"/>
              <a:ext cx="383780" cy="40011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268" name="TextBox 267"/>
            <p:cNvSpPr txBox="1"/>
            <p:nvPr/>
          </p:nvSpPr>
          <p:spPr>
            <a:xfrm>
              <a:off x="5510008" y="3686148"/>
              <a:ext cx="383780" cy="40011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269" name="TextBox 268"/>
            <p:cNvSpPr txBox="1"/>
            <p:nvPr/>
          </p:nvSpPr>
          <p:spPr>
            <a:xfrm>
              <a:off x="6531645" y="2703998"/>
              <a:ext cx="383780" cy="40011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270" name="TextBox 269"/>
            <p:cNvSpPr txBox="1"/>
            <p:nvPr/>
          </p:nvSpPr>
          <p:spPr>
            <a:xfrm>
              <a:off x="7263919" y="2062176"/>
              <a:ext cx="383780" cy="40011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271" name="TextBox 270"/>
            <p:cNvSpPr txBox="1"/>
            <p:nvPr/>
          </p:nvSpPr>
          <p:spPr>
            <a:xfrm>
              <a:off x="6550940" y="1927674"/>
              <a:ext cx="218112" cy="400110"/>
            </a:xfrm>
            <a:prstGeom prst="rect">
              <a:avLst/>
            </a:prstGeom>
            <a:noFill/>
          </p:spPr>
          <p:txBody>
            <a:bodyPr wrap="square" rtlCol="0">
              <a:spAutoFit/>
            </a:bodyPr>
            <a:lstStyle/>
            <a:p>
              <a:r>
                <a:rPr lang="en-GB" sz="2000" b="1" dirty="0" smtClean="0">
                  <a:solidFill>
                    <a:srgbClr val="FF0000"/>
                  </a:solidFill>
                </a:rPr>
                <a:t>O</a:t>
              </a:r>
              <a:endParaRPr lang="en-GB" sz="2000" b="1" dirty="0">
                <a:solidFill>
                  <a:srgbClr val="FF0000"/>
                </a:solidFill>
              </a:endParaRPr>
            </a:p>
          </p:txBody>
        </p:sp>
        <p:sp>
          <p:nvSpPr>
            <p:cNvPr id="272" name="TextBox 271"/>
            <p:cNvSpPr txBox="1"/>
            <p:nvPr/>
          </p:nvSpPr>
          <p:spPr>
            <a:xfrm>
              <a:off x="7420810" y="2645667"/>
              <a:ext cx="328954" cy="400110"/>
            </a:xfrm>
            <a:prstGeom prst="rect">
              <a:avLst/>
            </a:prstGeom>
            <a:noFill/>
          </p:spPr>
          <p:txBody>
            <a:bodyPr wrap="square" rtlCol="0">
              <a:spAutoFit/>
            </a:bodyPr>
            <a:lstStyle/>
            <a:p>
              <a:r>
                <a:rPr lang="en-GB" sz="2000" b="1" dirty="0" smtClean="0">
                  <a:solidFill>
                    <a:srgbClr val="0066FF"/>
                  </a:solidFill>
                </a:rPr>
                <a:t>1</a:t>
              </a:r>
              <a:endParaRPr lang="en-GB" sz="2000" b="1" dirty="0">
                <a:solidFill>
                  <a:srgbClr val="0066FF"/>
                </a:solidFill>
              </a:endParaRPr>
            </a:p>
          </p:txBody>
        </p:sp>
        <p:sp>
          <p:nvSpPr>
            <p:cNvPr id="273" name="TextBox 272"/>
            <p:cNvSpPr txBox="1"/>
            <p:nvPr/>
          </p:nvSpPr>
          <p:spPr>
            <a:xfrm>
              <a:off x="6714322" y="3260763"/>
              <a:ext cx="328954" cy="400110"/>
            </a:xfrm>
            <a:prstGeom prst="rect">
              <a:avLst/>
            </a:prstGeom>
            <a:noFill/>
          </p:spPr>
          <p:txBody>
            <a:bodyPr wrap="square" rtlCol="0">
              <a:spAutoFit/>
            </a:bodyPr>
            <a:lstStyle/>
            <a:p>
              <a:r>
                <a:rPr lang="en-GB" sz="2000" b="1" dirty="0" smtClean="0">
                  <a:solidFill>
                    <a:srgbClr val="0066FF"/>
                  </a:solidFill>
                </a:rPr>
                <a:t>2</a:t>
              </a:r>
              <a:endParaRPr lang="en-GB" sz="2000" b="1" dirty="0">
                <a:solidFill>
                  <a:srgbClr val="0066FF"/>
                </a:solidFill>
              </a:endParaRPr>
            </a:p>
          </p:txBody>
        </p:sp>
        <p:sp>
          <p:nvSpPr>
            <p:cNvPr id="274" name="TextBox 273"/>
            <p:cNvSpPr txBox="1"/>
            <p:nvPr/>
          </p:nvSpPr>
          <p:spPr>
            <a:xfrm>
              <a:off x="5650118" y="3301770"/>
              <a:ext cx="328954" cy="400110"/>
            </a:xfrm>
            <a:prstGeom prst="rect">
              <a:avLst/>
            </a:prstGeom>
            <a:noFill/>
          </p:spPr>
          <p:txBody>
            <a:bodyPr wrap="square" rtlCol="0">
              <a:spAutoFit/>
            </a:bodyPr>
            <a:lstStyle/>
            <a:p>
              <a:r>
                <a:rPr lang="en-GB" sz="2000" b="1" dirty="0" smtClean="0">
                  <a:solidFill>
                    <a:srgbClr val="0066FF"/>
                  </a:solidFill>
                </a:rPr>
                <a:t>3</a:t>
              </a:r>
              <a:endParaRPr lang="en-GB" sz="2000" b="1" dirty="0">
                <a:solidFill>
                  <a:srgbClr val="0066FF"/>
                </a:solidFill>
              </a:endParaRPr>
            </a:p>
          </p:txBody>
        </p:sp>
        <p:sp>
          <p:nvSpPr>
            <p:cNvPr id="275" name="TextBox 274"/>
            <p:cNvSpPr txBox="1"/>
            <p:nvPr/>
          </p:nvSpPr>
          <p:spPr>
            <a:xfrm>
              <a:off x="4643438" y="2636266"/>
              <a:ext cx="328954" cy="400110"/>
            </a:xfrm>
            <a:prstGeom prst="rect">
              <a:avLst/>
            </a:prstGeom>
            <a:noFill/>
          </p:spPr>
          <p:txBody>
            <a:bodyPr wrap="square" rtlCol="0">
              <a:spAutoFit/>
            </a:bodyPr>
            <a:lstStyle/>
            <a:p>
              <a:r>
                <a:rPr lang="en-GB" sz="2000" b="1" dirty="0" smtClean="0">
                  <a:solidFill>
                    <a:srgbClr val="0066FF"/>
                  </a:solidFill>
                </a:rPr>
                <a:t>4</a:t>
              </a:r>
              <a:endParaRPr lang="en-GB" sz="2000" b="1" dirty="0">
                <a:solidFill>
                  <a:srgbClr val="0066FF"/>
                </a:solidFill>
              </a:endParaRPr>
            </a:p>
          </p:txBody>
        </p:sp>
        <p:sp>
          <p:nvSpPr>
            <p:cNvPr id="276" name="TextBox 275"/>
            <p:cNvSpPr txBox="1"/>
            <p:nvPr/>
          </p:nvSpPr>
          <p:spPr>
            <a:xfrm>
              <a:off x="5349926" y="1898150"/>
              <a:ext cx="328954" cy="400110"/>
            </a:xfrm>
            <a:prstGeom prst="rect">
              <a:avLst/>
            </a:prstGeom>
            <a:noFill/>
          </p:spPr>
          <p:txBody>
            <a:bodyPr wrap="square" rtlCol="0">
              <a:spAutoFit/>
            </a:bodyPr>
            <a:lstStyle/>
            <a:p>
              <a:r>
                <a:rPr lang="en-GB" sz="2000" b="1" dirty="0" smtClean="0">
                  <a:solidFill>
                    <a:srgbClr val="0066FF"/>
                  </a:solidFill>
                </a:rPr>
                <a:t>5</a:t>
              </a:r>
              <a:endParaRPr lang="en-GB" sz="2000" b="1" dirty="0">
                <a:solidFill>
                  <a:srgbClr val="0066FF"/>
                </a:solidFill>
              </a:endParaRPr>
            </a:p>
          </p:txBody>
        </p:sp>
        <p:sp>
          <p:nvSpPr>
            <p:cNvPr id="277" name="TextBox 276"/>
            <p:cNvSpPr txBox="1"/>
            <p:nvPr/>
          </p:nvSpPr>
          <p:spPr>
            <a:xfrm>
              <a:off x="5304970" y="1447079"/>
              <a:ext cx="328954" cy="400110"/>
            </a:xfrm>
            <a:prstGeom prst="rect">
              <a:avLst/>
            </a:prstGeom>
            <a:noFill/>
          </p:spPr>
          <p:txBody>
            <a:bodyPr wrap="square" rtlCol="0">
              <a:spAutoFit/>
            </a:bodyPr>
            <a:lstStyle/>
            <a:p>
              <a:r>
                <a:rPr lang="en-GB" sz="2000" b="1" dirty="0" smtClean="0">
                  <a:solidFill>
                    <a:srgbClr val="0066FF"/>
                  </a:solidFill>
                </a:rPr>
                <a:t>6</a:t>
              </a:r>
              <a:endParaRPr lang="en-GB" sz="2000" b="1" dirty="0">
                <a:solidFill>
                  <a:srgbClr val="0066FF"/>
                </a:solidFill>
              </a:endParaRPr>
            </a:p>
          </p:txBody>
        </p:sp>
        <p:sp>
          <p:nvSpPr>
            <p:cNvPr id="278" name="TextBox 277"/>
            <p:cNvSpPr txBox="1"/>
            <p:nvPr/>
          </p:nvSpPr>
          <p:spPr>
            <a:xfrm>
              <a:off x="7358082" y="2221048"/>
              <a:ext cx="1785950" cy="707886"/>
            </a:xfrm>
            <a:prstGeom prst="rect">
              <a:avLst/>
            </a:prstGeom>
            <a:noFill/>
          </p:spPr>
          <p:txBody>
            <a:bodyPr wrap="square" rtlCol="0">
              <a:spAutoFit/>
            </a:bodyPr>
            <a:lstStyle/>
            <a:p>
              <a:pPr algn="ctr"/>
              <a:r>
                <a:rPr lang="en-GB" sz="2000" b="1" dirty="0" smtClean="0"/>
                <a:t>Reducing Centre</a:t>
              </a:r>
              <a:endParaRPr lang="en-GB" sz="2000" b="1" dirty="0"/>
            </a:p>
          </p:txBody>
        </p:sp>
        <p:cxnSp>
          <p:nvCxnSpPr>
            <p:cNvPr id="279" name="Straight Arrow Connector 278"/>
            <p:cNvCxnSpPr/>
            <p:nvPr/>
          </p:nvCxnSpPr>
          <p:spPr>
            <a:xfrm rot="10800000" flipV="1">
              <a:off x="7500958" y="2579512"/>
              <a:ext cx="500066" cy="14287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142"/>
                                        </p:tgtEl>
                                      </p:cBhvr>
                                    </p:animEffect>
                                    <p:set>
                                      <p:cBhvr>
                                        <p:cTn id="7" dur="1" fill="hold">
                                          <p:stCondLst>
                                            <p:cond delay="499"/>
                                          </p:stCondLst>
                                        </p:cTn>
                                        <p:tgtEl>
                                          <p:spTgt spid="142"/>
                                        </p:tgtEl>
                                        <p:attrNameLst>
                                          <p:attrName>style.visibility</p:attrName>
                                        </p:attrNameLst>
                                      </p:cBhvr>
                                      <p:to>
                                        <p:strVal val="hidden"/>
                                      </p:to>
                                    </p:set>
                                  </p:childTnLst>
                                </p:cTn>
                              </p:par>
                              <p:par>
                                <p:cTn id="8" presetID="9" presetClass="entr" presetSubtype="0" fill="hold" nodeType="withEffect">
                                  <p:stCondLst>
                                    <p:cond delay="0"/>
                                  </p:stCondLst>
                                  <p:childTnLst>
                                    <p:set>
                                      <p:cBhvr>
                                        <p:cTn id="9" dur="1" fill="hold">
                                          <p:stCondLst>
                                            <p:cond delay="0"/>
                                          </p:stCondLst>
                                        </p:cTn>
                                        <p:tgtEl>
                                          <p:spTgt spid="217"/>
                                        </p:tgtEl>
                                        <p:attrNameLst>
                                          <p:attrName>style.visibility</p:attrName>
                                        </p:attrNameLst>
                                      </p:cBhvr>
                                      <p:to>
                                        <p:strVal val="visible"/>
                                      </p:to>
                                    </p:set>
                                    <p:animEffect transition="in" filter="dissolve">
                                      <p:cBhvr>
                                        <p:cTn id="10" dur="500"/>
                                        <p:tgtEl>
                                          <p:spTgt spid="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330"/>
            <a:ext cx="8229600" cy="1143000"/>
          </a:xfrm>
        </p:spPr>
        <p:txBody>
          <a:bodyPr/>
          <a:lstStyle/>
          <a:p>
            <a:r>
              <a:rPr lang="en-GB" dirty="0" smtClean="0"/>
              <a:t>Answers</a:t>
            </a:r>
            <a:endParaRPr lang="en-GB" dirty="0"/>
          </a:p>
        </p:txBody>
      </p:sp>
      <p:sp>
        <p:nvSpPr>
          <p:cNvPr id="3" name="Content Placeholder 2"/>
          <p:cNvSpPr>
            <a:spLocks noGrp="1"/>
          </p:cNvSpPr>
          <p:nvPr>
            <p:ph idx="1"/>
          </p:nvPr>
        </p:nvSpPr>
        <p:spPr>
          <a:xfrm>
            <a:off x="457200" y="831863"/>
            <a:ext cx="8229600" cy="4525963"/>
          </a:xfrm>
        </p:spPr>
        <p:txBody>
          <a:bodyPr>
            <a:normAutofit/>
          </a:bodyPr>
          <a:lstStyle/>
          <a:p>
            <a:pPr algn="just"/>
            <a:r>
              <a:rPr lang="en-GB" sz="2400" dirty="0" smtClean="0"/>
              <a:t>C = Glucose solution.  A positive result is found when test for reducing sugar is carried out and a positive result is also found when a test for a non-reducing sugar is carried out.  The precipitate formed after the non-reducing sugar test is carried out is the same colour/intensity as the precipitate formed when the reducing sugar test is carried out.  Hydrolysis does not create further reducing centres in this case.</a:t>
            </a:r>
            <a:endParaRPr lang="en-GB" sz="2400" dirty="0"/>
          </a:p>
        </p:txBody>
      </p:sp>
      <p:sp>
        <p:nvSpPr>
          <p:cNvPr id="158" name="TextBox 157"/>
          <p:cNvSpPr txBox="1"/>
          <p:nvPr/>
        </p:nvSpPr>
        <p:spPr>
          <a:xfrm>
            <a:off x="5264166" y="4921145"/>
            <a:ext cx="328954" cy="40011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159" name="TextBox 158"/>
          <p:cNvSpPr txBox="1"/>
          <p:nvPr/>
        </p:nvSpPr>
        <p:spPr>
          <a:xfrm>
            <a:off x="4544278" y="5526804"/>
            <a:ext cx="328954" cy="40011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193" name="TextBox 192"/>
          <p:cNvSpPr txBox="1"/>
          <p:nvPr/>
        </p:nvSpPr>
        <p:spPr>
          <a:xfrm>
            <a:off x="2808178" y="4898650"/>
            <a:ext cx="328954" cy="40011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194" name="TextBox 193"/>
          <p:cNvSpPr txBox="1"/>
          <p:nvPr/>
        </p:nvSpPr>
        <p:spPr>
          <a:xfrm>
            <a:off x="3509744" y="4289762"/>
            <a:ext cx="328954" cy="40011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217" name="TextBox 216"/>
          <p:cNvSpPr txBox="1"/>
          <p:nvPr/>
        </p:nvSpPr>
        <p:spPr>
          <a:xfrm>
            <a:off x="3509744" y="5545712"/>
            <a:ext cx="328954" cy="400110"/>
          </a:xfrm>
          <a:prstGeom prst="rect">
            <a:avLst/>
          </a:prstGeom>
          <a:noFill/>
        </p:spPr>
        <p:txBody>
          <a:bodyPr wrap="square" rtlCol="0">
            <a:spAutoFit/>
          </a:bodyPr>
          <a:lstStyle/>
          <a:p>
            <a:r>
              <a:rPr lang="en-GB" sz="2000" b="1" dirty="0" smtClean="0">
                <a:solidFill>
                  <a:srgbClr val="FF0000"/>
                </a:solidFill>
              </a:rPr>
              <a:t>C</a:t>
            </a:r>
            <a:endParaRPr lang="en-GB" sz="2000" b="1" dirty="0">
              <a:solidFill>
                <a:srgbClr val="FF0000"/>
              </a:solidFill>
            </a:endParaRPr>
          </a:p>
        </p:txBody>
      </p:sp>
      <p:sp>
        <p:nvSpPr>
          <p:cNvPr id="227" name="TextBox 226"/>
          <p:cNvSpPr txBox="1"/>
          <p:nvPr/>
        </p:nvSpPr>
        <p:spPr>
          <a:xfrm>
            <a:off x="3477280" y="3722520"/>
            <a:ext cx="1128491" cy="400110"/>
          </a:xfrm>
          <a:prstGeom prst="rect">
            <a:avLst/>
          </a:prstGeom>
          <a:noFill/>
        </p:spPr>
        <p:txBody>
          <a:bodyPr wrap="square" rtlCol="0">
            <a:spAutoFit/>
          </a:bodyPr>
          <a:lstStyle/>
          <a:p>
            <a:r>
              <a:rPr lang="en-GB" sz="2000" b="1" dirty="0" smtClean="0">
                <a:solidFill>
                  <a:srgbClr val="FF0000"/>
                </a:solidFill>
              </a:rPr>
              <a:t>CH</a:t>
            </a:r>
            <a:r>
              <a:rPr lang="en-GB" sz="2000" b="1" baseline="-25000" dirty="0" smtClean="0">
                <a:solidFill>
                  <a:srgbClr val="FF0000"/>
                </a:solidFill>
              </a:rPr>
              <a:t>2</a:t>
            </a:r>
            <a:r>
              <a:rPr lang="en-GB" sz="2000" b="1" dirty="0" smtClean="0">
                <a:solidFill>
                  <a:srgbClr val="FF0000"/>
                </a:solidFill>
              </a:rPr>
              <a:t>OH</a:t>
            </a:r>
            <a:endParaRPr lang="en-GB" sz="2000" b="1" dirty="0">
              <a:solidFill>
                <a:srgbClr val="FF0000"/>
              </a:solidFill>
            </a:endParaRPr>
          </a:p>
        </p:txBody>
      </p:sp>
      <p:sp>
        <p:nvSpPr>
          <p:cNvPr id="228" name="TextBox 227"/>
          <p:cNvSpPr txBox="1"/>
          <p:nvPr/>
        </p:nvSpPr>
        <p:spPr>
          <a:xfrm>
            <a:off x="2781561" y="5454192"/>
            <a:ext cx="657908" cy="400110"/>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cxnSp>
        <p:nvCxnSpPr>
          <p:cNvPr id="258" name="Straight Connector 257"/>
          <p:cNvCxnSpPr/>
          <p:nvPr/>
        </p:nvCxnSpPr>
        <p:spPr>
          <a:xfrm rot="5400000">
            <a:off x="3200779" y="4511890"/>
            <a:ext cx="841843" cy="12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5400000">
            <a:off x="2483651" y="5099327"/>
            <a:ext cx="841843" cy="12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92" name="Group 26"/>
          <p:cNvGrpSpPr/>
          <p:nvPr/>
        </p:nvGrpSpPr>
        <p:grpSpPr>
          <a:xfrm>
            <a:off x="2903963" y="4500223"/>
            <a:ext cx="2467155" cy="631383"/>
            <a:chOff x="4857752" y="4572008"/>
            <a:chExt cx="3214710" cy="642942"/>
          </a:xfrm>
        </p:grpSpPr>
        <p:cxnSp>
          <p:nvCxnSpPr>
            <p:cNvPr id="293" name="Straight Connector 292"/>
            <p:cNvCxnSpPr/>
            <p:nvPr/>
          </p:nvCxnSpPr>
          <p:spPr>
            <a:xfrm flipV="1">
              <a:off x="4857752"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a:off x="5786446" y="4572008"/>
              <a:ext cx="13573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5" name="Straight Connector 294"/>
            <p:cNvCxnSpPr/>
            <p:nvPr/>
          </p:nvCxnSpPr>
          <p:spPr>
            <a:xfrm>
              <a:off x="7143768"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6" name="Group 27"/>
          <p:cNvGrpSpPr/>
          <p:nvPr/>
        </p:nvGrpSpPr>
        <p:grpSpPr>
          <a:xfrm flipV="1">
            <a:off x="2903963" y="5124790"/>
            <a:ext cx="2467155" cy="631383"/>
            <a:chOff x="4857752" y="4572008"/>
            <a:chExt cx="3214710" cy="642942"/>
          </a:xfrm>
        </p:grpSpPr>
        <p:cxnSp>
          <p:nvCxnSpPr>
            <p:cNvPr id="297" name="Straight Connector 296"/>
            <p:cNvCxnSpPr/>
            <p:nvPr/>
          </p:nvCxnSpPr>
          <p:spPr>
            <a:xfrm flipV="1">
              <a:off x="4857752"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a:off x="5786446" y="4572008"/>
              <a:ext cx="13573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a:off x="7143768" y="4572008"/>
              <a:ext cx="928694" cy="6429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00" name="Straight Connector 299"/>
          <p:cNvCxnSpPr/>
          <p:nvPr/>
        </p:nvCxnSpPr>
        <p:spPr>
          <a:xfrm rot="5400000">
            <a:off x="3196385" y="5762379"/>
            <a:ext cx="841843" cy="12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1" name="Straight Connector 300"/>
          <p:cNvCxnSpPr/>
          <p:nvPr/>
        </p:nvCxnSpPr>
        <p:spPr>
          <a:xfrm rot="5400000">
            <a:off x="4238072" y="5762379"/>
            <a:ext cx="841843" cy="12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949586" y="5130997"/>
            <a:ext cx="841843" cy="12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3" name="TextBox 302"/>
          <p:cNvSpPr txBox="1"/>
          <p:nvPr/>
        </p:nvSpPr>
        <p:spPr>
          <a:xfrm>
            <a:off x="4493907" y="6100724"/>
            <a:ext cx="657908" cy="400110"/>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sp>
        <p:nvSpPr>
          <p:cNvPr id="304" name="TextBox 303"/>
          <p:cNvSpPr txBox="1"/>
          <p:nvPr/>
        </p:nvSpPr>
        <p:spPr>
          <a:xfrm>
            <a:off x="5260541" y="5444791"/>
            <a:ext cx="657908" cy="400110"/>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sp>
        <p:nvSpPr>
          <p:cNvPr id="305" name="TextBox 304"/>
          <p:cNvSpPr txBox="1"/>
          <p:nvPr/>
        </p:nvSpPr>
        <p:spPr>
          <a:xfrm>
            <a:off x="3509744" y="5061452"/>
            <a:ext cx="657908" cy="400110"/>
          </a:xfrm>
          <a:prstGeom prst="rect">
            <a:avLst/>
          </a:prstGeom>
          <a:noFill/>
        </p:spPr>
        <p:txBody>
          <a:bodyPr wrap="square" rtlCol="0">
            <a:spAutoFit/>
          </a:bodyPr>
          <a:lstStyle/>
          <a:p>
            <a:r>
              <a:rPr lang="en-GB" sz="2000" b="1" dirty="0" smtClean="0">
                <a:solidFill>
                  <a:srgbClr val="FF0000"/>
                </a:solidFill>
              </a:rPr>
              <a:t>OH</a:t>
            </a:r>
            <a:endParaRPr lang="en-GB" sz="2000" b="1" dirty="0">
              <a:solidFill>
                <a:srgbClr val="FF0000"/>
              </a:solidFill>
            </a:endParaRPr>
          </a:p>
        </p:txBody>
      </p:sp>
      <p:sp>
        <p:nvSpPr>
          <p:cNvPr id="306" name="TextBox 305"/>
          <p:cNvSpPr txBox="1"/>
          <p:nvPr/>
        </p:nvSpPr>
        <p:spPr>
          <a:xfrm>
            <a:off x="2798153" y="4305751"/>
            <a:ext cx="383780" cy="40011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307" name="TextBox 306"/>
          <p:cNvSpPr txBox="1"/>
          <p:nvPr/>
        </p:nvSpPr>
        <p:spPr>
          <a:xfrm>
            <a:off x="3509744" y="4742353"/>
            <a:ext cx="383780" cy="40011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308" name="TextBox 307"/>
          <p:cNvSpPr txBox="1"/>
          <p:nvPr/>
        </p:nvSpPr>
        <p:spPr>
          <a:xfrm>
            <a:off x="3509744" y="6043602"/>
            <a:ext cx="383780" cy="40011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309" name="TextBox 308"/>
          <p:cNvSpPr txBox="1"/>
          <p:nvPr/>
        </p:nvSpPr>
        <p:spPr>
          <a:xfrm>
            <a:off x="4531381" y="5061452"/>
            <a:ext cx="383780" cy="40011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310" name="TextBox 309"/>
          <p:cNvSpPr txBox="1"/>
          <p:nvPr/>
        </p:nvSpPr>
        <p:spPr>
          <a:xfrm>
            <a:off x="5263655" y="4419630"/>
            <a:ext cx="383780" cy="400110"/>
          </a:xfrm>
          <a:prstGeom prst="rect">
            <a:avLst/>
          </a:prstGeom>
          <a:noFill/>
        </p:spPr>
        <p:txBody>
          <a:bodyPr wrap="square" rtlCol="0">
            <a:spAutoFit/>
          </a:bodyPr>
          <a:lstStyle/>
          <a:p>
            <a:r>
              <a:rPr lang="en-GB" sz="2000" b="1" dirty="0" smtClean="0">
                <a:solidFill>
                  <a:srgbClr val="FF0000"/>
                </a:solidFill>
              </a:rPr>
              <a:t>H</a:t>
            </a:r>
            <a:endParaRPr lang="en-GB" sz="2000" b="1" dirty="0">
              <a:solidFill>
                <a:srgbClr val="FF0000"/>
              </a:solidFill>
            </a:endParaRPr>
          </a:p>
        </p:txBody>
      </p:sp>
      <p:sp>
        <p:nvSpPr>
          <p:cNvPr id="311" name="TextBox 310"/>
          <p:cNvSpPr txBox="1"/>
          <p:nvPr/>
        </p:nvSpPr>
        <p:spPr>
          <a:xfrm>
            <a:off x="4550676" y="4285128"/>
            <a:ext cx="218112" cy="400110"/>
          </a:xfrm>
          <a:prstGeom prst="rect">
            <a:avLst/>
          </a:prstGeom>
          <a:noFill/>
        </p:spPr>
        <p:txBody>
          <a:bodyPr wrap="square" rtlCol="0">
            <a:spAutoFit/>
          </a:bodyPr>
          <a:lstStyle/>
          <a:p>
            <a:r>
              <a:rPr lang="en-GB" sz="2000" b="1" dirty="0" smtClean="0">
                <a:solidFill>
                  <a:srgbClr val="FF0000"/>
                </a:solidFill>
              </a:rPr>
              <a:t>O</a:t>
            </a:r>
            <a:endParaRPr lang="en-GB" sz="2000" b="1" dirty="0">
              <a:solidFill>
                <a:srgbClr val="FF0000"/>
              </a:solidFill>
            </a:endParaRPr>
          </a:p>
        </p:txBody>
      </p:sp>
      <p:sp>
        <p:nvSpPr>
          <p:cNvPr id="312" name="TextBox 311"/>
          <p:cNvSpPr txBox="1"/>
          <p:nvPr/>
        </p:nvSpPr>
        <p:spPr>
          <a:xfrm>
            <a:off x="5420546" y="5003121"/>
            <a:ext cx="328954" cy="400110"/>
          </a:xfrm>
          <a:prstGeom prst="rect">
            <a:avLst/>
          </a:prstGeom>
          <a:noFill/>
        </p:spPr>
        <p:txBody>
          <a:bodyPr wrap="square" rtlCol="0">
            <a:spAutoFit/>
          </a:bodyPr>
          <a:lstStyle/>
          <a:p>
            <a:r>
              <a:rPr lang="en-GB" sz="2000" b="1" dirty="0" smtClean="0">
                <a:solidFill>
                  <a:srgbClr val="0066FF"/>
                </a:solidFill>
              </a:rPr>
              <a:t>1</a:t>
            </a:r>
            <a:endParaRPr lang="en-GB" sz="2000" b="1" dirty="0">
              <a:solidFill>
                <a:srgbClr val="0066FF"/>
              </a:solidFill>
            </a:endParaRPr>
          </a:p>
        </p:txBody>
      </p:sp>
      <p:sp>
        <p:nvSpPr>
          <p:cNvPr id="313" name="TextBox 312"/>
          <p:cNvSpPr txBox="1"/>
          <p:nvPr/>
        </p:nvSpPr>
        <p:spPr>
          <a:xfrm>
            <a:off x="4714058" y="5618217"/>
            <a:ext cx="328954" cy="400110"/>
          </a:xfrm>
          <a:prstGeom prst="rect">
            <a:avLst/>
          </a:prstGeom>
          <a:noFill/>
        </p:spPr>
        <p:txBody>
          <a:bodyPr wrap="square" rtlCol="0">
            <a:spAutoFit/>
          </a:bodyPr>
          <a:lstStyle/>
          <a:p>
            <a:r>
              <a:rPr lang="en-GB" sz="2000" b="1" dirty="0" smtClean="0">
                <a:solidFill>
                  <a:srgbClr val="0066FF"/>
                </a:solidFill>
              </a:rPr>
              <a:t>2</a:t>
            </a:r>
            <a:endParaRPr lang="en-GB" sz="2000" b="1" dirty="0">
              <a:solidFill>
                <a:srgbClr val="0066FF"/>
              </a:solidFill>
            </a:endParaRPr>
          </a:p>
        </p:txBody>
      </p:sp>
      <p:sp>
        <p:nvSpPr>
          <p:cNvPr id="314" name="TextBox 313"/>
          <p:cNvSpPr txBox="1"/>
          <p:nvPr/>
        </p:nvSpPr>
        <p:spPr>
          <a:xfrm>
            <a:off x="3649854" y="5659224"/>
            <a:ext cx="328954" cy="400110"/>
          </a:xfrm>
          <a:prstGeom prst="rect">
            <a:avLst/>
          </a:prstGeom>
          <a:noFill/>
        </p:spPr>
        <p:txBody>
          <a:bodyPr wrap="square" rtlCol="0">
            <a:spAutoFit/>
          </a:bodyPr>
          <a:lstStyle/>
          <a:p>
            <a:r>
              <a:rPr lang="en-GB" sz="2000" b="1" dirty="0" smtClean="0">
                <a:solidFill>
                  <a:srgbClr val="0066FF"/>
                </a:solidFill>
              </a:rPr>
              <a:t>3</a:t>
            </a:r>
            <a:endParaRPr lang="en-GB" sz="2000" b="1" dirty="0">
              <a:solidFill>
                <a:srgbClr val="0066FF"/>
              </a:solidFill>
            </a:endParaRPr>
          </a:p>
        </p:txBody>
      </p:sp>
      <p:sp>
        <p:nvSpPr>
          <p:cNvPr id="315" name="TextBox 314"/>
          <p:cNvSpPr txBox="1"/>
          <p:nvPr/>
        </p:nvSpPr>
        <p:spPr>
          <a:xfrm>
            <a:off x="2643174" y="4993720"/>
            <a:ext cx="328954" cy="400110"/>
          </a:xfrm>
          <a:prstGeom prst="rect">
            <a:avLst/>
          </a:prstGeom>
          <a:noFill/>
        </p:spPr>
        <p:txBody>
          <a:bodyPr wrap="square" rtlCol="0">
            <a:spAutoFit/>
          </a:bodyPr>
          <a:lstStyle/>
          <a:p>
            <a:r>
              <a:rPr lang="en-GB" sz="2000" b="1" dirty="0" smtClean="0">
                <a:solidFill>
                  <a:srgbClr val="0066FF"/>
                </a:solidFill>
              </a:rPr>
              <a:t>4</a:t>
            </a:r>
            <a:endParaRPr lang="en-GB" sz="2000" b="1" dirty="0">
              <a:solidFill>
                <a:srgbClr val="0066FF"/>
              </a:solidFill>
            </a:endParaRPr>
          </a:p>
        </p:txBody>
      </p:sp>
      <p:sp>
        <p:nvSpPr>
          <p:cNvPr id="316" name="TextBox 315"/>
          <p:cNvSpPr txBox="1"/>
          <p:nvPr/>
        </p:nvSpPr>
        <p:spPr>
          <a:xfrm>
            <a:off x="3349662" y="4255604"/>
            <a:ext cx="328954" cy="400110"/>
          </a:xfrm>
          <a:prstGeom prst="rect">
            <a:avLst/>
          </a:prstGeom>
          <a:noFill/>
        </p:spPr>
        <p:txBody>
          <a:bodyPr wrap="square" rtlCol="0">
            <a:spAutoFit/>
          </a:bodyPr>
          <a:lstStyle/>
          <a:p>
            <a:r>
              <a:rPr lang="en-GB" sz="2000" b="1" dirty="0" smtClean="0">
                <a:solidFill>
                  <a:srgbClr val="0066FF"/>
                </a:solidFill>
              </a:rPr>
              <a:t>5</a:t>
            </a:r>
            <a:endParaRPr lang="en-GB" sz="2000" b="1" dirty="0">
              <a:solidFill>
                <a:srgbClr val="0066FF"/>
              </a:solidFill>
            </a:endParaRPr>
          </a:p>
        </p:txBody>
      </p:sp>
      <p:sp>
        <p:nvSpPr>
          <p:cNvPr id="317" name="TextBox 316"/>
          <p:cNvSpPr txBox="1"/>
          <p:nvPr/>
        </p:nvSpPr>
        <p:spPr>
          <a:xfrm>
            <a:off x="3304706" y="3804533"/>
            <a:ext cx="328954" cy="400110"/>
          </a:xfrm>
          <a:prstGeom prst="rect">
            <a:avLst/>
          </a:prstGeom>
          <a:noFill/>
        </p:spPr>
        <p:txBody>
          <a:bodyPr wrap="square" rtlCol="0">
            <a:spAutoFit/>
          </a:bodyPr>
          <a:lstStyle/>
          <a:p>
            <a:r>
              <a:rPr lang="en-GB" sz="2000" b="1" dirty="0" smtClean="0">
                <a:solidFill>
                  <a:srgbClr val="0066FF"/>
                </a:solidFill>
              </a:rPr>
              <a:t>6</a:t>
            </a:r>
            <a:endParaRPr lang="en-GB" sz="2000" b="1" dirty="0">
              <a:solidFill>
                <a:srgbClr val="0066FF"/>
              </a:solidFill>
            </a:endParaRPr>
          </a:p>
        </p:txBody>
      </p:sp>
      <p:sp>
        <p:nvSpPr>
          <p:cNvPr id="318" name="TextBox 317"/>
          <p:cNvSpPr txBox="1"/>
          <p:nvPr/>
        </p:nvSpPr>
        <p:spPr>
          <a:xfrm>
            <a:off x="5357818" y="4578502"/>
            <a:ext cx="1785950" cy="707886"/>
          </a:xfrm>
          <a:prstGeom prst="rect">
            <a:avLst/>
          </a:prstGeom>
          <a:noFill/>
        </p:spPr>
        <p:txBody>
          <a:bodyPr wrap="square" rtlCol="0">
            <a:spAutoFit/>
          </a:bodyPr>
          <a:lstStyle/>
          <a:p>
            <a:pPr algn="ctr"/>
            <a:r>
              <a:rPr lang="en-GB" sz="2000" b="1" dirty="0" smtClean="0"/>
              <a:t>Reducing Centre</a:t>
            </a:r>
            <a:endParaRPr lang="en-GB" sz="2000" b="1" dirty="0"/>
          </a:p>
        </p:txBody>
      </p:sp>
      <p:cxnSp>
        <p:nvCxnSpPr>
          <p:cNvPr id="319" name="Straight Arrow Connector 318"/>
          <p:cNvCxnSpPr/>
          <p:nvPr/>
        </p:nvCxnSpPr>
        <p:spPr>
          <a:xfrm rot="10800000" flipV="1">
            <a:off x="5500694" y="4936966"/>
            <a:ext cx="500066" cy="14287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22"/>
            <a:ext cx="8229600" cy="1143000"/>
          </a:xfrm>
        </p:spPr>
        <p:txBody>
          <a:bodyPr/>
          <a:lstStyle/>
          <a:p>
            <a:r>
              <a:rPr lang="en-GB" dirty="0" smtClean="0"/>
              <a:t>Answers</a:t>
            </a:r>
            <a:endParaRPr lang="en-GB" dirty="0"/>
          </a:p>
        </p:txBody>
      </p:sp>
      <p:sp>
        <p:nvSpPr>
          <p:cNvPr id="3" name="Content Placeholder 2"/>
          <p:cNvSpPr>
            <a:spLocks noGrp="1"/>
          </p:cNvSpPr>
          <p:nvPr>
            <p:ph idx="1"/>
          </p:nvPr>
        </p:nvSpPr>
        <p:spPr>
          <a:xfrm>
            <a:off x="457200" y="1117615"/>
            <a:ext cx="8229600" cy="4525963"/>
          </a:xfrm>
        </p:spPr>
        <p:txBody>
          <a:bodyPr>
            <a:normAutofit/>
          </a:bodyPr>
          <a:lstStyle/>
          <a:p>
            <a:pPr algn="just"/>
            <a:r>
              <a:rPr lang="en-GB" sz="2400" dirty="0" smtClean="0"/>
              <a:t>D = Albumen (protein) solution.  A negative result is found when test for reducing sugar is carried out and a negative result is also found when a test for a non-reducing sugar is carried out.  No coloured precipitate is formed and Benedict’s reagent remains blue.</a:t>
            </a:r>
            <a:endParaRPr lang="en-GB"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All students can...</a:t>
            </a:r>
          </a:p>
          <a:p>
            <a:r>
              <a:rPr lang="en-GB" dirty="0" smtClean="0"/>
              <a:t>Outline the stages of the Benedict’s test for reducing and non-reducing sugars.</a:t>
            </a:r>
            <a:endParaRPr lang="en-GB" dirty="0"/>
          </a:p>
          <a:p>
            <a:r>
              <a:rPr lang="en-GB" dirty="0" smtClean="0"/>
              <a:t>Carry out the test for reducing and non-reducing sugars.</a:t>
            </a:r>
          </a:p>
          <a:p>
            <a:r>
              <a:rPr lang="en-GB" dirty="0" smtClean="0"/>
              <a:t>I can answer exam questions on testing for reducing and </a:t>
            </a:r>
            <a:r>
              <a:rPr lang="en-GB" smtClean="0"/>
              <a:t>non-reducing sugars.</a:t>
            </a:r>
            <a:endParaRPr lang="en-GB" dirty="0" smtClean="0"/>
          </a:p>
          <a:p>
            <a:pPr>
              <a:buNone/>
            </a:pPr>
            <a:endParaRPr lang="en-GB" dirty="0"/>
          </a:p>
          <a:p>
            <a:pPr>
              <a:buNone/>
            </a:pPr>
            <a:r>
              <a:rPr lang="en-GB" dirty="0" smtClean="0"/>
              <a:t>Specification reference: 3.1.2</a:t>
            </a:r>
            <a:endParaRPr lang="en-GB" dirty="0"/>
          </a:p>
        </p:txBody>
      </p:sp>
      <p:sp>
        <p:nvSpPr>
          <p:cNvPr id="4" name="Date Placeholder 3"/>
          <p:cNvSpPr>
            <a:spLocks noGrp="1"/>
          </p:cNvSpPr>
          <p:nvPr>
            <p:ph type="dt" sz="half" idx="10"/>
          </p:nvPr>
        </p:nvSpPr>
        <p:spPr/>
        <p:txBody>
          <a:bodyPr/>
          <a:lstStyle/>
          <a:p>
            <a:fld id="{75EE3F9E-8AD0-49D1-8463-F001B2704DBA}" type="datetime1">
              <a:rPr lang="en-GB" smtClean="0"/>
              <a:pPr/>
              <a:t>06/09/2009</a:t>
            </a:fld>
            <a:endParaRPr lang="en-GB"/>
          </a:p>
        </p:txBody>
      </p:sp>
      <p:sp>
        <p:nvSpPr>
          <p:cNvPr id="5" name="Slide Number Placeholder 4"/>
          <p:cNvSpPr>
            <a:spLocks noGrp="1"/>
          </p:cNvSpPr>
          <p:nvPr>
            <p:ph type="sldNum" sz="quarter" idx="12"/>
          </p:nvPr>
        </p:nvSpPr>
        <p:spPr/>
        <p:txBody>
          <a:bodyPr/>
          <a:lstStyle/>
          <a:p>
            <a:fld id="{C098E79E-FFA4-4BF2-98A8-A04D5C1655EA}" type="slidenum">
              <a:rPr lang="en-GB" smtClean="0"/>
              <a:pPr/>
              <a:t>15</a:t>
            </a:fld>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All students can...</a:t>
            </a:r>
          </a:p>
          <a:p>
            <a:r>
              <a:rPr lang="en-GB" dirty="0" smtClean="0"/>
              <a:t>Outline the stages of the Benedict’s test for reducing and non-reducing sugars.</a:t>
            </a:r>
            <a:endParaRPr lang="en-GB" dirty="0"/>
          </a:p>
          <a:p>
            <a:r>
              <a:rPr lang="en-GB" dirty="0" smtClean="0"/>
              <a:t>Carry out the test for reducing and non-reducing sugars.</a:t>
            </a:r>
          </a:p>
          <a:p>
            <a:r>
              <a:rPr lang="en-GB" dirty="0" smtClean="0"/>
              <a:t>I can answer exam questions on testing for reducing and </a:t>
            </a:r>
            <a:r>
              <a:rPr lang="en-GB" smtClean="0"/>
              <a:t>non-reducing sugars.</a:t>
            </a:r>
            <a:endParaRPr lang="en-GB" dirty="0" smtClean="0"/>
          </a:p>
          <a:p>
            <a:pPr>
              <a:buNone/>
            </a:pPr>
            <a:endParaRPr lang="en-GB" dirty="0"/>
          </a:p>
          <a:p>
            <a:pPr>
              <a:buNone/>
            </a:pPr>
            <a:r>
              <a:rPr lang="en-GB" dirty="0" smtClean="0"/>
              <a:t>Specification reference: 3.1.2</a:t>
            </a:r>
            <a:endParaRPr lang="en-GB" dirty="0"/>
          </a:p>
        </p:txBody>
      </p:sp>
      <p:sp>
        <p:nvSpPr>
          <p:cNvPr id="4" name="Date Placeholder 3"/>
          <p:cNvSpPr>
            <a:spLocks noGrp="1"/>
          </p:cNvSpPr>
          <p:nvPr>
            <p:ph type="dt" sz="half" idx="10"/>
          </p:nvPr>
        </p:nvSpPr>
        <p:spPr/>
        <p:txBody>
          <a:bodyPr/>
          <a:lstStyle/>
          <a:p>
            <a:fld id="{75EE3F9E-8AD0-49D1-8463-F001B2704DBA}" type="datetime1">
              <a:rPr lang="en-GB" smtClean="0"/>
              <a:pPr/>
              <a:t>06/09/2009</a:t>
            </a:fld>
            <a:endParaRPr lang="en-GB"/>
          </a:p>
        </p:txBody>
      </p:sp>
      <p:sp>
        <p:nvSpPr>
          <p:cNvPr id="5" name="Slide Number Placeholder 4"/>
          <p:cNvSpPr>
            <a:spLocks noGrp="1"/>
          </p:cNvSpPr>
          <p:nvPr>
            <p:ph type="sldNum" sz="quarter" idx="12"/>
          </p:nvPr>
        </p:nvSpPr>
        <p:spPr/>
        <p:txBody>
          <a:bodyPr/>
          <a:lstStyle/>
          <a:p>
            <a:fld id="{C098E79E-FFA4-4BF2-98A8-A04D5C1655EA}" type="slidenum">
              <a:rPr lang="en-GB" smtClean="0"/>
              <a:pPr/>
              <a:t>2</a:t>
            </a:fld>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Success Criteria</a:t>
            </a:r>
            <a:endParaRPr lang="en-GB" dirty="0"/>
          </a:p>
        </p:txBody>
      </p:sp>
      <p:sp>
        <p:nvSpPr>
          <p:cNvPr id="3" name="Content Placeholder 2"/>
          <p:cNvSpPr>
            <a:spLocks noGrp="1"/>
          </p:cNvSpPr>
          <p:nvPr>
            <p:ph idx="1"/>
          </p:nvPr>
        </p:nvSpPr>
        <p:spPr/>
        <p:txBody>
          <a:bodyPr/>
          <a:lstStyle/>
          <a:p>
            <a:r>
              <a:rPr lang="en-GB" dirty="0" smtClean="0"/>
              <a:t>I can describe the stages of the Benedict’s test for reducing and non-reducing sugars.</a:t>
            </a:r>
            <a:endParaRPr lang="en-GB" dirty="0"/>
          </a:p>
          <a:p>
            <a:r>
              <a:rPr lang="en-GB" dirty="0" smtClean="0"/>
              <a:t>I can carry out the test for reducing sugars and non-reducing sugars.</a:t>
            </a:r>
          </a:p>
          <a:p>
            <a:pPr>
              <a:buNone/>
            </a:pPr>
            <a:endParaRPr lang="en-GB" dirty="0"/>
          </a:p>
          <a:p>
            <a:pPr>
              <a:buNone/>
            </a:pPr>
            <a:r>
              <a:rPr lang="en-GB" dirty="0" smtClean="0"/>
              <a:t>Specification reference: 3.1.2</a:t>
            </a:r>
            <a:endParaRPr lang="en-GB" dirty="0"/>
          </a:p>
        </p:txBody>
      </p:sp>
      <p:sp>
        <p:nvSpPr>
          <p:cNvPr id="4" name="Date Placeholder 3"/>
          <p:cNvSpPr>
            <a:spLocks noGrp="1"/>
          </p:cNvSpPr>
          <p:nvPr>
            <p:ph type="dt" sz="half" idx="10"/>
          </p:nvPr>
        </p:nvSpPr>
        <p:spPr/>
        <p:txBody>
          <a:bodyPr/>
          <a:lstStyle/>
          <a:p>
            <a:fld id="{75EE3F9E-8AD0-49D1-8463-F001B2704DBA}" type="datetime1">
              <a:rPr lang="en-GB" smtClean="0"/>
              <a:pPr/>
              <a:t>06/09/2009</a:t>
            </a:fld>
            <a:endParaRPr lang="en-GB"/>
          </a:p>
        </p:txBody>
      </p:sp>
      <p:sp>
        <p:nvSpPr>
          <p:cNvPr id="5" name="Slide Number Placeholder 4"/>
          <p:cNvSpPr>
            <a:spLocks noGrp="1"/>
          </p:cNvSpPr>
          <p:nvPr>
            <p:ph type="sldNum" sz="quarter" idx="12"/>
          </p:nvPr>
        </p:nvSpPr>
        <p:spPr/>
        <p:txBody>
          <a:bodyPr/>
          <a:lstStyle/>
          <a:p>
            <a:fld id="{C098E79E-FFA4-4BF2-98A8-A04D5C1655EA}" type="slidenum">
              <a:rPr lang="en-GB" smtClean="0"/>
              <a:pPr/>
              <a:t>3</a:t>
            </a:fld>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472518" cy="1143000"/>
          </a:xfrm>
        </p:spPr>
        <p:txBody>
          <a:bodyPr>
            <a:normAutofit fontScale="90000"/>
          </a:bodyPr>
          <a:lstStyle/>
          <a:p>
            <a:r>
              <a:rPr lang="en-GB" dirty="0" smtClean="0"/>
              <a:t>Test for reducing sugars: Benedict’s test</a:t>
            </a:r>
            <a:endParaRPr lang="en-GB" dirty="0"/>
          </a:p>
        </p:txBody>
      </p:sp>
      <p:sp>
        <p:nvSpPr>
          <p:cNvPr id="3" name="Content Placeholder 2"/>
          <p:cNvSpPr>
            <a:spLocks noGrp="1"/>
          </p:cNvSpPr>
          <p:nvPr>
            <p:ph idx="1"/>
          </p:nvPr>
        </p:nvSpPr>
        <p:spPr>
          <a:xfrm>
            <a:off x="457200" y="1357298"/>
            <a:ext cx="8229600" cy="5286412"/>
          </a:xfrm>
        </p:spPr>
        <p:txBody>
          <a:bodyPr>
            <a:normAutofit fontScale="92500" lnSpcReduction="20000"/>
          </a:bodyPr>
          <a:lstStyle/>
          <a:p>
            <a:pPr algn="just"/>
            <a:r>
              <a:rPr lang="en-GB" dirty="0" smtClean="0"/>
              <a:t>All </a:t>
            </a:r>
            <a:r>
              <a:rPr lang="en-GB" b="1" dirty="0" err="1" smtClean="0">
                <a:solidFill>
                  <a:srgbClr val="FF0000"/>
                </a:solidFill>
              </a:rPr>
              <a:t>monosaccharides</a:t>
            </a:r>
            <a:r>
              <a:rPr lang="en-GB" dirty="0" smtClean="0"/>
              <a:t> and some </a:t>
            </a:r>
            <a:r>
              <a:rPr lang="en-GB" b="1" dirty="0" smtClean="0">
                <a:solidFill>
                  <a:srgbClr val="FF0000"/>
                </a:solidFill>
              </a:rPr>
              <a:t>disaccharides</a:t>
            </a:r>
            <a:r>
              <a:rPr lang="en-GB" b="1" dirty="0" smtClean="0"/>
              <a:t> </a:t>
            </a:r>
            <a:r>
              <a:rPr lang="en-GB" dirty="0" smtClean="0"/>
              <a:t>(e.g. Maltose) are </a:t>
            </a:r>
            <a:r>
              <a:rPr lang="en-GB" b="1" dirty="0" smtClean="0">
                <a:solidFill>
                  <a:srgbClr val="FF0000"/>
                </a:solidFill>
              </a:rPr>
              <a:t>reducing sugars</a:t>
            </a:r>
            <a:r>
              <a:rPr lang="en-GB" dirty="0" smtClean="0"/>
              <a:t>.</a:t>
            </a:r>
          </a:p>
          <a:p>
            <a:pPr algn="just"/>
            <a:r>
              <a:rPr lang="en-GB" dirty="0" smtClean="0"/>
              <a:t>Reduction is a chemical reaction involving the gaining of electrons (OIL RIG).</a:t>
            </a:r>
          </a:p>
          <a:p>
            <a:pPr algn="just"/>
            <a:r>
              <a:rPr lang="en-GB" dirty="0" smtClean="0"/>
              <a:t>A reducing sugar is a sugar that can donate electrons to (or reduce) another chemical, in this case Benedict’s reagent.</a:t>
            </a:r>
          </a:p>
          <a:p>
            <a:pPr algn="just"/>
            <a:r>
              <a:rPr lang="en-GB" b="1" dirty="0" smtClean="0">
                <a:solidFill>
                  <a:srgbClr val="FF0000"/>
                </a:solidFill>
              </a:rPr>
              <a:t>Benedict’s reagent</a:t>
            </a:r>
            <a:r>
              <a:rPr lang="en-GB" dirty="0" smtClean="0"/>
              <a:t> is an alkaline solution of copper(II) sulphate.</a:t>
            </a:r>
          </a:p>
          <a:p>
            <a:pPr algn="just"/>
            <a:r>
              <a:rPr lang="en-GB" dirty="0" smtClean="0"/>
              <a:t>When a reducing sugar is </a:t>
            </a:r>
            <a:r>
              <a:rPr lang="en-GB" b="1" dirty="0" smtClean="0">
                <a:solidFill>
                  <a:srgbClr val="FF0000"/>
                </a:solidFill>
              </a:rPr>
              <a:t>heated</a:t>
            </a:r>
            <a:r>
              <a:rPr lang="en-GB" dirty="0" smtClean="0"/>
              <a:t> with Benedict’s reagent it forms an </a:t>
            </a:r>
            <a:r>
              <a:rPr lang="en-GB" b="1" dirty="0" smtClean="0">
                <a:solidFill>
                  <a:srgbClr val="FF0000"/>
                </a:solidFill>
              </a:rPr>
              <a:t>insoluble red precipitate of copper(I) oxide</a:t>
            </a:r>
            <a:r>
              <a:rPr lang="en-GB" dirty="0" smtClean="0"/>
              <a:t>. </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Benedict’s Test</a:t>
            </a:r>
            <a:endParaRPr lang="en-GB" dirty="0"/>
          </a:p>
        </p:txBody>
      </p:sp>
      <p:sp>
        <p:nvSpPr>
          <p:cNvPr id="3" name="Content Placeholder 2"/>
          <p:cNvSpPr>
            <a:spLocks noGrp="1"/>
          </p:cNvSpPr>
          <p:nvPr>
            <p:ph idx="1"/>
          </p:nvPr>
        </p:nvSpPr>
        <p:spPr/>
        <p:txBody>
          <a:bodyPr/>
          <a:lstStyle/>
          <a:p>
            <a:r>
              <a:rPr lang="en-GB" dirty="0" smtClean="0"/>
              <a:t>Add 2cm</a:t>
            </a:r>
            <a:r>
              <a:rPr lang="en-GB" baseline="30000" dirty="0" smtClean="0"/>
              <a:t>3</a:t>
            </a:r>
            <a:r>
              <a:rPr lang="en-GB" dirty="0" smtClean="0"/>
              <a:t> of the food sample to be tested to a test tube.  If the sample is not already in liquid form, first grind it up in water.</a:t>
            </a:r>
          </a:p>
          <a:p>
            <a:r>
              <a:rPr lang="en-GB" dirty="0" smtClean="0"/>
              <a:t>Add an equal volume of </a:t>
            </a:r>
            <a:r>
              <a:rPr lang="en-GB" dirty="0" smtClean="0">
                <a:solidFill>
                  <a:srgbClr val="FF0000"/>
                </a:solidFill>
              </a:rPr>
              <a:t>Benedict’s reagent</a:t>
            </a:r>
            <a:r>
              <a:rPr lang="en-GB" dirty="0" smtClean="0"/>
              <a:t>.</a:t>
            </a:r>
          </a:p>
          <a:p>
            <a:r>
              <a:rPr lang="en-GB" dirty="0" smtClean="0">
                <a:solidFill>
                  <a:srgbClr val="FF0000"/>
                </a:solidFill>
              </a:rPr>
              <a:t>Heat</a:t>
            </a:r>
            <a:r>
              <a:rPr lang="en-GB" dirty="0" smtClean="0"/>
              <a:t> the mixture in a gently boiling water bath for 5 minutes.</a:t>
            </a:r>
          </a:p>
          <a:p>
            <a:r>
              <a:rPr lang="en-GB" dirty="0" smtClean="0"/>
              <a:t>If a reducing sugar is present an </a:t>
            </a:r>
            <a:r>
              <a:rPr lang="en-GB" dirty="0" smtClean="0">
                <a:solidFill>
                  <a:srgbClr val="FF0000"/>
                </a:solidFill>
              </a:rPr>
              <a:t>orange-brown coloured precipitate</a:t>
            </a:r>
            <a:r>
              <a:rPr lang="en-GB" dirty="0" smtClean="0"/>
              <a:t> is formed.</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1414"/>
            <a:ext cx="8715436" cy="1143000"/>
          </a:xfrm>
        </p:spPr>
        <p:txBody>
          <a:bodyPr>
            <a:normAutofit fontScale="90000"/>
          </a:bodyPr>
          <a:lstStyle/>
          <a:p>
            <a:r>
              <a:rPr lang="en-GB" dirty="0" smtClean="0"/>
              <a:t>Semi-quantitative nature of the </a:t>
            </a:r>
            <a:r>
              <a:rPr lang="en-GB" dirty="0" smtClean="0">
                <a:solidFill>
                  <a:srgbClr val="FF0000"/>
                </a:solidFill>
              </a:rPr>
              <a:t>Benedict’s test</a:t>
            </a:r>
            <a:endParaRPr lang="en-GB" dirty="0">
              <a:solidFill>
                <a:srgbClr val="FF0000"/>
              </a:solidFill>
            </a:endParaRPr>
          </a:p>
        </p:txBody>
      </p:sp>
      <p:sp>
        <p:nvSpPr>
          <p:cNvPr id="3" name="Content Placeholder 2"/>
          <p:cNvSpPr>
            <a:spLocks noGrp="1"/>
          </p:cNvSpPr>
          <p:nvPr>
            <p:ph idx="1"/>
          </p:nvPr>
        </p:nvSpPr>
        <p:spPr>
          <a:xfrm>
            <a:off x="142844" y="1528762"/>
            <a:ext cx="4214842" cy="4900634"/>
          </a:xfrm>
        </p:spPr>
        <p:txBody>
          <a:bodyPr>
            <a:normAutofit fontScale="85000" lnSpcReduction="20000"/>
          </a:bodyPr>
          <a:lstStyle/>
          <a:p>
            <a:pPr algn="just"/>
            <a:r>
              <a:rPr lang="en-GB" dirty="0" smtClean="0"/>
              <a:t>The table shows the relationship between the concentration of reducing sugar and the colour of the solution and precipitate formed during the Benedict’s test.  The differences in colour mean that the Benedict’s test is semi-quantitative, that is it can be used to estimate the approximate amount of reducing sugar in a sample.</a:t>
            </a:r>
            <a:endParaRPr lang="en-GB" dirty="0"/>
          </a:p>
        </p:txBody>
      </p:sp>
      <p:grpSp>
        <p:nvGrpSpPr>
          <p:cNvPr id="12" name="Group 11"/>
          <p:cNvGrpSpPr/>
          <p:nvPr/>
        </p:nvGrpSpPr>
        <p:grpSpPr>
          <a:xfrm>
            <a:off x="4714876" y="1428736"/>
            <a:ext cx="448550" cy="1928826"/>
            <a:chOff x="5052144" y="2155995"/>
            <a:chExt cx="662864" cy="3058955"/>
          </a:xfrm>
          <a:solidFill>
            <a:schemeClr val="tx2">
              <a:lumMod val="20000"/>
              <a:lumOff val="80000"/>
            </a:schemeClr>
          </a:solidFill>
        </p:grpSpPr>
        <p:sp>
          <p:nvSpPr>
            <p:cNvPr id="4" name="Rounded Rectangle 3"/>
            <p:cNvSpPr/>
            <p:nvPr/>
          </p:nvSpPr>
          <p:spPr>
            <a:xfrm>
              <a:off x="5143504" y="2928934"/>
              <a:ext cx="500066" cy="228601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Connector 5"/>
            <p:cNvCxnSpPr/>
            <p:nvPr/>
          </p:nvCxnSpPr>
          <p:spPr>
            <a:xfrm rot="5400000">
              <a:off x="3678231" y="3711040"/>
              <a:ext cx="2928958" cy="1588"/>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178297" y="3691118"/>
              <a:ext cx="2928958" cy="1588"/>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5643570" y="2155995"/>
              <a:ext cx="71438" cy="7143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5052144" y="2161831"/>
              <a:ext cx="71438" cy="7143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5552210" y="1428736"/>
            <a:ext cx="448550" cy="1928826"/>
            <a:chOff x="5052144" y="2155995"/>
            <a:chExt cx="662864" cy="3058955"/>
          </a:xfrm>
          <a:solidFill>
            <a:srgbClr val="92D050"/>
          </a:solidFill>
        </p:grpSpPr>
        <p:sp>
          <p:nvSpPr>
            <p:cNvPr id="14" name="Rounded Rectangle 13"/>
            <p:cNvSpPr/>
            <p:nvPr/>
          </p:nvSpPr>
          <p:spPr>
            <a:xfrm>
              <a:off x="5143504" y="2928934"/>
              <a:ext cx="500066" cy="228601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p:cNvCxnSpPr/>
            <p:nvPr/>
          </p:nvCxnSpPr>
          <p:spPr>
            <a:xfrm rot="5400000">
              <a:off x="3678231" y="3711040"/>
              <a:ext cx="2928958" cy="1588"/>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4178297" y="3691118"/>
              <a:ext cx="2928958" cy="1588"/>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5643570" y="2155995"/>
              <a:ext cx="71438" cy="7143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5052144" y="2161831"/>
              <a:ext cx="71438" cy="7143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6480904" y="1357298"/>
            <a:ext cx="448550" cy="1928826"/>
            <a:chOff x="5052144" y="2155995"/>
            <a:chExt cx="662864" cy="3058955"/>
          </a:xfrm>
          <a:solidFill>
            <a:srgbClr val="FFFF00"/>
          </a:solidFill>
        </p:grpSpPr>
        <p:sp>
          <p:nvSpPr>
            <p:cNvPr id="20" name="Rounded Rectangle 19"/>
            <p:cNvSpPr/>
            <p:nvPr/>
          </p:nvSpPr>
          <p:spPr>
            <a:xfrm>
              <a:off x="5143504" y="2928934"/>
              <a:ext cx="500066" cy="228601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1" name="Straight Connector 20"/>
            <p:cNvCxnSpPr/>
            <p:nvPr/>
          </p:nvCxnSpPr>
          <p:spPr>
            <a:xfrm rot="5400000">
              <a:off x="3678231" y="3711040"/>
              <a:ext cx="2928958" cy="1588"/>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4178297" y="3691118"/>
              <a:ext cx="2928958" cy="1588"/>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5643570" y="2155995"/>
              <a:ext cx="71438" cy="7143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5052144" y="2161831"/>
              <a:ext cx="71438" cy="7143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7338160" y="1357298"/>
            <a:ext cx="448550" cy="1928826"/>
            <a:chOff x="5052144" y="2155995"/>
            <a:chExt cx="662864" cy="3058955"/>
          </a:xfrm>
          <a:solidFill>
            <a:srgbClr val="FFC000"/>
          </a:solidFill>
        </p:grpSpPr>
        <p:sp>
          <p:nvSpPr>
            <p:cNvPr id="26" name="Rounded Rectangle 25"/>
            <p:cNvSpPr/>
            <p:nvPr/>
          </p:nvSpPr>
          <p:spPr>
            <a:xfrm>
              <a:off x="5143504" y="2928934"/>
              <a:ext cx="500066" cy="228601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7" name="Straight Connector 26"/>
            <p:cNvCxnSpPr/>
            <p:nvPr/>
          </p:nvCxnSpPr>
          <p:spPr>
            <a:xfrm rot="5400000">
              <a:off x="3678231" y="3711040"/>
              <a:ext cx="2928958" cy="1588"/>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178297" y="3691118"/>
              <a:ext cx="2928958" cy="1588"/>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flipV="1">
              <a:off x="5643570" y="2155995"/>
              <a:ext cx="71438" cy="7143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5052144" y="2161831"/>
              <a:ext cx="71438" cy="7143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a:off x="8215338" y="1357298"/>
            <a:ext cx="448550" cy="1928826"/>
            <a:chOff x="5052144" y="2155995"/>
            <a:chExt cx="662864" cy="3058955"/>
          </a:xfrm>
          <a:solidFill>
            <a:srgbClr val="FF0000"/>
          </a:solidFill>
        </p:grpSpPr>
        <p:sp>
          <p:nvSpPr>
            <p:cNvPr id="32" name="Rounded Rectangle 31"/>
            <p:cNvSpPr/>
            <p:nvPr/>
          </p:nvSpPr>
          <p:spPr>
            <a:xfrm>
              <a:off x="5143504" y="2928934"/>
              <a:ext cx="500066" cy="228601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3" name="Straight Connector 32"/>
            <p:cNvCxnSpPr/>
            <p:nvPr/>
          </p:nvCxnSpPr>
          <p:spPr>
            <a:xfrm rot="5400000">
              <a:off x="3678231" y="3711040"/>
              <a:ext cx="2928958" cy="1588"/>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4178297" y="3691118"/>
              <a:ext cx="2928958" cy="1588"/>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5643570" y="2155995"/>
              <a:ext cx="71438" cy="7143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5052144" y="2161831"/>
              <a:ext cx="71438" cy="7143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7" name="TextBox 36"/>
          <p:cNvSpPr txBox="1"/>
          <p:nvPr/>
        </p:nvSpPr>
        <p:spPr>
          <a:xfrm>
            <a:off x="4643438" y="3500438"/>
            <a:ext cx="928694" cy="369332"/>
          </a:xfrm>
          <a:prstGeom prst="rect">
            <a:avLst/>
          </a:prstGeom>
          <a:noFill/>
        </p:spPr>
        <p:txBody>
          <a:bodyPr wrap="square" rtlCol="0">
            <a:spAutoFit/>
          </a:bodyPr>
          <a:lstStyle/>
          <a:p>
            <a:pPr algn="ctr"/>
            <a:r>
              <a:rPr lang="en-GB" dirty="0" smtClean="0"/>
              <a:t>NONE</a:t>
            </a:r>
            <a:endParaRPr lang="en-GB" dirty="0"/>
          </a:p>
        </p:txBody>
      </p:sp>
      <p:sp>
        <p:nvSpPr>
          <p:cNvPr id="38" name="TextBox 37"/>
          <p:cNvSpPr txBox="1"/>
          <p:nvPr/>
        </p:nvSpPr>
        <p:spPr>
          <a:xfrm>
            <a:off x="5429256" y="3500438"/>
            <a:ext cx="928694" cy="646331"/>
          </a:xfrm>
          <a:prstGeom prst="rect">
            <a:avLst/>
          </a:prstGeom>
          <a:noFill/>
        </p:spPr>
        <p:txBody>
          <a:bodyPr wrap="square" rtlCol="0">
            <a:spAutoFit/>
          </a:bodyPr>
          <a:lstStyle/>
          <a:p>
            <a:pPr algn="ctr"/>
            <a:r>
              <a:rPr lang="en-GB" dirty="0" smtClean="0"/>
              <a:t>VERY LOW</a:t>
            </a:r>
            <a:endParaRPr lang="en-GB" dirty="0"/>
          </a:p>
        </p:txBody>
      </p:sp>
      <p:sp>
        <p:nvSpPr>
          <p:cNvPr id="39" name="TextBox 38"/>
          <p:cNvSpPr txBox="1"/>
          <p:nvPr/>
        </p:nvSpPr>
        <p:spPr>
          <a:xfrm>
            <a:off x="6286512" y="3500438"/>
            <a:ext cx="928694" cy="369332"/>
          </a:xfrm>
          <a:prstGeom prst="rect">
            <a:avLst/>
          </a:prstGeom>
          <a:noFill/>
        </p:spPr>
        <p:txBody>
          <a:bodyPr wrap="square" rtlCol="0">
            <a:spAutoFit/>
          </a:bodyPr>
          <a:lstStyle/>
          <a:p>
            <a:pPr algn="ctr"/>
            <a:r>
              <a:rPr lang="en-GB" dirty="0" smtClean="0"/>
              <a:t>LOW</a:t>
            </a:r>
            <a:endParaRPr lang="en-GB" dirty="0"/>
          </a:p>
        </p:txBody>
      </p:sp>
      <p:sp>
        <p:nvSpPr>
          <p:cNvPr id="40" name="TextBox 39"/>
          <p:cNvSpPr txBox="1"/>
          <p:nvPr/>
        </p:nvSpPr>
        <p:spPr>
          <a:xfrm>
            <a:off x="7143768" y="3500438"/>
            <a:ext cx="1071570" cy="369332"/>
          </a:xfrm>
          <a:prstGeom prst="rect">
            <a:avLst/>
          </a:prstGeom>
          <a:noFill/>
        </p:spPr>
        <p:txBody>
          <a:bodyPr wrap="square" rtlCol="0">
            <a:spAutoFit/>
          </a:bodyPr>
          <a:lstStyle/>
          <a:p>
            <a:pPr algn="ctr"/>
            <a:r>
              <a:rPr lang="en-GB" dirty="0" smtClean="0"/>
              <a:t>MEDIUM</a:t>
            </a:r>
            <a:endParaRPr lang="en-GB" dirty="0"/>
          </a:p>
        </p:txBody>
      </p:sp>
      <p:sp>
        <p:nvSpPr>
          <p:cNvPr id="41" name="TextBox 40"/>
          <p:cNvSpPr txBox="1"/>
          <p:nvPr/>
        </p:nvSpPr>
        <p:spPr>
          <a:xfrm>
            <a:off x="8143900" y="3500438"/>
            <a:ext cx="928694" cy="369332"/>
          </a:xfrm>
          <a:prstGeom prst="rect">
            <a:avLst/>
          </a:prstGeom>
          <a:noFill/>
        </p:spPr>
        <p:txBody>
          <a:bodyPr wrap="square" rtlCol="0">
            <a:spAutoFit/>
          </a:bodyPr>
          <a:lstStyle/>
          <a:p>
            <a:pPr algn="ctr"/>
            <a:r>
              <a:rPr lang="en-GB" dirty="0" smtClean="0"/>
              <a:t>HIGH</a:t>
            </a:r>
            <a:endParaRPr lang="en-GB" dirty="0"/>
          </a:p>
        </p:txBody>
      </p:sp>
      <p:graphicFrame>
        <p:nvGraphicFramePr>
          <p:cNvPr id="42" name="Table 41"/>
          <p:cNvGraphicFramePr>
            <a:graphicFrameLocks noGrp="1"/>
          </p:cNvGraphicFramePr>
          <p:nvPr/>
        </p:nvGraphicFramePr>
        <p:xfrm>
          <a:off x="4643438" y="4143380"/>
          <a:ext cx="4357686" cy="2500307"/>
        </p:xfrm>
        <a:graphic>
          <a:graphicData uri="http://schemas.openxmlformats.org/drawingml/2006/table">
            <a:tbl>
              <a:tblPr firstRow="1" bandRow="1">
                <a:tableStyleId>{5C22544A-7EE6-4342-B048-85BDC9FD1C3A}</a:tableStyleId>
              </a:tblPr>
              <a:tblGrid>
                <a:gridCol w="2178843"/>
                <a:gridCol w="2178843"/>
              </a:tblGrid>
              <a:tr h="643877">
                <a:tc>
                  <a:txBody>
                    <a:bodyPr/>
                    <a:lstStyle/>
                    <a:p>
                      <a:pPr algn="ctr"/>
                      <a:r>
                        <a:rPr lang="en-GB" dirty="0" smtClean="0"/>
                        <a:t>Concentration of</a:t>
                      </a:r>
                      <a:r>
                        <a:rPr lang="en-GB" baseline="0" dirty="0" smtClean="0"/>
                        <a:t> reducing sugar</a:t>
                      </a:r>
                      <a:endParaRPr lang="en-GB" dirty="0"/>
                    </a:p>
                  </a:txBody>
                  <a:tcPr/>
                </a:tc>
                <a:tc>
                  <a:txBody>
                    <a:bodyPr/>
                    <a:lstStyle/>
                    <a:p>
                      <a:pPr algn="ctr"/>
                      <a:r>
                        <a:rPr lang="en-GB" dirty="0" smtClean="0"/>
                        <a:t>Colour of solution and precipitate</a:t>
                      </a:r>
                      <a:endParaRPr lang="en-GB" dirty="0"/>
                    </a:p>
                  </a:txBody>
                  <a:tcPr/>
                </a:tc>
              </a:tr>
              <a:tr h="371286">
                <a:tc>
                  <a:txBody>
                    <a:bodyPr/>
                    <a:lstStyle/>
                    <a:p>
                      <a:pPr algn="ctr"/>
                      <a:r>
                        <a:rPr lang="en-GB" dirty="0" smtClean="0"/>
                        <a:t>None</a:t>
                      </a:r>
                      <a:endParaRPr lang="en-GB" dirty="0"/>
                    </a:p>
                  </a:txBody>
                  <a:tcPr/>
                </a:tc>
                <a:tc>
                  <a:txBody>
                    <a:bodyPr/>
                    <a:lstStyle/>
                    <a:p>
                      <a:pPr algn="ctr"/>
                      <a:r>
                        <a:rPr lang="en-GB" dirty="0" smtClean="0"/>
                        <a:t>Blue</a:t>
                      </a:r>
                      <a:endParaRPr lang="en-GB" dirty="0"/>
                    </a:p>
                  </a:txBody>
                  <a:tcPr/>
                </a:tc>
              </a:tr>
              <a:tr h="371286">
                <a:tc>
                  <a:txBody>
                    <a:bodyPr/>
                    <a:lstStyle/>
                    <a:p>
                      <a:pPr algn="ctr"/>
                      <a:r>
                        <a:rPr lang="en-GB" dirty="0" smtClean="0"/>
                        <a:t>Very low</a:t>
                      </a:r>
                      <a:endParaRPr lang="en-GB" dirty="0"/>
                    </a:p>
                  </a:txBody>
                  <a:tcPr/>
                </a:tc>
                <a:tc>
                  <a:txBody>
                    <a:bodyPr/>
                    <a:lstStyle/>
                    <a:p>
                      <a:pPr algn="ctr"/>
                      <a:r>
                        <a:rPr lang="en-GB" dirty="0" smtClean="0"/>
                        <a:t>Green</a:t>
                      </a:r>
                      <a:endParaRPr lang="en-GB" dirty="0"/>
                    </a:p>
                  </a:txBody>
                  <a:tcPr/>
                </a:tc>
              </a:tr>
              <a:tr h="371286">
                <a:tc>
                  <a:txBody>
                    <a:bodyPr/>
                    <a:lstStyle/>
                    <a:p>
                      <a:pPr algn="ctr"/>
                      <a:r>
                        <a:rPr lang="en-GB" dirty="0" smtClean="0"/>
                        <a:t>Low</a:t>
                      </a:r>
                      <a:endParaRPr lang="en-GB" dirty="0"/>
                    </a:p>
                  </a:txBody>
                  <a:tcPr/>
                </a:tc>
                <a:tc>
                  <a:txBody>
                    <a:bodyPr/>
                    <a:lstStyle/>
                    <a:p>
                      <a:pPr algn="ctr"/>
                      <a:r>
                        <a:rPr lang="en-GB" dirty="0" smtClean="0"/>
                        <a:t>Yellow</a:t>
                      </a:r>
                      <a:endParaRPr lang="en-GB" dirty="0"/>
                    </a:p>
                  </a:txBody>
                  <a:tcPr/>
                </a:tc>
              </a:tr>
              <a:tr h="371286">
                <a:tc>
                  <a:txBody>
                    <a:bodyPr/>
                    <a:lstStyle/>
                    <a:p>
                      <a:pPr algn="ctr"/>
                      <a:r>
                        <a:rPr lang="en-GB" dirty="0" smtClean="0"/>
                        <a:t>Medium</a:t>
                      </a:r>
                      <a:endParaRPr lang="en-GB" dirty="0"/>
                    </a:p>
                  </a:txBody>
                  <a:tcPr/>
                </a:tc>
                <a:tc>
                  <a:txBody>
                    <a:bodyPr/>
                    <a:lstStyle/>
                    <a:p>
                      <a:pPr algn="ctr"/>
                      <a:r>
                        <a:rPr lang="en-GB" dirty="0" smtClean="0"/>
                        <a:t>Brown</a:t>
                      </a:r>
                      <a:endParaRPr lang="en-GB" dirty="0"/>
                    </a:p>
                  </a:txBody>
                  <a:tcPr/>
                </a:tc>
              </a:tr>
              <a:tr h="371286">
                <a:tc>
                  <a:txBody>
                    <a:bodyPr/>
                    <a:lstStyle/>
                    <a:p>
                      <a:pPr algn="ctr"/>
                      <a:r>
                        <a:rPr lang="en-GB" dirty="0" smtClean="0"/>
                        <a:t>High</a:t>
                      </a:r>
                      <a:endParaRPr lang="en-GB" dirty="0"/>
                    </a:p>
                  </a:txBody>
                  <a:tcPr/>
                </a:tc>
                <a:tc>
                  <a:txBody>
                    <a:bodyPr/>
                    <a:lstStyle/>
                    <a:p>
                      <a:pPr algn="ctr"/>
                      <a:r>
                        <a:rPr lang="en-GB" dirty="0" smtClean="0"/>
                        <a:t>Red</a:t>
                      </a:r>
                      <a:endParaRPr lang="en-GB"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GB" dirty="0" smtClean="0"/>
              <a:t>Sucrose is a non-reducing sugar, because it doesn’t change the colour of Benedict’s reagent when heating with it.</a:t>
            </a:r>
          </a:p>
          <a:p>
            <a:pPr algn="just"/>
            <a:r>
              <a:rPr lang="en-GB" dirty="0" smtClean="0"/>
              <a:t>In order to detect a non-reducing sugar, it must first be broken down into its constituent </a:t>
            </a:r>
            <a:r>
              <a:rPr lang="en-GB" dirty="0" err="1" smtClean="0"/>
              <a:t>monosaccharides</a:t>
            </a:r>
            <a:r>
              <a:rPr lang="en-GB" dirty="0" smtClean="0"/>
              <a:t> by hydrolysis.</a:t>
            </a:r>
            <a:endParaRPr lang="en-GB" dirty="0"/>
          </a:p>
        </p:txBody>
      </p:sp>
      <p:sp>
        <p:nvSpPr>
          <p:cNvPr id="4" name="Title 1"/>
          <p:cNvSpPr>
            <a:spLocks noGrp="1"/>
          </p:cNvSpPr>
          <p:nvPr>
            <p:ph type="title"/>
          </p:nvPr>
        </p:nvSpPr>
        <p:spPr/>
        <p:txBody>
          <a:bodyPr>
            <a:normAutofit/>
          </a:bodyPr>
          <a:lstStyle/>
          <a:p>
            <a:r>
              <a:rPr lang="en-GB" dirty="0" smtClean="0"/>
              <a:t>Test for non-reducing sugars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76"/>
            <a:ext cx="8229600" cy="1143000"/>
          </a:xfrm>
        </p:spPr>
        <p:txBody>
          <a:bodyPr/>
          <a:lstStyle/>
          <a:p>
            <a:r>
              <a:rPr lang="en-GB" dirty="0" smtClean="0"/>
              <a:t>Test for non-reducing sugars</a:t>
            </a:r>
            <a:endParaRPr lang="en-GB" dirty="0"/>
          </a:p>
        </p:txBody>
      </p:sp>
      <p:sp>
        <p:nvSpPr>
          <p:cNvPr id="3" name="Content Placeholder 2"/>
          <p:cNvSpPr>
            <a:spLocks noGrp="1"/>
          </p:cNvSpPr>
          <p:nvPr>
            <p:ph idx="1"/>
          </p:nvPr>
        </p:nvSpPr>
        <p:spPr>
          <a:xfrm>
            <a:off x="214282" y="642918"/>
            <a:ext cx="8643998" cy="6715172"/>
          </a:xfrm>
        </p:spPr>
        <p:txBody>
          <a:bodyPr>
            <a:normAutofit fontScale="70000" lnSpcReduction="20000"/>
          </a:bodyPr>
          <a:lstStyle/>
          <a:p>
            <a:pPr algn="just"/>
            <a:r>
              <a:rPr lang="en-GB" dirty="0" smtClean="0"/>
              <a:t>If the sample is not already in liquid form, it must first be ground up in water.</a:t>
            </a:r>
          </a:p>
          <a:p>
            <a:pPr algn="just"/>
            <a:r>
              <a:rPr lang="en-GB" dirty="0" smtClean="0"/>
              <a:t>Add 2cm</a:t>
            </a:r>
            <a:r>
              <a:rPr lang="en-GB" baseline="30000" dirty="0" smtClean="0"/>
              <a:t>3 </a:t>
            </a:r>
            <a:r>
              <a:rPr lang="en-GB" dirty="0" smtClean="0"/>
              <a:t>of the food sample being tested to 2cm</a:t>
            </a:r>
            <a:r>
              <a:rPr lang="en-GB" baseline="30000" dirty="0" smtClean="0"/>
              <a:t>3</a:t>
            </a:r>
            <a:r>
              <a:rPr lang="en-GB" dirty="0" smtClean="0"/>
              <a:t> of Benedict’s reagent in a test tube.</a:t>
            </a:r>
          </a:p>
          <a:p>
            <a:pPr algn="just"/>
            <a:r>
              <a:rPr lang="en-GB" dirty="0" smtClean="0"/>
              <a:t>Place the test tube in a gently boiling water bath for 5 minutes.  If the Benedict’s reagent does not change colour (the solution remains blue), then a reducing sugar is not present.</a:t>
            </a:r>
          </a:p>
          <a:p>
            <a:pPr algn="just"/>
            <a:r>
              <a:rPr lang="en-GB" dirty="0" smtClean="0"/>
              <a:t>Add another 2cm</a:t>
            </a:r>
            <a:r>
              <a:rPr lang="en-GB" baseline="30000" dirty="0" smtClean="0"/>
              <a:t>3 </a:t>
            </a:r>
            <a:r>
              <a:rPr lang="en-GB" dirty="0" smtClean="0"/>
              <a:t>of the food sample to 2cm</a:t>
            </a:r>
            <a:r>
              <a:rPr lang="en-GB" baseline="30000" dirty="0" smtClean="0"/>
              <a:t>3 </a:t>
            </a:r>
            <a:r>
              <a:rPr lang="en-GB" dirty="0" smtClean="0"/>
              <a:t> of dilute hydrochloric acid in a test tube and place the test tube in a gently boiling water bath for 5 minutes.  The dilute hydrochloric will hydrolyse any disaccharide present into its constituent </a:t>
            </a:r>
            <a:r>
              <a:rPr lang="en-GB" dirty="0" err="1" smtClean="0"/>
              <a:t>monosaccharides</a:t>
            </a:r>
            <a:r>
              <a:rPr lang="en-GB" dirty="0" smtClean="0"/>
              <a:t>.</a:t>
            </a:r>
          </a:p>
          <a:p>
            <a:pPr algn="just"/>
            <a:r>
              <a:rPr lang="en-GB" dirty="0" smtClean="0"/>
              <a:t>Slowly add some sodium </a:t>
            </a:r>
            <a:r>
              <a:rPr lang="en-GB" dirty="0" err="1" smtClean="0"/>
              <a:t>hydrogencarbonate</a:t>
            </a:r>
            <a:r>
              <a:rPr lang="en-GB" dirty="0" smtClean="0"/>
              <a:t> solution to the test tube to neutralise the hydrochloric acid. (Benedict’s reagent will not work in acidic conditions).  Test with pH paper to check that the solution is alkaline.</a:t>
            </a:r>
          </a:p>
          <a:p>
            <a:pPr algn="just"/>
            <a:r>
              <a:rPr lang="en-GB" dirty="0" smtClean="0"/>
              <a:t>Re-test the resulting solution by heating with 2cm</a:t>
            </a:r>
            <a:r>
              <a:rPr lang="en-GB" baseline="30000" dirty="0" smtClean="0"/>
              <a:t>3 </a:t>
            </a:r>
            <a:r>
              <a:rPr lang="en-GB" dirty="0" smtClean="0"/>
              <a:t>of Benedict’s reagent in a gently boiling water bath for 5 minutes.</a:t>
            </a:r>
          </a:p>
          <a:p>
            <a:pPr algn="just"/>
            <a:r>
              <a:rPr lang="en-GB" dirty="0" smtClean="0"/>
              <a:t>If a non-reducing sugar was present in the original sample, the Benedict’s reagent will now turn orange-brown.  This is due to the reducing sugars that were produced from the hydrolysis of the non-reducing sugar.</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Plenary Activity: Sugar Puzzle Practical</a:t>
            </a:r>
            <a:endParaRPr lang="en-GB" dirty="0"/>
          </a:p>
        </p:txBody>
      </p:sp>
      <p:sp>
        <p:nvSpPr>
          <p:cNvPr id="3" name="Content Placeholder 2"/>
          <p:cNvSpPr>
            <a:spLocks noGrp="1"/>
          </p:cNvSpPr>
          <p:nvPr>
            <p:ph idx="1"/>
          </p:nvPr>
        </p:nvSpPr>
        <p:spPr/>
        <p:txBody>
          <a:bodyPr>
            <a:normAutofit lnSpcReduction="10000"/>
          </a:bodyPr>
          <a:lstStyle/>
          <a:p>
            <a:pPr algn="just"/>
            <a:r>
              <a:rPr lang="en-GB" dirty="0" smtClean="0"/>
              <a:t>You have been given 3 sugar solutions and a protein solution: Glucose, Maltose, Sucrose and Albumen.</a:t>
            </a:r>
          </a:p>
          <a:p>
            <a:pPr algn="just"/>
            <a:r>
              <a:rPr lang="en-GB" dirty="0" smtClean="0"/>
              <a:t>Your task is to work out which solution is which using the apparatus available.</a:t>
            </a:r>
          </a:p>
          <a:p>
            <a:pPr algn="just"/>
            <a:r>
              <a:rPr lang="en-GB" dirty="0" smtClean="0"/>
              <a:t>Big Hint!!!!! The Benedict’s test is quantitative!  Think about the number of reducing centres available and how this will affect the colour of the precipitate! </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1579</TotalTime>
  <Words>1294</Words>
  <Application>Microsoft Office PowerPoint</Application>
  <PresentationFormat>On-screen Show (4:3)</PresentationFormat>
  <Paragraphs>294</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Enzymes and the digestive system</vt:lpstr>
      <vt:lpstr>Learning Objectives</vt:lpstr>
      <vt:lpstr>Success Criteria</vt:lpstr>
      <vt:lpstr>Test for reducing sugars: Benedict’s test</vt:lpstr>
      <vt:lpstr>The Benedict’s Test</vt:lpstr>
      <vt:lpstr>Semi-quantitative nature of the Benedict’s test</vt:lpstr>
      <vt:lpstr>Test for non-reducing sugars</vt:lpstr>
      <vt:lpstr>Test for non-reducing sugars</vt:lpstr>
      <vt:lpstr>Plenary Activity: Sugar Puzzle Practical</vt:lpstr>
      <vt:lpstr>Apparatus</vt:lpstr>
      <vt:lpstr>Answers</vt:lpstr>
      <vt:lpstr>Answers</vt:lpstr>
      <vt:lpstr>Answers</vt:lpstr>
      <vt:lpstr>Answers</vt:lpstr>
      <vt:lpstr>Learning Objectives</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62</cp:revision>
  <dcterms:created xsi:type="dcterms:W3CDTF">2008-08-11T15:08:20Z</dcterms:created>
  <dcterms:modified xsi:type="dcterms:W3CDTF">2009-09-06T19:33:30Z</dcterms:modified>
</cp:coreProperties>
</file>