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64"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A353C-B02A-4215-B5A2-ED1A1ADE6400}" type="datetimeFigureOut">
              <a:rPr lang="en-US" smtClean="0"/>
              <a:pPr/>
              <a:t>9/6/2009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EA756-8502-4E79-A734-62FD0B50B8C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145FDB-178D-43EF-BCD1-B40BCDC1D886}" type="datetime1">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F4E1E-4E24-4ED8-8C96-CF3912DB6E78}" type="datetime1">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81FE70-24B5-4D05-9743-66729CCFAB2A}" type="datetime1">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C75004-919F-4CC2-863B-EE057ECB7202}" type="datetime1">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625A72-BB2C-4099-8802-B1B2483F184C}" type="datetime1">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9F0A7C-2E15-41CF-A650-891EB864BA54}" type="datetime1">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27E465-B4E2-41CC-AF93-F9F5FEC5BCBE}" type="datetime1">
              <a:rPr lang="en-US" smtClean="0"/>
              <a:pPr/>
              <a:t>9/6/2009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8810BA-2026-44FB-9199-6AA060E6B2ED}" type="datetime1">
              <a:rPr lang="en-US" smtClean="0"/>
              <a:pPr/>
              <a:t>9/6/2009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80C8D-4D37-476D-8206-A739993D94E9}" type="datetime1">
              <a:rPr lang="en-US" smtClean="0"/>
              <a:pPr/>
              <a:t>9/6/2009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2412F-08F6-4F43-9172-C76AF6EC596B}" type="datetime1">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743F8-CE60-40B4-AFD8-624D8BAEF11A}" type="datetime1">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5422AD-22B9-4164-98E8-52C4E4BF5C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FBF72-2999-48AE-AC6D-FDE7A005A46F}" type="datetime1">
              <a:rPr lang="en-US" smtClean="0"/>
              <a:pPr/>
              <a:t>9/6/2009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422AD-22B9-4164-98E8-52C4E4BF5C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solidFill>
                  <a:schemeClr val="bg1"/>
                </a:solidFill>
              </a:rPr>
              <a:t>2.3 Carbohydrates - Polysaccharides</a:t>
            </a:r>
            <a:endParaRPr lang="en-GB" dirty="0"/>
          </a:p>
        </p:txBody>
      </p:sp>
      <p:sp>
        <p:nvSpPr>
          <p:cNvPr id="4" name="Title 1"/>
          <p:cNvSpPr>
            <a:spLocks noGrp="1"/>
          </p:cNvSpPr>
          <p:nvPr>
            <p:ph type="ctrTitle"/>
          </p:nvPr>
        </p:nvSpPr>
        <p:spPr/>
        <p:txBody>
          <a:bodyPr>
            <a:noAutofit/>
          </a:bodyPr>
          <a:lstStyle/>
          <a:p>
            <a:r>
              <a:rPr lang="en-GB" sz="5400" dirty="0" smtClean="0"/>
              <a:t>Enzymes and the digestive system</a:t>
            </a:r>
            <a:endParaRPr lang="en-GB" sz="5400" dirty="0"/>
          </a:p>
        </p:txBody>
      </p:sp>
      <p:sp>
        <p:nvSpPr>
          <p:cNvPr id="5" name="Date Placeholder 4"/>
          <p:cNvSpPr>
            <a:spLocks noGrp="1"/>
          </p:cNvSpPr>
          <p:nvPr>
            <p:ph type="dt" sz="half" idx="10"/>
          </p:nvPr>
        </p:nvSpPr>
        <p:spPr/>
        <p:txBody>
          <a:bodyPr/>
          <a:lstStyle/>
          <a:p>
            <a:fld id="{8C92751F-7119-4DED-8283-D1FC117D4F97}" type="datetime1">
              <a:rPr lang="en-US" smtClean="0"/>
              <a:pPr/>
              <a:t>9/6/2009</a:t>
            </a:fld>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All students should be able to...</a:t>
            </a:r>
          </a:p>
          <a:p>
            <a:r>
              <a:rPr lang="en-GB" dirty="0" smtClean="0"/>
              <a:t>Describe how</a:t>
            </a:r>
            <a:r>
              <a:rPr lang="en-GB" dirty="0" smtClean="0"/>
              <a:t> </a:t>
            </a:r>
            <a:r>
              <a:rPr lang="el-GR" dirty="0" smtClean="0"/>
              <a:t>α</a:t>
            </a:r>
            <a:r>
              <a:rPr lang="en-GB" dirty="0" smtClean="0"/>
              <a:t>-glucose molecules </a:t>
            </a:r>
            <a:r>
              <a:rPr lang="en-GB" dirty="0" smtClean="0"/>
              <a:t>link together to </a:t>
            </a:r>
            <a:r>
              <a:rPr lang="en-GB" dirty="0" smtClean="0"/>
              <a:t>form starch</a:t>
            </a:r>
            <a:r>
              <a:rPr lang="en-GB" dirty="0" smtClean="0"/>
              <a:t>?</a:t>
            </a:r>
          </a:p>
          <a:p>
            <a:r>
              <a:rPr lang="en-GB" dirty="0" smtClean="0"/>
              <a:t>Give examples of storage and structural polysaccharides.</a:t>
            </a:r>
            <a:endParaRPr lang="en-GB" dirty="0" smtClean="0"/>
          </a:p>
          <a:p>
            <a:r>
              <a:rPr lang="en-GB" dirty="0" smtClean="0"/>
              <a:t>Describe and carry out the</a:t>
            </a:r>
            <a:r>
              <a:rPr lang="en-GB" dirty="0" smtClean="0"/>
              <a:t> </a:t>
            </a:r>
            <a:r>
              <a:rPr lang="en-GB" dirty="0" smtClean="0"/>
              <a:t>test for starch?</a:t>
            </a:r>
          </a:p>
          <a:p>
            <a:pPr>
              <a:buNone/>
            </a:pPr>
            <a:endParaRPr lang="en-GB" dirty="0" smtClean="0"/>
          </a:p>
          <a:p>
            <a:pPr>
              <a:buNone/>
            </a:pPr>
            <a:r>
              <a:rPr lang="en-GB" dirty="0" smtClean="0"/>
              <a:t>Specification reference: 3.1.2</a:t>
            </a:r>
          </a:p>
          <a:p>
            <a:pPr>
              <a:buNone/>
            </a:pPr>
            <a:endParaRPr lang="en-GB" dirty="0"/>
          </a:p>
        </p:txBody>
      </p:sp>
      <p:sp>
        <p:nvSpPr>
          <p:cNvPr id="4" name="Title 1"/>
          <p:cNvSpPr>
            <a:spLocks noGrp="1"/>
          </p:cNvSpPr>
          <p:nvPr>
            <p:ph type="title"/>
          </p:nvPr>
        </p:nvSpPr>
        <p:spPr/>
        <p:txBody>
          <a:bodyPr/>
          <a:lstStyle/>
          <a:p>
            <a:r>
              <a:rPr lang="en-GB" dirty="0" smtClean="0"/>
              <a:t>Learning Objectives</a:t>
            </a:r>
            <a:endParaRPr lang="en-GB" dirty="0"/>
          </a:p>
        </p:txBody>
      </p:sp>
      <p:sp>
        <p:nvSpPr>
          <p:cNvPr id="5" name="Date Placeholder 4"/>
          <p:cNvSpPr>
            <a:spLocks noGrp="1"/>
          </p:cNvSpPr>
          <p:nvPr>
            <p:ph type="dt" sz="half" idx="10"/>
          </p:nvPr>
        </p:nvSpPr>
        <p:spPr/>
        <p:txBody>
          <a:bodyPr/>
          <a:lstStyle/>
          <a:p>
            <a:fld id="{A07BAAE2-0F80-4465-9018-F7D42DC443A5}" type="datetime1">
              <a:rPr lang="en-US" smtClean="0"/>
              <a:pPr/>
              <a:t>9/6/2009</a:t>
            </a:fld>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10</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Settler Activity: Unscramble these anagrams!</a:t>
            </a:r>
            <a:endParaRPr lang="en-GB" dirty="0"/>
          </a:p>
        </p:txBody>
      </p:sp>
      <p:sp>
        <p:nvSpPr>
          <p:cNvPr id="3" name="Content Placeholder 2"/>
          <p:cNvSpPr>
            <a:spLocks noGrp="1"/>
          </p:cNvSpPr>
          <p:nvPr>
            <p:ph idx="1"/>
          </p:nvPr>
        </p:nvSpPr>
        <p:spPr>
          <a:xfrm>
            <a:off x="4743480" y="1600200"/>
            <a:ext cx="4329114" cy="4525963"/>
          </a:xfrm>
        </p:spPr>
        <p:txBody>
          <a:bodyPr>
            <a:normAutofit lnSpcReduction="10000"/>
          </a:bodyPr>
          <a:lstStyle/>
          <a:p>
            <a:r>
              <a:rPr lang="en-GB" dirty="0" smtClean="0"/>
              <a:t>Polysaccharide</a:t>
            </a:r>
          </a:p>
          <a:p>
            <a:r>
              <a:rPr lang="en-GB" dirty="0" smtClean="0"/>
              <a:t>Disaccharide</a:t>
            </a:r>
          </a:p>
          <a:p>
            <a:r>
              <a:rPr lang="en-GB" dirty="0" smtClean="0"/>
              <a:t>Monosaccharide</a:t>
            </a:r>
          </a:p>
          <a:p>
            <a:r>
              <a:rPr lang="en-GB" dirty="0" smtClean="0"/>
              <a:t>Starch</a:t>
            </a:r>
          </a:p>
          <a:p>
            <a:r>
              <a:rPr lang="en-GB" dirty="0" smtClean="0"/>
              <a:t>Glucose</a:t>
            </a:r>
          </a:p>
          <a:p>
            <a:r>
              <a:rPr lang="en-GB" dirty="0" err="1" smtClean="0"/>
              <a:t>Glycosidic</a:t>
            </a:r>
            <a:r>
              <a:rPr lang="en-GB" dirty="0" smtClean="0"/>
              <a:t> bond</a:t>
            </a:r>
          </a:p>
          <a:p>
            <a:r>
              <a:rPr lang="en-GB" dirty="0" smtClean="0"/>
              <a:t>Condensation reaction</a:t>
            </a:r>
          </a:p>
          <a:p>
            <a:r>
              <a:rPr lang="en-GB" dirty="0" smtClean="0"/>
              <a:t>Hydrolysis reaction</a:t>
            </a:r>
            <a:endParaRPr lang="en-GB" dirty="0"/>
          </a:p>
        </p:txBody>
      </p:sp>
      <p:sp>
        <p:nvSpPr>
          <p:cNvPr id="4" name="Content Placeholder 2"/>
          <p:cNvSpPr txBox="1">
            <a:spLocks/>
          </p:cNvSpPr>
          <p:nvPr/>
        </p:nvSpPr>
        <p:spPr>
          <a:xfrm>
            <a:off x="357158" y="1600200"/>
            <a:ext cx="4329114" cy="4525963"/>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ASHOPCLAYCRIED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ADISCHIDECAR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3200" dirty="0" smtClean="0"/>
              <a:t>MADESOONCHARDICE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CHARTS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SOGCLUE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LIDCIGCOSY </a:t>
            </a:r>
            <a:r>
              <a:rPr lang="en-GB" sz="3200" dirty="0" smtClean="0"/>
              <a:t>DNOB</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3200" dirty="0" smtClean="0"/>
              <a:t>DENTSOCATION CREATINO</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GB" sz="3200" dirty="0" smtClean="0"/>
              <a:t>HISSYLODRY</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lang="en-GB" sz="3200" dirty="0" smtClean="0"/>
              <a:t>CREATINO</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Date Placeholder 4"/>
          <p:cNvSpPr>
            <a:spLocks noGrp="1"/>
          </p:cNvSpPr>
          <p:nvPr>
            <p:ph type="dt" sz="half" idx="10"/>
          </p:nvPr>
        </p:nvSpPr>
        <p:spPr/>
        <p:txBody>
          <a:bodyPr/>
          <a:lstStyle/>
          <a:p>
            <a:fld id="{72F0D66F-3309-45BE-86BE-116CC058D951}" type="datetime1">
              <a:rPr lang="en-US" smtClean="0"/>
              <a:pPr/>
              <a:t>9/6/2009</a:t>
            </a:fld>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All students should be able to...</a:t>
            </a:r>
          </a:p>
          <a:p>
            <a:r>
              <a:rPr lang="en-GB" dirty="0" smtClean="0"/>
              <a:t>Describe how</a:t>
            </a:r>
            <a:r>
              <a:rPr lang="en-GB" dirty="0" smtClean="0"/>
              <a:t> </a:t>
            </a:r>
            <a:r>
              <a:rPr lang="el-GR" dirty="0" smtClean="0"/>
              <a:t>α</a:t>
            </a:r>
            <a:r>
              <a:rPr lang="en-GB" dirty="0" smtClean="0"/>
              <a:t>-glucose molecules </a:t>
            </a:r>
            <a:r>
              <a:rPr lang="en-GB" dirty="0" smtClean="0"/>
              <a:t>link together to </a:t>
            </a:r>
            <a:r>
              <a:rPr lang="en-GB" dirty="0" smtClean="0"/>
              <a:t>form starch</a:t>
            </a:r>
            <a:r>
              <a:rPr lang="en-GB" dirty="0" smtClean="0"/>
              <a:t>?</a:t>
            </a:r>
          </a:p>
          <a:p>
            <a:r>
              <a:rPr lang="en-GB" dirty="0" smtClean="0"/>
              <a:t>Give examples of storage and structural polysaccharides.</a:t>
            </a:r>
            <a:endParaRPr lang="en-GB" dirty="0" smtClean="0"/>
          </a:p>
          <a:p>
            <a:r>
              <a:rPr lang="en-GB" dirty="0" smtClean="0"/>
              <a:t>Describe and carry out the</a:t>
            </a:r>
            <a:r>
              <a:rPr lang="en-GB" dirty="0" smtClean="0"/>
              <a:t> </a:t>
            </a:r>
            <a:r>
              <a:rPr lang="en-GB" dirty="0" smtClean="0"/>
              <a:t>test for starch?</a:t>
            </a:r>
          </a:p>
          <a:p>
            <a:pPr>
              <a:buNone/>
            </a:pPr>
            <a:endParaRPr lang="en-GB" dirty="0" smtClean="0"/>
          </a:p>
          <a:p>
            <a:pPr>
              <a:buNone/>
            </a:pPr>
            <a:r>
              <a:rPr lang="en-GB" dirty="0" smtClean="0"/>
              <a:t>Specification reference: 3.1.2</a:t>
            </a:r>
          </a:p>
          <a:p>
            <a:pPr>
              <a:buNone/>
            </a:pPr>
            <a:endParaRPr lang="en-GB" dirty="0"/>
          </a:p>
        </p:txBody>
      </p:sp>
      <p:sp>
        <p:nvSpPr>
          <p:cNvPr id="4" name="Title 1"/>
          <p:cNvSpPr>
            <a:spLocks noGrp="1"/>
          </p:cNvSpPr>
          <p:nvPr>
            <p:ph type="title"/>
          </p:nvPr>
        </p:nvSpPr>
        <p:spPr/>
        <p:txBody>
          <a:bodyPr/>
          <a:lstStyle/>
          <a:p>
            <a:r>
              <a:rPr lang="en-GB" dirty="0" smtClean="0"/>
              <a:t>Learning Objectives</a:t>
            </a:r>
            <a:endParaRPr lang="en-GB" dirty="0"/>
          </a:p>
        </p:txBody>
      </p:sp>
      <p:sp>
        <p:nvSpPr>
          <p:cNvPr id="5" name="Date Placeholder 4"/>
          <p:cNvSpPr>
            <a:spLocks noGrp="1"/>
          </p:cNvSpPr>
          <p:nvPr>
            <p:ph type="dt" sz="half" idx="10"/>
          </p:nvPr>
        </p:nvSpPr>
        <p:spPr/>
        <p:txBody>
          <a:bodyPr/>
          <a:lstStyle/>
          <a:p>
            <a:fld id="{A07BAAE2-0F80-4465-9018-F7D42DC443A5}" type="datetime1">
              <a:rPr lang="en-US" smtClean="0"/>
              <a:pPr/>
              <a:t>9/6/2009</a:t>
            </a:fld>
            <a:endParaRPr lang="en-GB"/>
          </a:p>
        </p:txBody>
      </p:sp>
      <p:sp>
        <p:nvSpPr>
          <p:cNvPr id="6" name="Slide Number Placeholder 5"/>
          <p:cNvSpPr>
            <a:spLocks noGrp="1"/>
          </p:cNvSpPr>
          <p:nvPr>
            <p:ph type="sldNum" sz="quarter" idx="12"/>
          </p:nvPr>
        </p:nvSpPr>
        <p:spPr/>
        <p:txBody>
          <a:bodyPr/>
          <a:lstStyle/>
          <a:p>
            <a:fld id="{E05422AD-22B9-4164-98E8-52C4E4BF5C9A}"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lstStyle/>
          <a:p>
            <a:r>
              <a:rPr lang="en-GB" dirty="0" smtClean="0"/>
              <a:t>I can classify carbohydrates as </a:t>
            </a:r>
            <a:r>
              <a:rPr lang="en-GB" dirty="0" err="1" smtClean="0"/>
              <a:t>monosaccharides</a:t>
            </a:r>
            <a:r>
              <a:rPr lang="en-GB" dirty="0" smtClean="0"/>
              <a:t>, disaccharides and polysaccharides.</a:t>
            </a:r>
          </a:p>
          <a:p>
            <a:r>
              <a:rPr lang="en-GB" dirty="0" smtClean="0"/>
              <a:t>I can name two storage polysaccharides.</a:t>
            </a:r>
          </a:p>
          <a:p>
            <a:r>
              <a:rPr lang="en-GB" dirty="0" smtClean="0"/>
              <a:t>I can name a </a:t>
            </a:r>
            <a:r>
              <a:rPr lang="en-GB" dirty="0" smtClean="0"/>
              <a:t>structural </a:t>
            </a:r>
            <a:r>
              <a:rPr lang="en-GB" dirty="0" smtClean="0"/>
              <a:t>polysaccharide.</a:t>
            </a:r>
          </a:p>
          <a:p>
            <a:r>
              <a:rPr lang="en-GB" dirty="0" smtClean="0"/>
              <a:t>I can describe the stages of the starch test.</a:t>
            </a:r>
          </a:p>
          <a:p>
            <a:r>
              <a:rPr lang="en-GB" dirty="0" smtClean="0"/>
              <a:t>I can carry out the starch test.</a:t>
            </a:r>
            <a:endParaRPr lang="en-GB" dirty="0"/>
          </a:p>
        </p:txBody>
      </p:sp>
      <p:sp>
        <p:nvSpPr>
          <p:cNvPr id="4" name="Date Placeholder 3"/>
          <p:cNvSpPr>
            <a:spLocks noGrp="1"/>
          </p:cNvSpPr>
          <p:nvPr>
            <p:ph type="dt" sz="half" idx="10"/>
          </p:nvPr>
        </p:nvSpPr>
        <p:spPr/>
        <p:txBody>
          <a:bodyPr/>
          <a:lstStyle/>
          <a:p>
            <a:fld id="{ECC75004-919F-4CC2-863B-EE057ECB7202}" type="datetime1">
              <a:rPr lang="en-US" smtClean="0"/>
              <a:pPr/>
              <a:t>9/6/2009</a:t>
            </a:fld>
            <a:endParaRPr lang="en-GB"/>
          </a:p>
        </p:txBody>
      </p:sp>
      <p:sp>
        <p:nvSpPr>
          <p:cNvPr id="5" name="Slide Number Placeholder 4"/>
          <p:cNvSpPr>
            <a:spLocks noGrp="1"/>
          </p:cNvSpPr>
          <p:nvPr>
            <p:ph type="sldNum" sz="quarter" idx="12"/>
          </p:nvPr>
        </p:nvSpPr>
        <p:spPr/>
        <p:txBody>
          <a:bodyPr/>
          <a:lstStyle/>
          <a:p>
            <a:fld id="{E05422AD-22B9-4164-98E8-52C4E4BF5C9A}"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Starter Activity: Can you classify these carbohydrates?</a:t>
            </a:r>
            <a:endParaRPr lang="en-GB" dirty="0"/>
          </a:p>
        </p:txBody>
      </p:sp>
      <p:graphicFrame>
        <p:nvGraphicFramePr>
          <p:cNvPr id="4" name="Content Placeholder 3"/>
          <p:cNvGraphicFramePr>
            <a:graphicFrameLocks noGrp="1"/>
          </p:cNvGraphicFramePr>
          <p:nvPr>
            <p:ph idx="1"/>
          </p:nvPr>
        </p:nvGraphicFramePr>
        <p:xfrm>
          <a:off x="251136" y="1600200"/>
          <a:ext cx="8686800" cy="2900370"/>
        </p:xfrm>
        <a:graphic>
          <a:graphicData uri="http://schemas.openxmlformats.org/drawingml/2006/table">
            <a:tbl>
              <a:tblPr firstRow="1" bandRow="1">
                <a:tableStyleId>{073A0DAA-6AF3-43AB-8588-CEC1D06C72B9}</a:tableStyleId>
              </a:tblPr>
              <a:tblGrid>
                <a:gridCol w="2895600"/>
                <a:gridCol w="2895600"/>
                <a:gridCol w="2895600"/>
              </a:tblGrid>
              <a:tr h="914309">
                <a:tc>
                  <a:txBody>
                    <a:bodyPr/>
                    <a:lstStyle/>
                    <a:p>
                      <a:pPr algn="ctr"/>
                      <a:r>
                        <a:rPr lang="en-GB" sz="3100" dirty="0" smtClean="0"/>
                        <a:t>Monosaccharide</a:t>
                      </a:r>
                      <a:endParaRPr lang="en-GB" sz="3100" dirty="0"/>
                    </a:p>
                  </a:txBody>
                  <a:tcPr anchor="ctr"/>
                </a:tc>
                <a:tc>
                  <a:txBody>
                    <a:bodyPr/>
                    <a:lstStyle/>
                    <a:p>
                      <a:pPr algn="ctr"/>
                      <a:r>
                        <a:rPr lang="en-GB" sz="3100" dirty="0" smtClean="0"/>
                        <a:t>Disaccharide</a:t>
                      </a:r>
                      <a:endParaRPr lang="en-GB" sz="3100" dirty="0"/>
                    </a:p>
                  </a:txBody>
                  <a:tcPr anchor="ctr"/>
                </a:tc>
                <a:tc>
                  <a:txBody>
                    <a:bodyPr/>
                    <a:lstStyle/>
                    <a:p>
                      <a:pPr algn="ctr"/>
                      <a:r>
                        <a:rPr lang="en-GB" sz="3100" dirty="0" smtClean="0"/>
                        <a:t>Polysaccharide</a:t>
                      </a:r>
                      <a:endParaRPr lang="en-GB" sz="3100" dirty="0"/>
                    </a:p>
                  </a:txBody>
                  <a:tcPr anchor="ctr"/>
                </a:tc>
              </a:tr>
              <a:tr h="1986061">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6" name="TextBox 5"/>
          <p:cNvSpPr txBox="1"/>
          <p:nvPr/>
        </p:nvSpPr>
        <p:spPr>
          <a:xfrm>
            <a:off x="6929454" y="5857892"/>
            <a:ext cx="1500198" cy="523220"/>
          </a:xfrm>
          <a:prstGeom prst="rect">
            <a:avLst/>
          </a:prstGeom>
          <a:noFill/>
        </p:spPr>
        <p:txBody>
          <a:bodyPr wrap="square" rtlCol="0" anchor="ctr">
            <a:spAutoFit/>
          </a:bodyPr>
          <a:lstStyle/>
          <a:p>
            <a:pPr algn="ctr"/>
            <a:r>
              <a:rPr lang="en-GB" sz="2800" b="1" dirty="0" smtClean="0"/>
              <a:t>Fructose</a:t>
            </a:r>
            <a:endParaRPr lang="en-GB" sz="2800" b="1" dirty="0"/>
          </a:p>
        </p:txBody>
      </p:sp>
      <p:sp>
        <p:nvSpPr>
          <p:cNvPr id="7" name="TextBox 6"/>
          <p:cNvSpPr txBox="1"/>
          <p:nvPr/>
        </p:nvSpPr>
        <p:spPr>
          <a:xfrm>
            <a:off x="2571736" y="5715016"/>
            <a:ext cx="1500198" cy="523220"/>
          </a:xfrm>
          <a:prstGeom prst="rect">
            <a:avLst/>
          </a:prstGeom>
          <a:noFill/>
        </p:spPr>
        <p:txBody>
          <a:bodyPr wrap="square" rtlCol="0" anchor="ctr">
            <a:spAutoFit/>
          </a:bodyPr>
          <a:lstStyle/>
          <a:p>
            <a:pPr algn="ctr"/>
            <a:r>
              <a:rPr lang="en-GB" sz="2800" b="1" dirty="0" smtClean="0"/>
              <a:t>Glucose</a:t>
            </a:r>
            <a:endParaRPr lang="en-GB" sz="2800" b="1" dirty="0"/>
          </a:p>
        </p:txBody>
      </p:sp>
      <p:sp>
        <p:nvSpPr>
          <p:cNvPr id="8" name="TextBox 7"/>
          <p:cNvSpPr txBox="1"/>
          <p:nvPr/>
        </p:nvSpPr>
        <p:spPr>
          <a:xfrm>
            <a:off x="2214546" y="4572008"/>
            <a:ext cx="1643074" cy="523220"/>
          </a:xfrm>
          <a:prstGeom prst="rect">
            <a:avLst/>
          </a:prstGeom>
          <a:noFill/>
        </p:spPr>
        <p:txBody>
          <a:bodyPr wrap="square" rtlCol="0" anchor="ctr">
            <a:spAutoFit/>
          </a:bodyPr>
          <a:lstStyle/>
          <a:p>
            <a:pPr algn="ctr"/>
            <a:r>
              <a:rPr lang="en-GB" sz="2800" b="1" dirty="0" err="1" smtClean="0"/>
              <a:t>Galactose</a:t>
            </a:r>
            <a:endParaRPr lang="en-GB" sz="2800" b="1" dirty="0"/>
          </a:p>
        </p:txBody>
      </p:sp>
      <p:sp>
        <p:nvSpPr>
          <p:cNvPr id="9" name="TextBox 8"/>
          <p:cNvSpPr txBox="1"/>
          <p:nvPr/>
        </p:nvSpPr>
        <p:spPr>
          <a:xfrm>
            <a:off x="4786314" y="5906176"/>
            <a:ext cx="1500198" cy="523220"/>
          </a:xfrm>
          <a:prstGeom prst="rect">
            <a:avLst/>
          </a:prstGeom>
          <a:noFill/>
        </p:spPr>
        <p:txBody>
          <a:bodyPr wrap="square" rtlCol="0" anchor="ctr">
            <a:spAutoFit/>
          </a:bodyPr>
          <a:lstStyle/>
          <a:p>
            <a:pPr algn="ctr"/>
            <a:r>
              <a:rPr lang="en-GB" sz="2800" b="1" dirty="0" smtClean="0"/>
              <a:t>Maltose</a:t>
            </a:r>
            <a:endParaRPr lang="en-GB" sz="2800" b="1" dirty="0"/>
          </a:p>
        </p:txBody>
      </p:sp>
      <p:sp>
        <p:nvSpPr>
          <p:cNvPr id="10" name="TextBox 9"/>
          <p:cNvSpPr txBox="1"/>
          <p:nvPr/>
        </p:nvSpPr>
        <p:spPr>
          <a:xfrm>
            <a:off x="4572000" y="5000636"/>
            <a:ext cx="1500198" cy="523220"/>
          </a:xfrm>
          <a:prstGeom prst="rect">
            <a:avLst/>
          </a:prstGeom>
          <a:noFill/>
        </p:spPr>
        <p:txBody>
          <a:bodyPr wrap="square" rtlCol="0" anchor="ctr">
            <a:spAutoFit/>
          </a:bodyPr>
          <a:lstStyle/>
          <a:p>
            <a:pPr algn="ctr"/>
            <a:r>
              <a:rPr lang="en-GB" sz="2800" b="1" dirty="0" smtClean="0"/>
              <a:t>Sucrose</a:t>
            </a:r>
            <a:endParaRPr lang="en-GB" sz="2800" b="1" dirty="0"/>
          </a:p>
        </p:txBody>
      </p:sp>
      <p:sp>
        <p:nvSpPr>
          <p:cNvPr id="11" name="TextBox 10"/>
          <p:cNvSpPr txBox="1"/>
          <p:nvPr/>
        </p:nvSpPr>
        <p:spPr>
          <a:xfrm>
            <a:off x="428596" y="4786322"/>
            <a:ext cx="1500198" cy="523220"/>
          </a:xfrm>
          <a:prstGeom prst="rect">
            <a:avLst/>
          </a:prstGeom>
          <a:noFill/>
        </p:spPr>
        <p:txBody>
          <a:bodyPr wrap="square" rtlCol="0" anchor="ctr">
            <a:spAutoFit/>
          </a:bodyPr>
          <a:lstStyle/>
          <a:p>
            <a:pPr algn="ctr"/>
            <a:r>
              <a:rPr lang="en-GB" sz="2800" b="1" dirty="0" smtClean="0"/>
              <a:t>Starch</a:t>
            </a:r>
            <a:endParaRPr lang="en-GB" sz="2800" b="1" dirty="0"/>
          </a:p>
        </p:txBody>
      </p:sp>
      <p:sp>
        <p:nvSpPr>
          <p:cNvPr id="12" name="TextBox 11"/>
          <p:cNvSpPr txBox="1"/>
          <p:nvPr/>
        </p:nvSpPr>
        <p:spPr>
          <a:xfrm>
            <a:off x="6858016" y="4643446"/>
            <a:ext cx="1643074" cy="523220"/>
          </a:xfrm>
          <a:prstGeom prst="rect">
            <a:avLst/>
          </a:prstGeom>
          <a:noFill/>
        </p:spPr>
        <p:txBody>
          <a:bodyPr wrap="square" rtlCol="0" anchor="ctr">
            <a:spAutoFit/>
          </a:bodyPr>
          <a:lstStyle/>
          <a:p>
            <a:pPr algn="ctr"/>
            <a:r>
              <a:rPr lang="en-GB" sz="2800" b="1" dirty="0" smtClean="0"/>
              <a:t>Glycogen</a:t>
            </a:r>
            <a:endParaRPr lang="en-GB" sz="2800" b="1" dirty="0"/>
          </a:p>
        </p:txBody>
      </p:sp>
      <p:sp>
        <p:nvSpPr>
          <p:cNvPr id="13" name="TextBox 12"/>
          <p:cNvSpPr txBox="1"/>
          <p:nvPr/>
        </p:nvSpPr>
        <p:spPr>
          <a:xfrm>
            <a:off x="571472" y="6120490"/>
            <a:ext cx="1714512" cy="523220"/>
          </a:xfrm>
          <a:prstGeom prst="rect">
            <a:avLst/>
          </a:prstGeom>
          <a:noFill/>
        </p:spPr>
        <p:txBody>
          <a:bodyPr wrap="square" rtlCol="0" anchor="ctr">
            <a:spAutoFit/>
          </a:bodyPr>
          <a:lstStyle/>
          <a:p>
            <a:pPr algn="ctr"/>
            <a:r>
              <a:rPr lang="en-GB" sz="2800" b="1" dirty="0" smtClean="0"/>
              <a:t>Cellulose</a:t>
            </a:r>
            <a:endParaRPr lang="en-GB" sz="2800" b="1" dirty="0"/>
          </a:p>
        </p:txBody>
      </p:sp>
      <p:sp>
        <p:nvSpPr>
          <p:cNvPr id="14" name="TextBox 13"/>
          <p:cNvSpPr txBox="1"/>
          <p:nvPr/>
        </p:nvSpPr>
        <p:spPr>
          <a:xfrm>
            <a:off x="214282" y="5477548"/>
            <a:ext cx="1643074" cy="523220"/>
          </a:xfrm>
          <a:prstGeom prst="rect">
            <a:avLst/>
          </a:prstGeom>
          <a:noFill/>
        </p:spPr>
        <p:txBody>
          <a:bodyPr wrap="square" rtlCol="0" anchor="ctr">
            <a:spAutoFit/>
          </a:bodyPr>
          <a:lstStyle/>
          <a:p>
            <a:pPr algn="ctr"/>
            <a:r>
              <a:rPr lang="en-GB" sz="2800" b="1" dirty="0" smtClean="0"/>
              <a:t>Lactose</a:t>
            </a:r>
            <a:endParaRPr lang="en-GB" sz="2800" b="1" dirty="0"/>
          </a:p>
        </p:txBody>
      </p:sp>
      <p:sp>
        <p:nvSpPr>
          <p:cNvPr id="15" name="Date Placeholder 14"/>
          <p:cNvSpPr>
            <a:spLocks noGrp="1"/>
          </p:cNvSpPr>
          <p:nvPr>
            <p:ph type="dt" sz="half" idx="10"/>
          </p:nvPr>
        </p:nvSpPr>
        <p:spPr>
          <a:xfrm>
            <a:off x="142844" y="6500834"/>
            <a:ext cx="2133600" cy="365125"/>
          </a:xfrm>
        </p:spPr>
        <p:txBody>
          <a:bodyPr/>
          <a:lstStyle/>
          <a:p>
            <a:fld id="{43E8CE89-ED96-4D13-A4A2-4AB8C83DE16A}" type="datetime1">
              <a:rPr lang="en-US" smtClean="0"/>
              <a:pPr/>
              <a:t>9/6/2009</a:t>
            </a:fld>
            <a:endParaRPr lang="en-GB"/>
          </a:p>
        </p:txBody>
      </p:sp>
      <p:sp>
        <p:nvSpPr>
          <p:cNvPr id="16" name="Slide Number Placeholder 15"/>
          <p:cNvSpPr>
            <a:spLocks noGrp="1"/>
          </p:cNvSpPr>
          <p:nvPr>
            <p:ph type="sldNum" sz="quarter" idx="12"/>
          </p:nvPr>
        </p:nvSpPr>
        <p:spPr/>
        <p:txBody>
          <a:bodyPr/>
          <a:lstStyle/>
          <a:p>
            <a:fld id="{E05422AD-22B9-4164-98E8-52C4E4BF5C9A}" type="slidenum">
              <a:rPr lang="en-GB" smtClean="0"/>
              <a:pPr/>
              <a:t>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44444E-6 -1.55412E-6 L -0.18611 -0.46554 " pathEditMode="relative" rAng="0" ptsTypes="AA">
                                      <p:cBhvr>
                                        <p:cTn id="6" dur="2000" fill="hold"/>
                                        <p:tgtEl>
                                          <p:spTgt spid="7"/>
                                        </p:tgtEl>
                                        <p:attrNameLst>
                                          <p:attrName>ppt_x</p:attrName>
                                          <p:attrName>ppt_y</p:attrName>
                                        </p:attrNameLst>
                                      </p:cBhvr>
                                      <p:rCtr x="-93" y="-23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05556E-6 4.38483E-6 L -0.65469 -0.392 " pathEditMode="relative" rAng="0" ptsTypes="AA">
                                      <p:cBhvr>
                                        <p:cTn id="10" dur="2000" fill="hold"/>
                                        <p:tgtEl>
                                          <p:spTgt spid="6"/>
                                        </p:tgtEl>
                                        <p:attrNameLst>
                                          <p:attrName>ppt_x</p:attrName>
                                          <p:attrName>ppt_y</p:attrName>
                                        </p:attrNameLst>
                                      </p:cBhvr>
                                      <p:rCtr x="-327" y="-196"/>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5.83333E-6 1.50786E-6 L -0.14166 -0.09436 " pathEditMode="relative" ptsTypes="AA">
                                      <p:cBhvr>
                                        <p:cTn id="14" dur="2000" fill="hold"/>
                                        <p:tgtEl>
                                          <p:spTgt spid="8"/>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00295 -0.04232 L -0.10538 -0.48288 " pathEditMode="relative" ptsTypes="AA">
                                      <p:cBhvr>
                                        <p:cTn id="18" dur="2000" fill="hold"/>
                                        <p:tgtEl>
                                          <p:spTgt spid="9"/>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4.44444E-6 -1.24884E-6 L -0.08194 -0.26711 " pathEditMode="relative" rAng="0" ptsTypes="AA">
                                      <p:cBhvr>
                                        <p:cTn id="22" dur="2000" fill="hold"/>
                                        <p:tgtEl>
                                          <p:spTgt spid="10"/>
                                        </p:tgtEl>
                                        <p:attrNameLst>
                                          <p:attrName>ppt_x</p:attrName>
                                          <p:attrName>ppt_y</p:attrName>
                                        </p:attrNameLst>
                                      </p:cBhvr>
                                      <p:rCtr x="-41" y="-134"/>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1.94444E-6 -2.57169E-6 L 0.39375 -0.22016 " pathEditMode="relative" ptsTypes="AA">
                                      <p:cBhvr>
                                        <p:cTn id="26" dur="2000" fill="hold"/>
                                        <p:tgtEl>
                                          <p:spTgt spid="1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1.66667E-6 2.40518E-7 L 0.70087 -0.32516 " pathEditMode="relative" ptsTypes="AA">
                                      <p:cBhvr>
                                        <p:cTn id="30" dur="2000" fill="hold"/>
                                        <p:tgtEl>
                                          <p:spTgt spid="11"/>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3.05556E-6 -3.12673E-6 L -0.01684 -0.20444 " pathEditMode="relative" rAng="0" ptsTypes="AA">
                                      <p:cBhvr>
                                        <p:cTn id="34" dur="2000" fill="hold"/>
                                        <p:tgtEl>
                                          <p:spTgt spid="12"/>
                                        </p:tgtEl>
                                        <p:attrNameLst>
                                          <p:attrName>ppt_x</p:attrName>
                                          <p:attrName>ppt_y</p:attrName>
                                        </p:attrNameLst>
                                      </p:cBhvr>
                                      <p:rCtr x="-9" y="-102"/>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2.22222E-6 2.35893E-6 L 0.66945 -0.31475 " pathEditMode="relative" ptsTypes="AA">
                                      <p:cBhvr>
                                        <p:cTn id="38"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
            <a:ext cx="8229600" cy="1143000"/>
          </a:xfrm>
        </p:spPr>
        <p:txBody>
          <a:bodyPr/>
          <a:lstStyle/>
          <a:p>
            <a:r>
              <a:rPr lang="en-GB" dirty="0" smtClean="0"/>
              <a:t>Polysaccharides</a:t>
            </a:r>
            <a:endParaRPr lang="en-GB" dirty="0"/>
          </a:p>
        </p:txBody>
      </p:sp>
      <p:sp>
        <p:nvSpPr>
          <p:cNvPr id="3" name="Content Placeholder 2"/>
          <p:cNvSpPr>
            <a:spLocks noGrp="1"/>
          </p:cNvSpPr>
          <p:nvPr>
            <p:ph idx="1"/>
          </p:nvPr>
        </p:nvSpPr>
        <p:spPr>
          <a:xfrm>
            <a:off x="171480" y="1046177"/>
            <a:ext cx="8686800" cy="5811823"/>
          </a:xfrm>
        </p:spPr>
        <p:txBody>
          <a:bodyPr>
            <a:normAutofit fontScale="77500" lnSpcReduction="20000"/>
          </a:bodyPr>
          <a:lstStyle/>
          <a:p>
            <a:pPr algn="just"/>
            <a:r>
              <a:rPr lang="en-GB" dirty="0" smtClean="0"/>
              <a:t>Polysaccharides are polymers, formed by combining together many monosaccharide molecules.</a:t>
            </a:r>
          </a:p>
          <a:p>
            <a:pPr algn="just"/>
            <a:r>
              <a:rPr lang="en-GB" dirty="0" smtClean="0"/>
              <a:t>The </a:t>
            </a:r>
            <a:r>
              <a:rPr lang="en-GB" dirty="0" err="1" smtClean="0"/>
              <a:t>monosaccharides</a:t>
            </a:r>
            <a:r>
              <a:rPr lang="en-GB" dirty="0" smtClean="0"/>
              <a:t> are joined by </a:t>
            </a:r>
            <a:r>
              <a:rPr lang="en-GB" dirty="0" err="1" smtClean="0"/>
              <a:t>glycosidic</a:t>
            </a:r>
            <a:r>
              <a:rPr lang="en-GB" dirty="0" smtClean="0"/>
              <a:t> bonds that were formed by condensation reactions.</a:t>
            </a:r>
          </a:p>
          <a:p>
            <a:pPr algn="just"/>
            <a:r>
              <a:rPr lang="en-GB" dirty="0" smtClean="0"/>
              <a:t>As polysaccharides are very large molecules, they are insoluble.</a:t>
            </a:r>
          </a:p>
          <a:p>
            <a:pPr algn="just"/>
            <a:r>
              <a:rPr lang="en-GB" dirty="0" smtClean="0"/>
              <a:t>This feature makes them suitable for storage.</a:t>
            </a:r>
          </a:p>
          <a:p>
            <a:pPr algn="just"/>
            <a:r>
              <a:rPr lang="en-GB" dirty="0" smtClean="0"/>
              <a:t>When they are hydrolysed, polysaccharides break down into disaccharides or </a:t>
            </a:r>
            <a:r>
              <a:rPr lang="en-GB" dirty="0" err="1" smtClean="0"/>
              <a:t>monosaccharides</a:t>
            </a:r>
            <a:r>
              <a:rPr lang="en-GB" dirty="0" smtClean="0"/>
              <a:t>.</a:t>
            </a:r>
          </a:p>
          <a:p>
            <a:pPr algn="just"/>
            <a:r>
              <a:rPr lang="en-GB" dirty="0" smtClean="0"/>
              <a:t>Some polysaccharides, such as cellulose, are not used for storage but give structural support to plant cells.</a:t>
            </a:r>
          </a:p>
          <a:p>
            <a:pPr algn="just"/>
            <a:r>
              <a:rPr lang="en-GB" dirty="0" smtClean="0"/>
              <a:t>Starch is a polysaccharide that is found in many parts of plants in the form of granules or grains, e.g. Starch grains in chloroplasts.  It is formed by the linking of between 200 and 100,000 </a:t>
            </a:r>
            <a:r>
              <a:rPr lang="el-GR" dirty="0" smtClean="0"/>
              <a:t>α</a:t>
            </a:r>
            <a:r>
              <a:rPr lang="en-GB" dirty="0" smtClean="0"/>
              <a:t>-glucose molecules by </a:t>
            </a:r>
            <a:r>
              <a:rPr lang="en-GB" dirty="0" err="1" smtClean="0"/>
              <a:t>glycosidic</a:t>
            </a:r>
            <a:r>
              <a:rPr lang="en-GB" dirty="0" smtClean="0"/>
              <a:t> bonds in a series of condensation reactions.</a:t>
            </a:r>
          </a:p>
          <a:p>
            <a:pPr algn="just"/>
            <a:endParaRPr lang="en-GB" dirty="0"/>
          </a:p>
        </p:txBody>
      </p:sp>
      <p:sp>
        <p:nvSpPr>
          <p:cNvPr id="4" name="Date Placeholder 3"/>
          <p:cNvSpPr>
            <a:spLocks noGrp="1"/>
          </p:cNvSpPr>
          <p:nvPr>
            <p:ph type="dt" sz="half" idx="10"/>
          </p:nvPr>
        </p:nvSpPr>
        <p:spPr/>
        <p:txBody>
          <a:bodyPr/>
          <a:lstStyle/>
          <a:p>
            <a:fld id="{ECC75004-919F-4CC2-863B-EE057ECB7202}" type="datetime1">
              <a:rPr lang="en-US" smtClean="0"/>
              <a:pPr/>
              <a:t>9/6/2009</a:t>
            </a:fld>
            <a:endParaRPr lang="en-GB"/>
          </a:p>
        </p:txBody>
      </p:sp>
      <p:sp>
        <p:nvSpPr>
          <p:cNvPr id="5" name="Slide Number Placeholder 4"/>
          <p:cNvSpPr>
            <a:spLocks noGrp="1"/>
          </p:cNvSpPr>
          <p:nvPr>
            <p:ph type="sldNum" sz="quarter" idx="12"/>
          </p:nvPr>
        </p:nvSpPr>
        <p:spPr/>
        <p:txBody>
          <a:bodyPr/>
          <a:lstStyle/>
          <a:p>
            <a:fld id="{E05422AD-22B9-4164-98E8-52C4E4BF5C9A}"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for starch</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Starch is easily detectable by its ability to change the colour of the iodine in potassium iodide solution from yellow to blue-black.  The test is carried out at room temperature.</a:t>
            </a:r>
          </a:p>
          <a:p>
            <a:pPr marL="514350" indent="-514350">
              <a:buFont typeface="+mj-lt"/>
              <a:buAutoNum type="arabicPeriod"/>
            </a:pPr>
            <a:r>
              <a:rPr lang="en-GB" dirty="0" smtClean="0"/>
              <a:t>Place 2cm3 of the sample being tested into a test tube (or add two drops of the sample into a depression on a spotting tile).</a:t>
            </a:r>
          </a:p>
          <a:p>
            <a:pPr marL="514350" indent="-514350">
              <a:buFont typeface="+mj-lt"/>
              <a:buAutoNum type="arabicPeriod"/>
            </a:pPr>
            <a:r>
              <a:rPr lang="en-GB" dirty="0" smtClean="0"/>
              <a:t>Add two drops of iodine solution and shake or stir.</a:t>
            </a:r>
          </a:p>
          <a:p>
            <a:pPr marL="514350" indent="-514350">
              <a:buFont typeface="+mj-lt"/>
              <a:buAutoNum type="arabicPeriod"/>
            </a:pPr>
            <a:r>
              <a:rPr lang="en-GB" dirty="0" smtClean="0"/>
              <a:t>The presence of starch is indicated by a blue-black coloration.</a:t>
            </a:r>
            <a:endParaRPr lang="en-GB" dirty="0"/>
          </a:p>
        </p:txBody>
      </p:sp>
      <p:sp>
        <p:nvSpPr>
          <p:cNvPr id="4" name="Date Placeholder 3"/>
          <p:cNvSpPr>
            <a:spLocks noGrp="1"/>
          </p:cNvSpPr>
          <p:nvPr>
            <p:ph type="dt" sz="half" idx="10"/>
          </p:nvPr>
        </p:nvSpPr>
        <p:spPr/>
        <p:txBody>
          <a:bodyPr/>
          <a:lstStyle/>
          <a:p>
            <a:fld id="{ECC75004-919F-4CC2-863B-EE057ECB7202}" type="datetime1">
              <a:rPr lang="en-US" smtClean="0"/>
              <a:pPr/>
              <a:t>9/6/2009</a:t>
            </a:fld>
            <a:endParaRPr lang="en-GB"/>
          </a:p>
        </p:txBody>
      </p:sp>
      <p:sp>
        <p:nvSpPr>
          <p:cNvPr id="5" name="Slide Number Placeholder 4"/>
          <p:cNvSpPr>
            <a:spLocks noGrp="1"/>
          </p:cNvSpPr>
          <p:nvPr>
            <p:ph type="sldNum" sz="quarter" idx="12"/>
          </p:nvPr>
        </p:nvSpPr>
        <p:spPr/>
        <p:txBody>
          <a:bodyPr/>
          <a:lstStyle/>
          <a:p>
            <a:fld id="{E05422AD-22B9-4164-98E8-52C4E4BF5C9A}"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Questions</a:t>
            </a:r>
            <a:endParaRPr lang="en-GB" dirty="0"/>
          </a:p>
        </p:txBody>
      </p:sp>
      <p:sp>
        <p:nvSpPr>
          <p:cNvPr id="3" name="Content Placeholder 2"/>
          <p:cNvSpPr>
            <a:spLocks noGrp="1"/>
          </p:cNvSpPr>
          <p:nvPr>
            <p:ph idx="1"/>
          </p:nvPr>
        </p:nvSpPr>
        <p:spPr>
          <a:xfrm>
            <a:off x="457200" y="1285860"/>
            <a:ext cx="8229600" cy="5429264"/>
          </a:xfrm>
        </p:spPr>
        <p:txBody>
          <a:bodyPr>
            <a:normAutofit fontScale="92500" lnSpcReduction="20000"/>
          </a:bodyPr>
          <a:lstStyle/>
          <a:p>
            <a:pPr marL="514350" indent="-514350">
              <a:buFont typeface="+mj-lt"/>
              <a:buAutoNum type="arabicPeriod"/>
            </a:pPr>
            <a:r>
              <a:rPr lang="en-GB" dirty="0" smtClean="0"/>
              <a:t>Name 3 polysaccharides.</a:t>
            </a:r>
          </a:p>
          <a:p>
            <a:pPr marL="514350" indent="-514350">
              <a:buFont typeface="+mj-lt"/>
              <a:buAutoNum type="arabicPeriod"/>
            </a:pPr>
            <a:r>
              <a:rPr lang="en-GB" dirty="0" smtClean="0"/>
              <a:t>Which polysaccharide gives structural support to plant cells?</a:t>
            </a:r>
          </a:p>
          <a:p>
            <a:pPr marL="514350" indent="-514350">
              <a:buFont typeface="+mj-lt"/>
              <a:buAutoNum type="arabicPeriod"/>
            </a:pPr>
            <a:r>
              <a:rPr lang="en-GB" dirty="0" smtClean="0"/>
              <a:t>Which polysaccharide is used for storage of energy in plants? </a:t>
            </a:r>
          </a:p>
          <a:p>
            <a:pPr marL="514350" indent="-514350">
              <a:buFont typeface="+mj-lt"/>
              <a:buAutoNum type="arabicPeriod"/>
            </a:pPr>
            <a:r>
              <a:rPr lang="en-GB" dirty="0" smtClean="0"/>
              <a:t>Which polysaccharide is used for storage of energy in animals?</a:t>
            </a:r>
          </a:p>
          <a:p>
            <a:pPr marL="514350" indent="-514350">
              <a:buFont typeface="+mj-lt"/>
              <a:buAutoNum type="arabicPeriod"/>
            </a:pPr>
            <a:r>
              <a:rPr lang="en-GB" dirty="0" smtClean="0"/>
              <a:t>What feature of polysaccharides makes them suitable for storage?</a:t>
            </a:r>
          </a:p>
          <a:p>
            <a:pPr marL="514350" indent="-514350">
              <a:buFont typeface="+mj-lt"/>
              <a:buAutoNum type="arabicPeriod"/>
            </a:pPr>
            <a:r>
              <a:rPr lang="en-GB" dirty="0" smtClean="0"/>
              <a:t>In what form do you find starch?</a:t>
            </a:r>
          </a:p>
          <a:p>
            <a:pPr marL="514350" indent="-514350">
              <a:buFont typeface="+mj-lt"/>
              <a:buAutoNum type="arabicPeriod"/>
            </a:pPr>
            <a:r>
              <a:rPr lang="en-GB" dirty="0" smtClean="0"/>
              <a:t>Describe the test for starch?</a:t>
            </a:r>
          </a:p>
          <a:p>
            <a:pPr marL="514350" indent="-514350">
              <a:buFont typeface="+mj-lt"/>
              <a:buAutoNum type="arabicPeriod"/>
            </a:pPr>
            <a:r>
              <a:rPr lang="en-GB" dirty="0" smtClean="0"/>
              <a:t>How is starch formed?  </a:t>
            </a:r>
          </a:p>
          <a:p>
            <a:pPr marL="514350" indent="-514350">
              <a:buFont typeface="+mj-lt"/>
              <a:buAutoNum type="arabicPeriod"/>
            </a:pPr>
            <a:endParaRPr lang="en-GB" dirty="0"/>
          </a:p>
        </p:txBody>
      </p:sp>
      <p:sp>
        <p:nvSpPr>
          <p:cNvPr id="4" name="Date Placeholder 3"/>
          <p:cNvSpPr>
            <a:spLocks noGrp="1"/>
          </p:cNvSpPr>
          <p:nvPr>
            <p:ph type="dt" sz="half" idx="10"/>
          </p:nvPr>
        </p:nvSpPr>
        <p:spPr/>
        <p:txBody>
          <a:bodyPr/>
          <a:lstStyle/>
          <a:p>
            <a:fld id="{ECC75004-919F-4CC2-863B-EE057ECB7202}" type="datetime1">
              <a:rPr lang="en-US" smtClean="0"/>
              <a:pPr/>
              <a:t>9/6/2009</a:t>
            </a:fld>
            <a:endParaRPr lang="en-GB"/>
          </a:p>
        </p:txBody>
      </p:sp>
      <p:sp>
        <p:nvSpPr>
          <p:cNvPr id="5" name="Slide Number Placeholder 4"/>
          <p:cNvSpPr>
            <a:spLocks noGrp="1"/>
          </p:cNvSpPr>
          <p:nvPr>
            <p:ph type="sldNum" sz="quarter" idx="12"/>
          </p:nvPr>
        </p:nvSpPr>
        <p:spPr/>
        <p:txBody>
          <a:bodyPr/>
          <a:lstStyle/>
          <a:p>
            <a:fld id="{E05422AD-22B9-4164-98E8-52C4E4BF5C9A}"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en-GB" dirty="0" smtClean="0"/>
              <a:t>Plenary Questions</a:t>
            </a:r>
            <a:endParaRPr lang="en-GB" dirty="0"/>
          </a:p>
        </p:txBody>
      </p:sp>
      <p:sp>
        <p:nvSpPr>
          <p:cNvPr id="3" name="Content Placeholder 2"/>
          <p:cNvSpPr>
            <a:spLocks noGrp="1"/>
          </p:cNvSpPr>
          <p:nvPr>
            <p:ph idx="1"/>
          </p:nvPr>
        </p:nvSpPr>
        <p:spPr>
          <a:xfrm>
            <a:off x="457200" y="1071546"/>
            <a:ext cx="8229600" cy="5643578"/>
          </a:xfrm>
        </p:spPr>
        <p:txBody>
          <a:bodyPr>
            <a:normAutofit fontScale="92500" lnSpcReduction="20000"/>
          </a:bodyPr>
          <a:lstStyle/>
          <a:p>
            <a:pPr marL="514350" indent="-514350">
              <a:buFont typeface="+mj-lt"/>
              <a:buAutoNum type="arabicPeriod"/>
            </a:pPr>
            <a:r>
              <a:rPr lang="en-GB" dirty="0" smtClean="0"/>
              <a:t>Cellulose, Glycogen and Starch</a:t>
            </a:r>
          </a:p>
          <a:p>
            <a:pPr marL="514350" indent="-514350">
              <a:buFont typeface="+mj-lt"/>
              <a:buAutoNum type="arabicPeriod"/>
            </a:pPr>
            <a:r>
              <a:rPr lang="en-GB" dirty="0" smtClean="0"/>
              <a:t>Cellulose</a:t>
            </a:r>
          </a:p>
          <a:p>
            <a:pPr marL="514350" indent="-514350">
              <a:buFont typeface="+mj-lt"/>
              <a:buAutoNum type="arabicPeriod"/>
            </a:pPr>
            <a:r>
              <a:rPr lang="en-GB" dirty="0" smtClean="0"/>
              <a:t>Starch</a:t>
            </a:r>
          </a:p>
          <a:p>
            <a:pPr marL="514350" indent="-514350">
              <a:buFont typeface="+mj-lt"/>
              <a:buAutoNum type="arabicPeriod"/>
            </a:pPr>
            <a:r>
              <a:rPr lang="en-GB" dirty="0" smtClean="0"/>
              <a:t>Glycogen</a:t>
            </a:r>
          </a:p>
          <a:p>
            <a:pPr marL="514350" indent="-514350">
              <a:buFont typeface="+mj-lt"/>
              <a:buAutoNum type="arabicPeriod"/>
            </a:pPr>
            <a:r>
              <a:rPr lang="en-GB" dirty="0" smtClean="0"/>
              <a:t>Very large molecules, therefore they are insoluble, making them suitable for storage.</a:t>
            </a:r>
          </a:p>
          <a:p>
            <a:pPr marL="514350" indent="-514350">
              <a:buFont typeface="+mj-lt"/>
              <a:buAutoNum type="arabicPeriod"/>
            </a:pPr>
            <a:r>
              <a:rPr lang="en-GB" dirty="0" smtClean="0"/>
              <a:t>Small granules or grains</a:t>
            </a:r>
          </a:p>
          <a:p>
            <a:pPr marL="514350" indent="-514350">
              <a:buFont typeface="+mj-lt"/>
              <a:buAutoNum type="arabicPeriod"/>
            </a:pPr>
            <a:r>
              <a:rPr lang="en-GB" dirty="0" smtClean="0"/>
              <a:t>Add 2 drops of iodine solution to test solution.  If starch is present it turns the iodine a blue-black colour.</a:t>
            </a:r>
          </a:p>
          <a:p>
            <a:pPr marL="514350" indent="-514350">
              <a:buFont typeface="+mj-lt"/>
              <a:buAutoNum type="arabicPeriod"/>
            </a:pPr>
            <a:r>
              <a:rPr lang="en-GB" dirty="0" smtClean="0"/>
              <a:t>Starch is formed by the linking of between 200 and 100 000 </a:t>
            </a:r>
            <a:r>
              <a:rPr lang="el-GR" dirty="0" smtClean="0"/>
              <a:t>α</a:t>
            </a:r>
            <a:r>
              <a:rPr lang="en-GB" dirty="0" smtClean="0"/>
              <a:t>-glucose molecules by </a:t>
            </a:r>
            <a:r>
              <a:rPr lang="en-GB" dirty="0" err="1" smtClean="0"/>
              <a:t>glycosidic</a:t>
            </a:r>
            <a:r>
              <a:rPr lang="en-GB" dirty="0" smtClean="0"/>
              <a:t> bonds in a series of condensation reactions.  </a:t>
            </a:r>
          </a:p>
          <a:p>
            <a:pPr marL="514350" indent="-514350">
              <a:buFont typeface="+mj-lt"/>
              <a:buAutoNum type="arabicPeriod"/>
            </a:pPr>
            <a:endParaRPr lang="en-GB" dirty="0"/>
          </a:p>
        </p:txBody>
      </p:sp>
      <p:sp>
        <p:nvSpPr>
          <p:cNvPr id="4" name="Date Placeholder 3"/>
          <p:cNvSpPr>
            <a:spLocks noGrp="1"/>
          </p:cNvSpPr>
          <p:nvPr>
            <p:ph type="dt" sz="half" idx="10"/>
          </p:nvPr>
        </p:nvSpPr>
        <p:spPr>
          <a:xfrm>
            <a:off x="214282" y="6500834"/>
            <a:ext cx="2133600" cy="365125"/>
          </a:xfrm>
        </p:spPr>
        <p:txBody>
          <a:bodyPr/>
          <a:lstStyle/>
          <a:p>
            <a:fld id="{ECC75004-919F-4CC2-863B-EE057ECB7202}" type="datetime1">
              <a:rPr lang="en-US" smtClean="0"/>
              <a:pPr/>
              <a:t>9/6/2009</a:t>
            </a:fld>
            <a:endParaRPr lang="en-GB" dirty="0"/>
          </a:p>
        </p:txBody>
      </p:sp>
      <p:sp>
        <p:nvSpPr>
          <p:cNvPr id="5" name="Slide Number Placeholder 4"/>
          <p:cNvSpPr>
            <a:spLocks noGrp="1"/>
          </p:cNvSpPr>
          <p:nvPr>
            <p:ph type="sldNum" sz="quarter" idx="12"/>
          </p:nvPr>
        </p:nvSpPr>
        <p:spPr/>
        <p:txBody>
          <a:bodyPr/>
          <a:lstStyle/>
          <a:p>
            <a:fld id="{E05422AD-22B9-4164-98E8-52C4E4BF5C9A}"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481</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Enzymes and the digestive system</vt:lpstr>
      <vt:lpstr>Settler Activity: Unscramble these anagrams!</vt:lpstr>
      <vt:lpstr>Learning Objectives</vt:lpstr>
      <vt:lpstr>Success Criteria</vt:lpstr>
      <vt:lpstr>Starter Activity: Can you classify these carbohydrates?</vt:lpstr>
      <vt:lpstr>Polysaccharides</vt:lpstr>
      <vt:lpstr>Test for starch</vt:lpstr>
      <vt:lpstr>Plenary Questions</vt:lpstr>
      <vt:lpstr>Plenary Questions</vt:lpstr>
      <vt:lpstr>Learning Objectives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41</cp:revision>
  <dcterms:created xsi:type="dcterms:W3CDTF">2008-08-13T15:11:19Z</dcterms:created>
  <dcterms:modified xsi:type="dcterms:W3CDTF">2009-09-06T19:33:00Z</dcterms:modified>
</cp:coreProperties>
</file>