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930C-D823-4863-A5ED-F3611DBAEE95}" type="datetimeFigureOut">
              <a:rPr lang="en-US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DDBDD-A691-4623-835F-8AAAF39B0EC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2.7 Factors affecting enzyme action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how the rate of an enzyme controlled reaction is measured.</a:t>
            </a:r>
          </a:p>
          <a:p>
            <a:r>
              <a:rPr lang="en-GB" dirty="0" smtClean="0"/>
              <a:t>Learn how temperature affects the rate of an enzyme controlled reaction.</a:t>
            </a:r>
          </a:p>
          <a:p>
            <a:r>
              <a:rPr lang="en-GB" dirty="0" smtClean="0"/>
              <a:t>Learn how pH affects the rate of an enzyme controlled reaction.</a:t>
            </a:r>
          </a:p>
          <a:p>
            <a:r>
              <a:rPr lang="en-GB" dirty="0" smtClean="0"/>
              <a:t>Learn how substrate concentration affects the rate of reaction.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measure the progress of enzyme-catalysed reactions...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Generally, one of two ‘outcomes’ are measured over time: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- the formation of the products of the reaction.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- the disappearance of the substrate.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Draw and explain the following graphs...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214346" y="3429000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28662" y="4572008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22652" y="2357430"/>
            <a:ext cx="2343955" cy="2214570"/>
          </a:xfrm>
          <a:custGeom>
            <a:avLst/>
            <a:gdLst>
              <a:gd name="connsiteX0" fmla="*/ 0 w 2343955"/>
              <a:gd name="connsiteY0" fmla="*/ 2292439 h 2292439"/>
              <a:gd name="connsiteX1" fmla="*/ 128789 w 2343955"/>
              <a:gd name="connsiteY1" fmla="*/ 1828800 h 2292439"/>
              <a:gd name="connsiteX2" fmla="*/ 450761 w 2343955"/>
              <a:gd name="connsiteY2" fmla="*/ 1120462 h 2292439"/>
              <a:gd name="connsiteX3" fmla="*/ 965916 w 2343955"/>
              <a:gd name="connsiteY3" fmla="*/ 605307 h 2292439"/>
              <a:gd name="connsiteX4" fmla="*/ 1493949 w 2343955"/>
              <a:gd name="connsiteY4" fmla="*/ 283335 h 2292439"/>
              <a:gd name="connsiteX5" fmla="*/ 2137893 w 2343955"/>
              <a:gd name="connsiteY5" fmla="*/ 51515 h 2292439"/>
              <a:gd name="connsiteX6" fmla="*/ 2343955 w 2343955"/>
              <a:gd name="connsiteY6" fmla="*/ 0 h 2292439"/>
              <a:gd name="connsiteX7" fmla="*/ 2343955 w 2343955"/>
              <a:gd name="connsiteY7" fmla="*/ 0 h 229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3955" h="2292439">
                <a:moveTo>
                  <a:pt x="0" y="2292439"/>
                </a:moveTo>
                <a:cubicBezTo>
                  <a:pt x="26831" y="2158284"/>
                  <a:pt x="53662" y="2024129"/>
                  <a:pt x="128789" y="1828800"/>
                </a:cubicBezTo>
                <a:cubicBezTo>
                  <a:pt x="203916" y="1633471"/>
                  <a:pt x="311240" y="1324378"/>
                  <a:pt x="450761" y="1120462"/>
                </a:cubicBezTo>
                <a:cubicBezTo>
                  <a:pt x="590282" y="916547"/>
                  <a:pt x="792051" y="744828"/>
                  <a:pt x="965916" y="605307"/>
                </a:cubicBezTo>
                <a:cubicBezTo>
                  <a:pt x="1139781" y="465786"/>
                  <a:pt x="1298620" y="375634"/>
                  <a:pt x="1493949" y="283335"/>
                </a:cubicBezTo>
                <a:cubicBezTo>
                  <a:pt x="1689278" y="191036"/>
                  <a:pt x="1996225" y="98737"/>
                  <a:pt x="2137893" y="51515"/>
                </a:cubicBezTo>
                <a:cubicBezTo>
                  <a:pt x="2279561" y="4293"/>
                  <a:pt x="2343955" y="0"/>
                  <a:pt x="2343955" y="0"/>
                </a:cubicBezTo>
                <a:lnTo>
                  <a:pt x="2343955" y="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07125" y="3107529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85852" y="45720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-424284" y="3290501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Volume of oxygen produced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57224" y="4643446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Time</a:t>
            </a:r>
            <a:endParaRPr lang="en-GB" sz="1200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4643438" y="3357562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86446" y="4500570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 rot="15971965">
            <a:off x="5789389" y="2285992"/>
            <a:ext cx="2343955" cy="2214570"/>
          </a:xfrm>
          <a:custGeom>
            <a:avLst/>
            <a:gdLst>
              <a:gd name="connsiteX0" fmla="*/ 0 w 2343955"/>
              <a:gd name="connsiteY0" fmla="*/ 2292439 h 2292439"/>
              <a:gd name="connsiteX1" fmla="*/ 128789 w 2343955"/>
              <a:gd name="connsiteY1" fmla="*/ 1828800 h 2292439"/>
              <a:gd name="connsiteX2" fmla="*/ 450761 w 2343955"/>
              <a:gd name="connsiteY2" fmla="*/ 1120462 h 2292439"/>
              <a:gd name="connsiteX3" fmla="*/ 965916 w 2343955"/>
              <a:gd name="connsiteY3" fmla="*/ 605307 h 2292439"/>
              <a:gd name="connsiteX4" fmla="*/ 1493949 w 2343955"/>
              <a:gd name="connsiteY4" fmla="*/ 283335 h 2292439"/>
              <a:gd name="connsiteX5" fmla="*/ 2137893 w 2343955"/>
              <a:gd name="connsiteY5" fmla="*/ 51515 h 2292439"/>
              <a:gd name="connsiteX6" fmla="*/ 2343955 w 2343955"/>
              <a:gd name="connsiteY6" fmla="*/ 0 h 2292439"/>
              <a:gd name="connsiteX7" fmla="*/ 2343955 w 2343955"/>
              <a:gd name="connsiteY7" fmla="*/ 0 h 229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3955" h="2292439">
                <a:moveTo>
                  <a:pt x="0" y="2292439"/>
                </a:moveTo>
                <a:cubicBezTo>
                  <a:pt x="26831" y="2158284"/>
                  <a:pt x="53662" y="2024129"/>
                  <a:pt x="128789" y="1828800"/>
                </a:cubicBezTo>
                <a:cubicBezTo>
                  <a:pt x="203916" y="1633471"/>
                  <a:pt x="311240" y="1324378"/>
                  <a:pt x="450761" y="1120462"/>
                </a:cubicBezTo>
                <a:cubicBezTo>
                  <a:pt x="590282" y="916547"/>
                  <a:pt x="792051" y="744828"/>
                  <a:pt x="965916" y="605307"/>
                </a:cubicBezTo>
                <a:cubicBezTo>
                  <a:pt x="1139781" y="465786"/>
                  <a:pt x="1298620" y="375634"/>
                  <a:pt x="1493949" y="283335"/>
                </a:cubicBezTo>
                <a:cubicBezTo>
                  <a:pt x="1689278" y="191036"/>
                  <a:pt x="1996225" y="98737"/>
                  <a:pt x="2137893" y="51515"/>
                </a:cubicBezTo>
                <a:cubicBezTo>
                  <a:pt x="2279561" y="4293"/>
                  <a:pt x="2343955" y="0"/>
                  <a:pt x="2343955" y="0"/>
                </a:cubicBezTo>
                <a:lnTo>
                  <a:pt x="2343955" y="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4964909" y="3036091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143636" y="450057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4433500" y="3219063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Mass of starch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8" y="4572008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Time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5072074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Enzyme-catalysed reaction in which oxygen is formed due to the action of </a:t>
            </a:r>
            <a:r>
              <a:rPr lang="en-GB" dirty="0" err="1" smtClean="0"/>
              <a:t>catalase</a:t>
            </a:r>
            <a:r>
              <a:rPr lang="en-GB" dirty="0" smtClean="0"/>
              <a:t> on hydrogen peroxide.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86380" y="5072074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Enzyme-catalysed reaction in which starch disappears due to the reaction </a:t>
            </a:r>
            <a:r>
              <a:rPr lang="en-GB" smtClean="0"/>
              <a:t>of amylase.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/>
              <a:t>The Effect of Temperature on the Rate of an Enzyme-Controlled Reaction</a:t>
            </a:r>
          </a:p>
        </p:txBody>
      </p:sp>
      <p:pic>
        <p:nvPicPr>
          <p:cNvPr id="20487" name="Picture 7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2133600"/>
            <a:ext cx="4826000" cy="3376613"/>
          </a:xfrm>
          <a:noFill/>
          <a:ln/>
        </p:spPr>
      </p:pic>
      <p:pic>
        <p:nvPicPr>
          <p:cNvPr id="20488" name="Picture 8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0475" y="2574925"/>
            <a:ext cx="3678238" cy="2576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z="5400" b="1"/>
              <a:t>The Effect Of pH</a:t>
            </a:r>
          </a:p>
        </p:txBody>
      </p:sp>
      <p:pic>
        <p:nvPicPr>
          <p:cNvPr id="22537" name="Picture 9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492375"/>
            <a:ext cx="3816350" cy="3295650"/>
          </a:xfrm>
          <a:noFill/>
          <a:ln/>
        </p:spPr>
      </p:pic>
      <p:pic>
        <p:nvPicPr>
          <p:cNvPr id="22538" name="Picture 10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24300" y="2638425"/>
            <a:ext cx="5184775" cy="1860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GB" sz="4000" b="1"/>
              <a:t>The Effect Of pH on the Rate of an Enzyme-Controlled Reaction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68488"/>
            <a:ext cx="5545137" cy="4084637"/>
          </a:xfrm>
          <a:noFill/>
          <a:ln/>
        </p:spPr>
      </p:pic>
      <p:pic>
        <p:nvPicPr>
          <p:cNvPr id="24584" name="Picture 8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11863" y="2589213"/>
            <a:ext cx="2736850" cy="2352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/>
              <a:t>The Effect Of Changing Substrate Concentration</a:t>
            </a:r>
          </a:p>
        </p:txBody>
      </p:sp>
      <p:pic>
        <p:nvPicPr>
          <p:cNvPr id="26631" name="Picture 7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60475" y="1168400"/>
            <a:ext cx="6119813" cy="4149725"/>
          </a:xfrm>
          <a:noFill/>
          <a:ln/>
        </p:spPr>
      </p:pic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44463" y="5478463"/>
            <a:ext cx="89646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/>
              <a:t>The effect of changing the amount of substrate on the rate of an enzyme-controlled reaction.  As the amount of substrate increases from 0 to B, the rate of reaction increases.  As the amount of substrate increases from B to C, the rate of reaction does not increase any further.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2.7 Factors affecting enzyme action</vt:lpstr>
      <vt:lpstr>Learning Objectives</vt:lpstr>
      <vt:lpstr>How to measure the progress of enzyme-catalysed reactions...</vt:lpstr>
      <vt:lpstr>Draw and explain the following graphs...</vt:lpstr>
      <vt:lpstr>The Effect of Temperature on the Rate of an Enzyme-Controlled Reaction</vt:lpstr>
      <vt:lpstr>The Effect Of pH</vt:lpstr>
      <vt:lpstr>The Effect Of pH on the Rate of an Enzyme-Controlled Reaction</vt:lpstr>
      <vt:lpstr>The Effect Of Changing Substrate Concentration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2.7 Factors affecting enzyme action</dc:title>
  <dc:creator> </dc:creator>
  <cp:lastModifiedBy> </cp:lastModifiedBy>
  <cp:revision>2</cp:revision>
  <dcterms:created xsi:type="dcterms:W3CDTF">2010-10-12T08:20:24Z</dcterms:created>
  <dcterms:modified xsi:type="dcterms:W3CDTF">2010-10-12T08:31:13Z</dcterms:modified>
</cp:coreProperties>
</file>