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5774-A53E-4B1F-A0DB-E5F188FAFE24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388A2-BB74-40B5-A01A-710F655B5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2.8 Enzyme Inhibition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Competitive &amp; Non-Competitive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Rates of Reaction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Rates of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/>
              <a:t>It should be obvious to you now that inhibitors will always have a </a:t>
            </a:r>
            <a:r>
              <a:rPr lang="en-GB" sz="2400" b="1" dirty="0" smtClean="0"/>
              <a:t>detrimental effect </a:t>
            </a:r>
            <a:r>
              <a:rPr lang="en-GB" sz="2400" dirty="0" smtClean="0"/>
              <a:t>on rate of reaction.</a:t>
            </a:r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sz="2400" dirty="0" smtClean="0"/>
              <a:t>But competitive and non-competitive inhibitors affect rate of reaction in different ways.</a:t>
            </a:r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sz="2400" dirty="0" smtClean="0"/>
              <a:t>These effects can be shown on a graph.</a:t>
            </a:r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b="1" dirty="0" smtClean="0"/>
              <a:t>How do you think these graphs will appear?</a:t>
            </a:r>
            <a:endParaRPr lang="en-GB" b="1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75782" y="997080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1600" y="1782898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881348" y="304856"/>
            <a:ext cx="2099256" cy="1481071"/>
          </a:xfrm>
          <a:custGeom>
            <a:avLst/>
            <a:gdLst>
              <a:gd name="connsiteX0" fmla="*/ 0 w 2099256"/>
              <a:gd name="connsiteY0" fmla="*/ 1481071 h 1481071"/>
              <a:gd name="connsiteX1" fmla="*/ 309093 w 2099256"/>
              <a:gd name="connsiteY1" fmla="*/ 643944 h 1481071"/>
              <a:gd name="connsiteX2" fmla="*/ 566670 w 2099256"/>
              <a:gd name="connsiteY2" fmla="*/ 154547 h 1481071"/>
              <a:gd name="connsiteX3" fmla="*/ 875763 w 2099256"/>
              <a:gd name="connsiteY3" fmla="*/ 25758 h 1481071"/>
              <a:gd name="connsiteX4" fmla="*/ 2099256 w 2099256"/>
              <a:gd name="connsiteY4" fmla="*/ 1 h 148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9256" h="1481071">
                <a:moveTo>
                  <a:pt x="0" y="1481071"/>
                </a:moveTo>
                <a:cubicBezTo>
                  <a:pt x="107324" y="1173051"/>
                  <a:pt x="214648" y="865031"/>
                  <a:pt x="309093" y="643944"/>
                </a:cubicBezTo>
                <a:cubicBezTo>
                  <a:pt x="403538" y="422857"/>
                  <a:pt x="472225" y="257578"/>
                  <a:pt x="566670" y="154547"/>
                </a:cubicBezTo>
                <a:cubicBezTo>
                  <a:pt x="661115" y="51516"/>
                  <a:pt x="620332" y="51516"/>
                  <a:pt x="875763" y="25758"/>
                </a:cubicBezTo>
                <a:cubicBezTo>
                  <a:pt x="1131194" y="0"/>
                  <a:pt x="1615225" y="0"/>
                  <a:pt x="2099256" y="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61600" y="1785927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Substrate concentration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601183" y="8154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Rate of Reaction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1406" y="3211658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224" y="3997476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7224" y="4000505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Substrate concentration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605559" y="303002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Rate of Reaction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5782" y="5354798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1600" y="6140616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1600" y="6143645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Substrate concentration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601183" y="51731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Rate of Reaction</a:t>
            </a:r>
            <a:endParaRPr lang="en-GB" dirty="0"/>
          </a:p>
        </p:txBody>
      </p:sp>
      <p:sp>
        <p:nvSpPr>
          <p:cNvPr id="22" name="Freeform 21"/>
          <p:cNvSpPr/>
          <p:nvPr/>
        </p:nvSpPr>
        <p:spPr>
          <a:xfrm>
            <a:off x="875763" y="2549484"/>
            <a:ext cx="2073499" cy="1451020"/>
          </a:xfrm>
          <a:custGeom>
            <a:avLst/>
            <a:gdLst>
              <a:gd name="connsiteX0" fmla="*/ 0 w 2073499"/>
              <a:gd name="connsiteY0" fmla="*/ 1451020 h 1451020"/>
              <a:gd name="connsiteX1" fmla="*/ 592429 w 2073499"/>
              <a:gd name="connsiteY1" fmla="*/ 601014 h 1451020"/>
              <a:gd name="connsiteX2" fmla="*/ 1107583 w 2073499"/>
              <a:gd name="connsiteY2" fmla="*/ 137375 h 1451020"/>
              <a:gd name="connsiteX3" fmla="*/ 1687133 w 2073499"/>
              <a:gd name="connsiteY3" fmla="*/ 21465 h 1451020"/>
              <a:gd name="connsiteX4" fmla="*/ 2073499 w 2073499"/>
              <a:gd name="connsiteY4" fmla="*/ 8586 h 145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3499" h="1451020">
                <a:moveTo>
                  <a:pt x="0" y="1451020"/>
                </a:moveTo>
                <a:cubicBezTo>
                  <a:pt x="203916" y="1135487"/>
                  <a:pt x="407832" y="819955"/>
                  <a:pt x="592429" y="601014"/>
                </a:cubicBezTo>
                <a:cubicBezTo>
                  <a:pt x="777026" y="382073"/>
                  <a:pt x="925132" y="233967"/>
                  <a:pt x="1107583" y="137375"/>
                </a:cubicBezTo>
                <a:cubicBezTo>
                  <a:pt x="1290034" y="40783"/>
                  <a:pt x="1526147" y="42930"/>
                  <a:pt x="1687133" y="21465"/>
                </a:cubicBezTo>
                <a:cubicBezTo>
                  <a:pt x="1848119" y="0"/>
                  <a:pt x="1960809" y="4293"/>
                  <a:pt x="2073499" y="8586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875763" y="5228823"/>
            <a:ext cx="2112136" cy="914400"/>
          </a:xfrm>
          <a:custGeom>
            <a:avLst/>
            <a:gdLst>
              <a:gd name="connsiteX0" fmla="*/ 0 w 2112136"/>
              <a:gd name="connsiteY0" fmla="*/ 914400 h 914400"/>
              <a:gd name="connsiteX1" fmla="*/ 360609 w 2112136"/>
              <a:gd name="connsiteY1" fmla="*/ 373487 h 914400"/>
              <a:gd name="connsiteX2" fmla="*/ 643944 w 2112136"/>
              <a:gd name="connsiteY2" fmla="*/ 128788 h 914400"/>
              <a:gd name="connsiteX3" fmla="*/ 1081826 w 2112136"/>
              <a:gd name="connsiteY3" fmla="*/ 25757 h 914400"/>
              <a:gd name="connsiteX4" fmla="*/ 2112136 w 2112136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136" h="914400">
                <a:moveTo>
                  <a:pt x="0" y="914400"/>
                </a:moveTo>
                <a:cubicBezTo>
                  <a:pt x="126642" y="709411"/>
                  <a:pt x="253285" y="504422"/>
                  <a:pt x="360609" y="373487"/>
                </a:cubicBezTo>
                <a:cubicBezTo>
                  <a:pt x="467933" y="242552"/>
                  <a:pt x="523741" y="186743"/>
                  <a:pt x="643944" y="128788"/>
                </a:cubicBezTo>
                <a:cubicBezTo>
                  <a:pt x="764147" y="70833"/>
                  <a:pt x="837127" y="47222"/>
                  <a:pt x="1081826" y="25757"/>
                </a:cubicBezTo>
                <a:cubicBezTo>
                  <a:pt x="1326525" y="4292"/>
                  <a:pt x="1719330" y="2146"/>
                  <a:pt x="2112136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83064" y="714356"/>
            <a:ext cx="5789330" cy="5786478"/>
            <a:chOff x="709435" y="-71462"/>
            <a:chExt cx="2295305" cy="2503720"/>
          </a:xfrm>
        </p:grpSpPr>
        <p:cxnSp>
          <p:nvCxnSpPr>
            <p:cNvPr id="2" name="Straight Connector 1"/>
            <p:cNvCxnSpPr/>
            <p:nvPr/>
          </p:nvCxnSpPr>
          <p:spPr>
            <a:xfrm rot="5400000">
              <a:off x="75782" y="997080"/>
              <a:ext cx="157163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861600" y="1782898"/>
              <a:ext cx="214314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" name="Freeform 3"/>
            <p:cNvSpPr/>
            <p:nvPr/>
          </p:nvSpPr>
          <p:spPr>
            <a:xfrm>
              <a:off x="881348" y="304856"/>
              <a:ext cx="2099256" cy="1481071"/>
            </a:xfrm>
            <a:custGeom>
              <a:avLst/>
              <a:gdLst>
                <a:gd name="connsiteX0" fmla="*/ 0 w 2099256"/>
                <a:gd name="connsiteY0" fmla="*/ 1481071 h 1481071"/>
                <a:gd name="connsiteX1" fmla="*/ 309093 w 2099256"/>
                <a:gd name="connsiteY1" fmla="*/ 643944 h 1481071"/>
                <a:gd name="connsiteX2" fmla="*/ 566670 w 2099256"/>
                <a:gd name="connsiteY2" fmla="*/ 154547 h 1481071"/>
                <a:gd name="connsiteX3" fmla="*/ 875763 w 2099256"/>
                <a:gd name="connsiteY3" fmla="*/ 25758 h 1481071"/>
                <a:gd name="connsiteX4" fmla="*/ 2099256 w 2099256"/>
                <a:gd name="connsiteY4" fmla="*/ 1 h 148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9256" h="1481071">
                  <a:moveTo>
                    <a:pt x="0" y="1481071"/>
                  </a:moveTo>
                  <a:cubicBezTo>
                    <a:pt x="107324" y="1173051"/>
                    <a:pt x="214648" y="865031"/>
                    <a:pt x="309093" y="643944"/>
                  </a:cubicBezTo>
                  <a:cubicBezTo>
                    <a:pt x="403538" y="422857"/>
                    <a:pt x="472225" y="257578"/>
                    <a:pt x="566670" y="154547"/>
                  </a:cubicBezTo>
                  <a:cubicBezTo>
                    <a:pt x="661115" y="51516"/>
                    <a:pt x="620332" y="51516"/>
                    <a:pt x="875763" y="25758"/>
                  </a:cubicBezTo>
                  <a:cubicBezTo>
                    <a:pt x="1131194" y="0"/>
                    <a:pt x="1615225" y="0"/>
                    <a:pt x="2099256" y="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61600" y="1785927"/>
              <a:ext cx="2143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Substrate concentration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77469" y="815442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Rate of Reaction</a:t>
              </a:r>
              <a:endParaRPr lang="en-GB" dirty="0"/>
            </a:p>
          </p:txBody>
        </p:sp>
      </p:grpSp>
      <p:sp>
        <p:nvSpPr>
          <p:cNvPr id="8" name="Freeform 7"/>
          <p:cNvSpPr/>
          <p:nvPr/>
        </p:nvSpPr>
        <p:spPr>
          <a:xfrm>
            <a:off x="2212749" y="1571612"/>
            <a:ext cx="5288209" cy="3451284"/>
          </a:xfrm>
          <a:custGeom>
            <a:avLst/>
            <a:gdLst>
              <a:gd name="connsiteX0" fmla="*/ 0 w 2073499"/>
              <a:gd name="connsiteY0" fmla="*/ 1451020 h 1451020"/>
              <a:gd name="connsiteX1" fmla="*/ 592429 w 2073499"/>
              <a:gd name="connsiteY1" fmla="*/ 601014 h 1451020"/>
              <a:gd name="connsiteX2" fmla="*/ 1107583 w 2073499"/>
              <a:gd name="connsiteY2" fmla="*/ 137375 h 1451020"/>
              <a:gd name="connsiteX3" fmla="*/ 1687133 w 2073499"/>
              <a:gd name="connsiteY3" fmla="*/ 21465 h 1451020"/>
              <a:gd name="connsiteX4" fmla="*/ 2073499 w 2073499"/>
              <a:gd name="connsiteY4" fmla="*/ 8586 h 145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3499" h="1451020">
                <a:moveTo>
                  <a:pt x="0" y="1451020"/>
                </a:moveTo>
                <a:cubicBezTo>
                  <a:pt x="203916" y="1135487"/>
                  <a:pt x="407832" y="819955"/>
                  <a:pt x="592429" y="601014"/>
                </a:cubicBezTo>
                <a:cubicBezTo>
                  <a:pt x="777026" y="382073"/>
                  <a:pt x="925132" y="233967"/>
                  <a:pt x="1107583" y="137375"/>
                </a:cubicBezTo>
                <a:cubicBezTo>
                  <a:pt x="1290034" y="40783"/>
                  <a:pt x="1526147" y="42930"/>
                  <a:pt x="1687133" y="21465"/>
                </a:cubicBezTo>
                <a:cubicBezTo>
                  <a:pt x="1848119" y="0"/>
                  <a:pt x="1960809" y="4293"/>
                  <a:pt x="2073499" y="8586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214546" y="3214686"/>
            <a:ext cx="5286412" cy="1771656"/>
          </a:xfrm>
          <a:custGeom>
            <a:avLst/>
            <a:gdLst>
              <a:gd name="connsiteX0" fmla="*/ 0 w 2112136"/>
              <a:gd name="connsiteY0" fmla="*/ 914400 h 914400"/>
              <a:gd name="connsiteX1" fmla="*/ 360609 w 2112136"/>
              <a:gd name="connsiteY1" fmla="*/ 373487 h 914400"/>
              <a:gd name="connsiteX2" fmla="*/ 643944 w 2112136"/>
              <a:gd name="connsiteY2" fmla="*/ 128788 h 914400"/>
              <a:gd name="connsiteX3" fmla="*/ 1081826 w 2112136"/>
              <a:gd name="connsiteY3" fmla="*/ 25757 h 914400"/>
              <a:gd name="connsiteX4" fmla="*/ 2112136 w 2112136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136" h="914400">
                <a:moveTo>
                  <a:pt x="0" y="914400"/>
                </a:moveTo>
                <a:cubicBezTo>
                  <a:pt x="126642" y="709411"/>
                  <a:pt x="253285" y="504422"/>
                  <a:pt x="360609" y="373487"/>
                </a:cubicBezTo>
                <a:cubicBezTo>
                  <a:pt x="467933" y="242552"/>
                  <a:pt x="523741" y="186743"/>
                  <a:pt x="643944" y="128788"/>
                </a:cubicBezTo>
                <a:cubicBezTo>
                  <a:pt x="764147" y="70833"/>
                  <a:pt x="837127" y="47222"/>
                  <a:pt x="1081826" y="25757"/>
                </a:cubicBezTo>
                <a:cubicBezTo>
                  <a:pt x="1326525" y="4292"/>
                  <a:pt x="1719330" y="2146"/>
                  <a:pt x="2112136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learn about what enzyme inhibition is.</a:t>
            </a:r>
          </a:p>
          <a:p>
            <a:endParaRPr lang="en-GB" dirty="0"/>
          </a:p>
          <a:p>
            <a:r>
              <a:rPr lang="en-GB" dirty="0" smtClean="0"/>
              <a:t>To learn how competitive and non-competitive inhibitors affect the active site.</a:t>
            </a:r>
          </a:p>
          <a:p>
            <a:endParaRPr lang="en-GB" dirty="0"/>
          </a:p>
          <a:p>
            <a:r>
              <a:rPr lang="en-GB" dirty="0" smtClean="0"/>
              <a:t>To understand the implications of inhibition of rates of reaction.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Recap of Enzyme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are the two hypothesised methods of enzyme action?</a:t>
            </a:r>
            <a:endParaRPr lang="en-GB" sz="2400" dirty="0"/>
          </a:p>
        </p:txBody>
      </p:sp>
      <p:pic>
        <p:nvPicPr>
          <p:cNvPr id="1026" name="Picture 2" descr="http://kvhs.nbed.nb.ca/gallant/biology/enzyme_a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466426" cy="412434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zJgaq4X8xFuWlM:http://www.mdconsult.com/das/book/body/0/0/1393/f4-u1.0-B1-4160-0287-1..50024-0..gr2.jpg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85992"/>
            <a:ext cx="4179123" cy="2571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578645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Lock &amp; Key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500063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Induced-Fit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Enzyme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Enzyme inhibitors are molecules that have some sort of </a:t>
            </a:r>
            <a:r>
              <a:rPr lang="en-GB" sz="2400" b="1" dirty="0" smtClean="0"/>
              <a:t>altering effect</a:t>
            </a:r>
            <a:r>
              <a:rPr lang="en-GB" sz="2400" dirty="0" smtClean="0"/>
              <a:t> on the active site of an enzyme.</a:t>
            </a:r>
          </a:p>
          <a:p>
            <a:r>
              <a:rPr lang="en-GB" sz="2400" dirty="0" smtClean="0"/>
              <a:t>Inhibitors can cause a change to the active site, either </a:t>
            </a:r>
            <a:r>
              <a:rPr lang="en-GB" sz="2400" b="1" dirty="0" smtClean="0"/>
              <a:t>directly</a:t>
            </a:r>
            <a:r>
              <a:rPr lang="en-GB" sz="2400" dirty="0" smtClean="0"/>
              <a:t> or </a:t>
            </a:r>
            <a:r>
              <a:rPr lang="en-GB" sz="2400" b="1" dirty="0" smtClean="0"/>
              <a:t>indirectly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By doing so, enzyme inhibitors reduce the activity of an enzyme and therefore the </a:t>
            </a:r>
            <a:r>
              <a:rPr lang="en-GB" sz="2400" b="1" dirty="0" smtClean="0"/>
              <a:t>rate of reaction</a:t>
            </a:r>
            <a:r>
              <a:rPr lang="en-GB" sz="2400" dirty="0" smtClean="0"/>
              <a:t> in which it is involved.</a:t>
            </a:r>
            <a:endParaRPr lang="en-GB" sz="2400" dirty="0"/>
          </a:p>
        </p:txBody>
      </p:sp>
      <p:sp>
        <p:nvSpPr>
          <p:cNvPr id="8" name="Pie 7"/>
          <p:cNvSpPr/>
          <p:nvPr/>
        </p:nvSpPr>
        <p:spPr>
          <a:xfrm rot="1632993">
            <a:off x="434428" y="3986045"/>
            <a:ext cx="2000264" cy="2071702"/>
          </a:xfrm>
          <a:prstGeom prst="pi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4560" y="5414805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Enzyme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4692" y="450057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+</a:t>
            </a:r>
            <a:endParaRPr lang="en-GB" sz="3600" b="1" dirty="0"/>
          </a:p>
        </p:txBody>
      </p:sp>
      <p:sp>
        <p:nvSpPr>
          <p:cNvPr id="11" name="&quot;No&quot; Symbol 10"/>
          <p:cNvSpPr/>
          <p:nvPr/>
        </p:nvSpPr>
        <p:spPr>
          <a:xfrm>
            <a:off x="3720576" y="4486111"/>
            <a:ext cx="857256" cy="785818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492919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Inhibitor</a:t>
            </a:r>
          </a:p>
          <a:p>
            <a:pPr algn="ctr"/>
            <a:r>
              <a:rPr lang="en-GB" b="1" dirty="0" smtClean="0"/>
              <a:t>Molecule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497181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=</a:t>
            </a:r>
          </a:p>
        </p:txBody>
      </p:sp>
      <p:sp>
        <p:nvSpPr>
          <p:cNvPr id="14" name="Chord 13"/>
          <p:cNvSpPr/>
          <p:nvPr/>
        </p:nvSpPr>
        <p:spPr>
          <a:xfrm>
            <a:off x="6500826" y="3929066"/>
            <a:ext cx="2000264" cy="2071702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215206" y="521495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Enzyme</a:t>
            </a:r>
          </a:p>
          <a:p>
            <a:pPr algn="ctr"/>
            <a:r>
              <a:rPr lang="en-GB" b="1" dirty="0" smtClean="0"/>
              <a:t>with altered Active Site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Enzyme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Inhibitors can vary greatly in their action – and many are actually produced by humans as </a:t>
            </a:r>
            <a:r>
              <a:rPr lang="en-GB" sz="2400" b="1" dirty="0" smtClean="0"/>
              <a:t>medicines</a:t>
            </a:r>
            <a:r>
              <a:rPr lang="en-GB" sz="2400" dirty="0" smtClean="0"/>
              <a:t> and other </a:t>
            </a:r>
            <a:r>
              <a:rPr lang="en-GB" sz="2400" b="1" dirty="0" smtClean="0"/>
              <a:t>drugs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Sometimes an inhibitor can bind so strongly to the active site, that it can </a:t>
            </a:r>
            <a:r>
              <a:rPr lang="en-GB" sz="2400" b="1" dirty="0" smtClean="0"/>
              <a:t>never be removed</a:t>
            </a:r>
            <a:r>
              <a:rPr lang="en-GB" sz="2400" dirty="0" smtClean="0"/>
              <a:t>, rendering the enzyme useless.</a:t>
            </a:r>
          </a:p>
          <a:p>
            <a:r>
              <a:rPr lang="en-GB" sz="2400" dirty="0" smtClean="0"/>
              <a:t>Most inhibitors however, bind only </a:t>
            </a:r>
            <a:r>
              <a:rPr lang="en-GB" sz="2400" b="1" dirty="0" smtClean="0"/>
              <a:t>temporarily</a:t>
            </a:r>
            <a:r>
              <a:rPr lang="en-GB" sz="2400" dirty="0" smtClean="0"/>
              <a:t>, which is why they are known as </a:t>
            </a:r>
            <a:r>
              <a:rPr lang="en-GB" sz="2400" b="1" dirty="0" smtClean="0"/>
              <a:t>reversible inhibitors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There are </a:t>
            </a:r>
            <a:r>
              <a:rPr lang="en-GB" sz="2400" b="1" dirty="0" smtClean="0"/>
              <a:t>two types: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4071942"/>
            <a:ext cx="75009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FF0000"/>
                </a:solidFill>
              </a:rPr>
              <a:t>Competitive Inhibitors</a:t>
            </a:r>
          </a:p>
          <a:p>
            <a:pPr algn="ctr"/>
            <a:r>
              <a:rPr lang="en-GB" sz="2400" dirty="0" smtClean="0"/>
              <a:t>These bind directly to the active site of an enzyme.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108216"/>
            <a:ext cx="75009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B050"/>
                </a:solidFill>
              </a:rPr>
              <a:t>Non-competitive Inhibitors</a:t>
            </a:r>
          </a:p>
          <a:p>
            <a:pPr algn="ctr"/>
            <a:r>
              <a:rPr lang="en-GB" sz="2400" dirty="0" smtClean="0"/>
              <a:t>These bind to a position </a:t>
            </a:r>
            <a:r>
              <a:rPr lang="en-GB" sz="2400" b="1" dirty="0" smtClean="0"/>
              <a:t>other than</a:t>
            </a:r>
            <a:r>
              <a:rPr lang="en-GB" sz="2400" dirty="0" smtClean="0"/>
              <a:t> the active site.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Competitive inhibitors fit </a:t>
            </a:r>
            <a:r>
              <a:rPr lang="en-GB" sz="2400" b="1" dirty="0" smtClean="0"/>
              <a:t>directly</a:t>
            </a:r>
            <a:r>
              <a:rPr lang="en-GB" sz="2400" dirty="0" smtClean="0"/>
              <a:t> into the active site of the enzyme they will inhibit.</a:t>
            </a:r>
          </a:p>
          <a:p>
            <a:pPr algn="ctr">
              <a:buNone/>
            </a:pPr>
            <a:r>
              <a:rPr lang="en-GB" sz="2400" b="1" dirty="0" smtClean="0"/>
              <a:t>So what does this say about their shape?</a:t>
            </a:r>
          </a:p>
          <a:p>
            <a:r>
              <a:rPr lang="en-GB" sz="2400" dirty="0" smtClean="0"/>
              <a:t>Because of this shape similarity, it means that these inhibitor molecules are </a:t>
            </a:r>
            <a:r>
              <a:rPr lang="en-GB" sz="2400" b="1" dirty="0" smtClean="0"/>
              <a:t>competing with the substrate</a:t>
            </a:r>
            <a:r>
              <a:rPr lang="en-GB" sz="2400" dirty="0" smtClean="0"/>
              <a:t> for active sites.</a:t>
            </a:r>
            <a:endParaRPr lang="en-GB" sz="2400" dirty="0"/>
          </a:p>
        </p:txBody>
      </p:sp>
      <p:pic>
        <p:nvPicPr>
          <p:cNvPr id="7170" name="Picture 2" descr="http://www.yellowtang.org/images/competitive_inhibit_c_la_784.jpg"/>
          <p:cNvPicPr>
            <a:picLocks noChangeAspect="1" noChangeArrowheads="1"/>
          </p:cNvPicPr>
          <p:nvPr/>
        </p:nvPicPr>
        <p:blipFill>
          <a:blip r:embed="rId2"/>
          <a:srcRect r="48485"/>
          <a:stretch>
            <a:fillRect/>
          </a:stretch>
        </p:blipFill>
        <p:spPr bwMode="auto">
          <a:xfrm>
            <a:off x="1000100" y="2928934"/>
            <a:ext cx="2428892" cy="3606966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286116" y="2928934"/>
            <a:ext cx="5715040" cy="3786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So the </a:t>
            </a:r>
            <a:r>
              <a:rPr lang="en-GB" sz="2400" b="1" dirty="0" smtClean="0"/>
              <a:t>concentration</a:t>
            </a:r>
            <a:r>
              <a:rPr lang="en-GB" sz="2400" dirty="0" smtClean="0"/>
              <a:t> of inhibitor, and the </a:t>
            </a:r>
            <a:r>
              <a:rPr lang="en-GB" sz="2400" b="1" dirty="0" smtClean="0"/>
              <a:t>concentration </a:t>
            </a:r>
            <a:r>
              <a:rPr lang="en-GB" sz="2400" dirty="0" smtClean="0"/>
              <a:t>of substrate </a:t>
            </a:r>
            <a:r>
              <a:rPr lang="en-GB" sz="2400" dirty="0" smtClean="0"/>
              <a:t>is what will have substantial </a:t>
            </a:r>
            <a:r>
              <a:rPr lang="en-GB" sz="2400" dirty="0" smtClean="0"/>
              <a:t>effect on the enzymes activity.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/>
              <a:t>What would happen if you increased the concentration of </a:t>
            </a:r>
            <a:r>
              <a:rPr lang="en-GB" sz="2400" b="1" dirty="0" smtClean="0">
                <a:solidFill>
                  <a:srgbClr val="0070C0"/>
                </a:solidFill>
              </a:rPr>
              <a:t>inhibitor</a:t>
            </a:r>
            <a:r>
              <a:rPr lang="en-GB" sz="2400" b="1" dirty="0" smtClean="0"/>
              <a:t>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400" dirty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GB" sz="2400" dirty="0"/>
              <a:t>What would happen if you increased the concentration of </a:t>
            </a:r>
            <a:r>
              <a:rPr lang="en-GB" sz="2400" b="1" dirty="0" smtClean="0">
                <a:solidFill>
                  <a:srgbClr val="FF0000"/>
                </a:solidFill>
              </a:rPr>
              <a:t>substrate</a:t>
            </a:r>
            <a:r>
              <a:rPr lang="en-GB" sz="2400" b="1" dirty="0" smtClean="0"/>
              <a:t>?</a:t>
            </a:r>
            <a:endParaRPr lang="en-GB" sz="24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If the inhibitor is not </a:t>
            </a:r>
            <a:r>
              <a:rPr lang="en-GB" sz="2400" b="1" dirty="0" smtClean="0"/>
              <a:t>permanently</a:t>
            </a:r>
            <a:r>
              <a:rPr lang="en-GB" sz="2400" dirty="0" smtClean="0"/>
              <a:t> bound to the active site, when it leaves, another molecule will takes its place.</a:t>
            </a:r>
          </a:p>
          <a:p>
            <a:r>
              <a:rPr lang="en-GB" sz="2400" dirty="0" smtClean="0"/>
              <a:t>But the chances of </a:t>
            </a:r>
            <a:r>
              <a:rPr lang="en-GB" sz="2400" b="1" dirty="0" smtClean="0"/>
              <a:t>which </a:t>
            </a:r>
            <a:r>
              <a:rPr lang="en-GB" sz="2400" dirty="0" smtClean="0"/>
              <a:t>molecules this is, depends on the concentrations of both </a:t>
            </a:r>
            <a:r>
              <a:rPr lang="en-GB" sz="2400" b="1" dirty="0" smtClean="0"/>
              <a:t>inhibitor</a:t>
            </a:r>
            <a:r>
              <a:rPr lang="en-GB" sz="2400" dirty="0" smtClean="0"/>
              <a:t> and </a:t>
            </a:r>
            <a:r>
              <a:rPr lang="en-GB" sz="2400" b="1" dirty="0" smtClean="0"/>
              <a:t>substrate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pPr algn="ctr">
              <a:buNone/>
            </a:pPr>
            <a:r>
              <a:rPr lang="en-GB" sz="2800" u="sng" dirty="0" smtClean="0">
                <a:solidFill>
                  <a:srgbClr val="FF0000"/>
                </a:solidFill>
              </a:rPr>
              <a:t>It’s not all doom &amp; gloom though...</a:t>
            </a:r>
          </a:p>
          <a:p>
            <a:pPr algn="ctr">
              <a:buNone/>
            </a:pPr>
            <a:endParaRPr lang="en-GB" sz="2800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400" dirty="0" smtClean="0"/>
              <a:t>Sooner or later, all of the substrate molecules will occupy an active site and will be catalysed.</a:t>
            </a:r>
          </a:p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r>
              <a:rPr lang="en-GB" sz="2400" dirty="0" smtClean="0"/>
              <a:t>It just depends on how much inhibitor is present.</a:t>
            </a:r>
          </a:p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r>
              <a:rPr lang="en-GB" sz="2400" dirty="0" smtClean="0"/>
              <a:t>The </a:t>
            </a:r>
            <a:r>
              <a:rPr lang="en-GB" sz="2400" b="1" dirty="0" smtClean="0"/>
              <a:t>more</a:t>
            </a:r>
            <a:r>
              <a:rPr lang="en-GB" sz="2400" dirty="0" smtClean="0"/>
              <a:t> there is, the </a:t>
            </a:r>
            <a:r>
              <a:rPr lang="en-GB" sz="2400" b="1" dirty="0" smtClean="0"/>
              <a:t>longer</a:t>
            </a:r>
            <a:r>
              <a:rPr lang="en-GB" sz="2400" dirty="0" smtClean="0"/>
              <a:t> it will take for each substrate molecules  to ‘take its turn’ in the active site.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Non-competitive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Non-competitive inhibitors attach to a site </a:t>
            </a:r>
            <a:r>
              <a:rPr lang="en-GB" sz="2400" b="1" dirty="0" smtClean="0"/>
              <a:t>other than the active site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Their shape then, does not have to resemble the shape of the active site, as they never bind to it.</a:t>
            </a:r>
          </a:p>
          <a:p>
            <a:r>
              <a:rPr lang="en-GB" sz="2400" dirty="0" smtClean="0"/>
              <a:t>These inhibitors therefore, act </a:t>
            </a:r>
            <a:r>
              <a:rPr lang="en-GB" sz="2400" b="1" dirty="0" smtClean="0"/>
              <a:t>indirectly</a:t>
            </a:r>
            <a:r>
              <a:rPr lang="en-GB" sz="2400" dirty="0" smtClean="0"/>
              <a:t>.</a:t>
            </a:r>
          </a:p>
          <a:p>
            <a:pPr algn="ctr">
              <a:buNone/>
            </a:pP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86116" y="2928934"/>
            <a:ext cx="5715040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Upon attachment, they </a:t>
            </a:r>
            <a:r>
              <a:rPr lang="en-GB" sz="2400" b="1" dirty="0" smtClean="0"/>
              <a:t>alter the shape of the active site</a:t>
            </a:r>
            <a:r>
              <a:rPr lang="en-GB" sz="24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Enzyme-substrate complexes can no longer form.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/>
              <a:t>Due to the inhibitors not binding to the active site, the inhibitor and substrate are </a:t>
            </a:r>
            <a:r>
              <a:rPr lang="en-GB" sz="2400" b="1" dirty="0" smtClean="0"/>
              <a:t>not competing against each other!</a:t>
            </a:r>
            <a:endParaRPr lang="en-GB" sz="24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www.yellowtang.org/images/competitive_inhibit_c_la_784.jpg"/>
          <p:cNvPicPr>
            <a:picLocks noChangeAspect="1" noChangeArrowheads="1"/>
          </p:cNvPicPr>
          <p:nvPr/>
        </p:nvPicPr>
        <p:blipFill>
          <a:blip r:embed="rId2"/>
          <a:srcRect l="51515" r="-3030"/>
          <a:stretch>
            <a:fillRect/>
          </a:stretch>
        </p:blipFill>
        <p:spPr bwMode="auto">
          <a:xfrm>
            <a:off x="285720" y="2928934"/>
            <a:ext cx="2428892" cy="3606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Non-competitive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/>
              <a:t>Due to the fact that the inhibitor fits somewhere other than the active site, it </a:t>
            </a:r>
            <a:r>
              <a:rPr lang="en-GB" sz="2400" b="1" dirty="0" smtClean="0"/>
              <a:t>makes no difference </a:t>
            </a:r>
            <a:r>
              <a:rPr lang="en-GB" sz="2400" dirty="0" smtClean="0"/>
              <a:t>if you </a:t>
            </a:r>
            <a:r>
              <a:rPr lang="en-GB" sz="2400" b="1" dirty="0" smtClean="0"/>
              <a:t>increase the concentration of substrate!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19458" name="Picture 2" descr="http://www.uic.edu/classes/bios/bios100/mike/spring2003/noncompinhib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3116"/>
            <a:ext cx="4257675" cy="442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611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2.8 Enzyme Inhibition</vt:lpstr>
      <vt:lpstr>Learning Objectives</vt:lpstr>
      <vt:lpstr>Recap of Enzyme Action</vt:lpstr>
      <vt:lpstr>Enzyme Inhibitors</vt:lpstr>
      <vt:lpstr>Enzyme Inhibitors</vt:lpstr>
      <vt:lpstr>Competitive Inhibitors</vt:lpstr>
      <vt:lpstr>Competitive Inhibitors</vt:lpstr>
      <vt:lpstr>Non-competitive Inhibitors</vt:lpstr>
      <vt:lpstr>Non-competitive Inhibitors</vt:lpstr>
      <vt:lpstr>Rates of Reaction</vt:lpstr>
      <vt:lpstr>Rates of Reaction</vt:lpstr>
      <vt:lpstr>Slide 12</vt:lpstr>
      <vt:lpstr>Slide 13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2.8 Enzyme Inhibition</dc:title>
  <dc:creator> </dc:creator>
  <cp:lastModifiedBy> </cp:lastModifiedBy>
  <cp:revision>4</cp:revision>
  <dcterms:created xsi:type="dcterms:W3CDTF">2010-10-26T08:17:25Z</dcterms:created>
  <dcterms:modified xsi:type="dcterms:W3CDTF">2010-10-27T06:47:36Z</dcterms:modified>
</cp:coreProperties>
</file>