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88" r:id="rId2"/>
    <p:sldId id="27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5" r:id="rId12"/>
    <p:sldId id="271" r:id="rId13"/>
    <p:sldId id="272" r:id="rId14"/>
    <p:sldId id="273" r:id="rId15"/>
    <p:sldId id="274" r:id="rId16"/>
    <p:sldId id="283" r:id="rId17"/>
    <p:sldId id="286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8DD2-33F3-43E5-981A-30C5428331BB}" type="datetimeFigureOut">
              <a:rPr lang="en-US" smtClean="0"/>
              <a:pPr/>
              <a:t>11/21/2012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3603-4EC5-46F3-A637-1A6F78968B8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341E7-D234-4F6E-8AA2-700125697FD1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8CCB-9CEB-4895-BAE4-D57B1A2A5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5/57/Micrograph_of_a_cell_nucleus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0/0c/Mitochondria,_mammalian_lung_-_TE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upload.wikimedia.org/wikipedia/commons/3/39/Mitochondrie.sv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c/c2/Clara_cell_lung_-_TEM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Use the slides in the PowerPoint to fill in the boxes on your worksheet.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0670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You need to read the description on the sheet and then fill in the: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</a:t>
            </a:r>
          </a:p>
          <a:p>
            <a:pPr marL="514350" indent="-514350">
              <a:buAutoNum type="arabicPeriod"/>
            </a:pPr>
            <a:r>
              <a:rPr lang="en-GB" dirty="0" smtClean="0"/>
              <a:t>Draw a simple picture</a:t>
            </a:r>
          </a:p>
          <a:p>
            <a:pPr marL="514350" indent="-514350">
              <a:buAutoNum type="arabicPeriod"/>
            </a:pPr>
            <a:r>
              <a:rPr lang="en-GB" dirty="0" smtClean="0"/>
              <a:t>Write a short description of it’s function.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 smtClean="0"/>
              <a:t>Ribosome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 </a:t>
            </a:r>
            <a:r>
              <a:rPr lang="en-GB" sz="2800" b="1" dirty="0" smtClean="0">
                <a:solidFill>
                  <a:srgbClr val="FF0000"/>
                </a:solidFill>
              </a:rPr>
              <a:t>ribosome </a:t>
            </a:r>
            <a:r>
              <a:rPr lang="en-GB" sz="2800" dirty="0" smtClean="0"/>
              <a:t>are tiny organelles that either:</a:t>
            </a:r>
          </a:p>
          <a:p>
            <a:pPr>
              <a:buFontTx/>
              <a:buChar char="-"/>
            </a:pPr>
            <a:r>
              <a:rPr lang="en-GB" sz="2800" b="1" dirty="0" smtClean="0"/>
              <a:t>Float free in the cytoplasm</a:t>
            </a:r>
          </a:p>
          <a:p>
            <a:pPr>
              <a:buFontTx/>
              <a:buChar char="-"/>
            </a:pPr>
            <a:r>
              <a:rPr lang="en-GB" sz="2800" b="1" dirty="0" smtClean="0"/>
              <a:t>Attached to the endoplasmic reticulum (= RER)</a:t>
            </a:r>
          </a:p>
          <a:p>
            <a:pPr>
              <a:buNone/>
            </a:pPr>
            <a:endParaRPr lang="en-GB" sz="2800" b="1" dirty="0"/>
          </a:p>
          <a:p>
            <a:r>
              <a:rPr lang="en-GB" sz="2800" dirty="0" smtClean="0"/>
              <a:t>Ribosome’s are the site where </a:t>
            </a:r>
            <a:r>
              <a:rPr lang="en-GB" sz="2800" b="1" dirty="0" smtClean="0">
                <a:solidFill>
                  <a:srgbClr val="FF0000"/>
                </a:solidFill>
              </a:rPr>
              <a:t>proteins are synthesised</a:t>
            </a:r>
            <a:r>
              <a:rPr lang="en-GB" sz="2800" dirty="0" smtClean="0">
                <a:solidFill>
                  <a:srgbClr val="FF0000"/>
                </a:solidFill>
              </a:rPr>
              <a:t>.</a:t>
            </a:r>
            <a:endParaRPr lang="en-GB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27650" name="Picture 2" descr="http://www.modares.ac.ir/elearning/Dalimi/Proto/Lectures/week2/ribosome_1%5B1%5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14752"/>
            <a:ext cx="25717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GB" dirty="0" err="1" smtClean="0"/>
              <a:t>Lysosome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5072098" cy="5786454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Lysosomes </a:t>
            </a:r>
            <a:r>
              <a:rPr lang="en-GB" sz="2800" dirty="0" smtClean="0"/>
              <a:t>are small, round organelles.</a:t>
            </a:r>
          </a:p>
          <a:p>
            <a:endParaRPr lang="en-GB" sz="2800" dirty="0" smtClean="0"/>
          </a:p>
          <a:p>
            <a:r>
              <a:rPr lang="en-GB" sz="2800" dirty="0" smtClean="0"/>
              <a:t>They contain </a:t>
            </a:r>
            <a:r>
              <a:rPr lang="en-GB" sz="2800" b="1" dirty="0" smtClean="0"/>
              <a:t>digestive enzymes</a:t>
            </a:r>
            <a:r>
              <a:rPr lang="en-GB" sz="2800" dirty="0" smtClean="0"/>
              <a:t> which need to be </a:t>
            </a:r>
            <a:r>
              <a:rPr lang="en-GB" sz="2800" b="1" dirty="0" smtClean="0"/>
              <a:t>kept separate </a:t>
            </a:r>
            <a:r>
              <a:rPr lang="en-GB" sz="2800" dirty="0" smtClean="0"/>
              <a:t>from the rest of the cell by a membrane.</a:t>
            </a:r>
          </a:p>
          <a:p>
            <a:endParaRPr lang="en-GB" sz="2800" dirty="0" smtClean="0"/>
          </a:p>
          <a:p>
            <a:r>
              <a:rPr lang="en-GB" sz="2800" dirty="0" smtClean="0"/>
              <a:t>The digestive enzymes of the </a:t>
            </a:r>
            <a:r>
              <a:rPr lang="en-GB" sz="2800" dirty="0" err="1" smtClean="0"/>
              <a:t>lysosome</a:t>
            </a:r>
            <a:r>
              <a:rPr lang="en-GB" sz="2800" dirty="0"/>
              <a:t> </a:t>
            </a:r>
            <a:r>
              <a:rPr lang="en-GB" sz="2800" dirty="0" smtClean="0"/>
              <a:t>are used to </a:t>
            </a:r>
            <a:r>
              <a:rPr lang="en-GB" sz="2800" b="1" dirty="0" smtClean="0"/>
              <a:t>digest invading cells </a:t>
            </a:r>
            <a:r>
              <a:rPr lang="en-GB" sz="2800" dirty="0" smtClean="0"/>
              <a:t>or even </a:t>
            </a:r>
            <a:r>
              <a:rPr lang="en-GB" sz="2800" b="1" dirty="0" smtClean="0">
                <a:solidFill>
                  <a:srgbClr val="FF0000"/>
                </a:solidFill>
              </a:rPr>
              <a:t>destroy the cell itself </a:t>
            </a:r>
            <a:r>
              <a:rPr lang="en-GB" sz="2800" dirty="0" smtClean="0"/>
              <a:t>when needed.</a:t>
            </a:r>
            <a:endParaRPr lang="en-US" sz="2800" dirty="0"/>
          </a:p>
        </p:txBody>
      </p:sp>
      <p:pic>
        <p:nvPicPr>
          <p:cNvPr id="32770" name="Picture 2" descr="http://bioweb.wku.edu/courses/Biol22000/11Organelles/images/F05-4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14422"/>
            <a:ext cx="368983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organelles up until now, are present in </a:t>
            </a:r>
            <a:r>
              <a:rPr lang="en-GB" b="1" dirty="0" smtClean="0"/>
              <a:t>both</a:t>
            </a:r>
            <a:r>
              <a:rPr lang="en-GB" dirty="0" smtClean="0"/>
              <a:t> animal &amp; plant cells....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...... The following organelles are found in </a:t>
            </a:r>
            <a:r>
              <a:rPr lang="en-GB" b="1" dirty="0" smtClean="0"/>
              <a:t>plant cells only.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7216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Although plant cells have a </a:t>
            </a:r>
            <a:r>
              <a:rPr lang="en-GB" sz="2800" b="1" dirty="0" smtClean="0"/>
              <a:t>plasma membrane</a:t>
            </a:r>
            <a:r>
              <a:rPr lang="en-GB" sz="2800" dirty="0" smtClean="0"/>
              <a:t>, they also have a supporting structure called a </a:t>
            </a:r>
            <a:r>
              <a:rPr lang="en-GB" sz="2800" b="1" dirty="0" smtClean="0">
                <a:solidFill>
                  <a:srgbClr val="FF0000"/>
                </a:solidFill>
              </a:rPr>
              <a:t>CELL WALL.</a:t>
            </a:r>
          </a:p>
          <a:p>
            <a:r>
              <a:rPr lang="en-GB" sz="2800" dirty="0" smtClean="0"/>
              <a:t>The cell wall is made of </a:t>
            </a:r>
            <a:r>
              <a:rPr lang="en-GB" sz="2800" b="1" dirty="0" smtClean="0">
                <a:solidFill>
                  <a:srgbClr val="FF0000"/>
                </a:solidFill>
              </a:rPr>
              <a:t>cellulose</a:t>
            </a:r>
            <a:r>
              <a:rPr lang="en-GB" sz="2800" b="1" dirty="0" smtClean="0"/>
              <a:t> </a:t>
            </a:r>
            <a:r>
              <a:rPr lang="en-GB" sz="2800" dirty="0" smtClean="0"/>
              <a:t>which allows the cell wall to be </a:t>
            </a:r>
            <a:r>
              <a:rPr lang="en-GB" sz="2800" b="1" dirty="0" smtClean="0"/>
              <a:t>flexible </a:t>
            </a:r>
            <a:r>
              <a:rPr lang="en-GB" sz="2800" dirty="0" smtClean="0"/>
              <a:t>as well as </a:t>
            </a:r>
            <a:r>
              <a:rPr lang="en-GB" sz="2800" b="1" dirty="0" smtClean="0"/>
              <a:t>strong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The function of a cell wall is to support the plant cell and stop it from </a:t>
            </a:r>
            <a:r>
              <a:rPr lang="en-GB" sz="2800" b="1" dirty="0" smtClean="0"/>
              <a:t>bursting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pic>
        <p:nvPicPr>
          <p:cNvPr id="28674" name="Picture 2" descr="http://content.answers.com/main/content/wp/en-commons/thumb/d/da/250px-Eukaryota_cell_strucut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29066"/>
            <a:ext cx="3500462" cy="2702357"/>
          </a:xfrm>
          <a:prstGeom prst="rect">
            <a:avLst/>
          </a:prstGeom>
          <a:noFill/>
        </p:spPr>
      </p:pic>
      <p:pic>
        <p:nvPicPr>
          <p:cNvPr id="28676" name="Picture 4" descr="http://www.apsnet.org/Education/LessonsPlantPath/CornSmut/images/fi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534069" cy="2671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 smtClean="0"/>
              <a:t>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r>
              <a:rPr lang="en-GB" sz="2700" b="1" dirty="0" smtClean="0">
                <a:solidFill>
                  <a:srgbClr val="FF0000"/>
                </a:solidFill>
              </a:rPr>
              <a:t>Chloroplasts </a:t>
            </a:r>
            <a:r>
              <a:rPr lang="en-GB" sz="2700" dirty="0" smtClean="0"/>
              <a:t>are organelles surrounded by a </a:t>
            </a:r>
            <a:r>
              <a:rPr lang="en-GB" sz="2700" b="1" dirty="0" smtClean="0"/>
              <a:t>double membrane</a:t>
            </a:r>
            <a:r>
              <a:rPr lang="en-GB" sz="2700" dirty="0" smtClean="0"/>
              <a:t>. </a:t>
            </a:r>
            <a:endParaRPr lang="en-US" sz="2700" dirty="0" smtClean="0"/>
          </a:p>
          <a:p>
            <a:r>
              <a:rPr lang="en-GB" sz="2700" dirty="0" smtClean="0"/>
              <a:t>The inner membrane is folded into </a:t>
            </a:r>
            <a:r>
              <a:rPr lang="en-GB" sz="2700" b="1" dirty="0" err="1" smtClean="0">
                <a:solidFill>
                  <a:srgbClr val="FF0000"/>
                </a:solidFill>
              </a:rPr>
              <a:t>thylakoid</a:t>
            </a:r>
            <a:r>
              <a:rPr lang="en-GB" sz="2700" b="1" dirty="0" smtClean="0">
                <a:solidFill>
                  <a:srgbClr val="FF0000"/>
                </a:solidFill>
              </a:rPr>
              <a:t> membranes,</a:t>
            </a:r>
            <a:r>
              <a:rPr lang="en-GB" sz="2700" dirty="0" smtClean="0">
                <a:solidFill>
                  <a:srgbClr val="FF0000"/>
                </a:solidFill>
              </a:rPr>
              <a:t> </a:t>
            </a:r>
            <a:r>
              <a:rPr lang="en-GB" sz="2700" dirty="0" smtClean="0"/>
              <a:t>which are where </a:t>
            </a:r>
            <a:r>
              <a:rPr lang="en-GB" sz="2700" b="1" dirty="0" smtClean="0"/>
              <a:t>PHOTOSYNTHESIS TAKES PLACE</a:t>
            </a:r>
            <a:r>
              <a:rPr lang="en-GB" sz="2700" dirty="0" smtClean="0"/>
              <a:t>.</a:t>
            </a:r>
          </a:p>
          <a:p>
            <a:r>
              <a:rPr lang="en-GB" sz="2700" dirty="0" smtClean="0"/>
              <a:t>The chloroplasts contain a </a:t>
            </a:r>
            <a:r>
              <a:rPr lang="en-GB" sz="2700" b="1" dirty="0" smtClean="0"/>
              <a:t>light-absorbing pigment </a:t>
            </a:r>
            <a:r>
              <a:rPr lang="en-GB" sz="2700" dirty="0" smtClean="0"/>
              <a:t>called </a:t>
            </a:r>
            <a:r>
              <a:rPr lang="en-GB" sz="2700" b="1" dirty="0" smtClean="0"/>
              <a:t>chlorophyll</a:t>
            </a:r>
            <a:r>
              <a:rPr lang="en-GB" sz="2700" dirty="0" smtClean="0"/>
              <a:t> which give plants their green colour.</a:t>
            </a:r>
          </a:p>
        </p:txBody>
      </p:sp>
      <p:pic>
        <p:nvPicPr>
          <p:cNvPr id="30722" name="Picture 2" descr="http://www.helpsavetheclimate.com/chloroplast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40195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 smtClean="0"/>
              <a:t>Vacuole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/>
          <a:lstStyle/>
          <a:p>
            <a:r>
              <a:rPr lang="en-GB" dirty="0" smtClean="0"/>
              <a:t>Mature plant cells have a </a:t>
            </a:r>
            <a:r>
              <a:rPr lang="en-GB" b="1" dirty="0" smtClean="0"/>
              <a:t>large </a:t>
            </a:r>
            <a:r>
              <a:rPr lang="en-GB" b="1" dirty="0" smtClean="0">
                <a:solidFill>
                  <a:srgbClr val="FF0000"/>
                </a:solidFill>
              </a:rPr>
              <a:t>vacuole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dirty="0" smtClean="0"/>
              <a:t>The vacuole contains </a:t>
            </a:r>
            <a:r>
              <a:rPr lang="en-GB" b="1" dirty="0" smtClean="0"/>
              <a:t>liquid</a:t>
            </a:r>
            <a:r>
              <a:rPr lang="en-GB" dirty="0" smtClean="0"/>
              <a:t> (water), </a:t>
            </a:r>
            <a:r>
              <a:rPr lang="en-GB" b="1" dirty="0" smtClean="0"/>
              <a:t>pigments</a:t>
            </a:r>
            <a:r>
              <a:rPr lang="en-GB" dirty="0" smtClean="0"/>
              <a:t>, </a:t>
            </a:r>
            <a:r>
              <a:rPr lang="en-GB" b="1" dirty="0" smtClean="0"/>
              <a:t>waste</a:t>
            </a:r>
            <a:r>
              <a:rPr lang="en-GB" dirty="0" smtClean="0"/>
              <a:t> etc.</a:t>
            </a:r>
          </a:p>
          <a:p>
            <a:r>
              <a:rPr lang="en-GB" dirty="0" smtClean="0"/>
              <a:t>It is important in keeping the cell </a:t>
            </a:r>
            <a:r>
              <a:rPr lang="en-GB" b="1" dirty="0" smtClean="0">
                <a:solidFill>
                  <a:srgbClr val="FF0000"/>
                </a:solidFill>
              </a:rPr>
              <a:t>turgid. </a:t>
            </a:r>
            <a:r>
              <a:rPr lang="en-GB" dirty="0" smtClean="0"/>
              <a:t>When it is full, it provides support.</a:t>
            </a:r>
            <a:endParaRPr lang="en-US" dirty="0"/>
          </a:p>
        </p:txBody>
      </p:sp>
      <p:pic>
        <p:nvPicPr>
          <p:cNvPr id="31746" name="Picture 2" descr="http://www.franklin.k12.ma.us/~allenc/014E2A6A-0066418D.18/vacuole--plant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786190"/>
            <a:ext cx="3586152" cy="285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Groby College Stuff\My Classes\Animal Plant Cell Diagram.jpg"/>
          <p:cNvPicPr>
            <a:picLocks noChangeAspect="1" noChangeArrowheads="1"/>
          </p:cNvPicPr>
          <p:nvPr/>
        </p:nvPicPr>
        <p:blipFill>
          <a:blip r:embed="rId2" cstate="print"/>
          <a:srcRect r="9846" b="14324"/>
          <a:stretch>
            <a:fillRect/>
          </a:stretch>
        </p:blipFill>
        <p:spPr bwMode="auto">
          <a:xfrm rot="16200000">
            <a:off x="1676383" y="-681064"/>
            <a:ext cx="6000793" cy="83630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Animal Cell				           Plant Cell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714" t="15685" r="10995" b="23568"/>
          <a:stretch>
            <a:fillRect/>
          </a:stretch>
        </p:blipFill>
        <p:spPr bwMode="auto">
          <a:xfrm>
            <a:off x="-71502" y="1142984"/>
            <a:ext cx="921550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8906" t="24687" r="28320" b="5000"/>
          <a:stretch>
            <a:fillRect/>
          </a:stretch>
        </p:blipFill>
        <p:spPr bwMode="auto">
          <a:xfrm>
            <a:off x="1285852" y="325856"/>
            <a:ext cx="6357982" cy="653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Organelles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/>
          <a:lstStyle/>
          <a:p>
            <a:r>
              <a:rPr lang="en-GB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542928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plasma membrane</a:t>
            </a:r>
            <a:r>
              <a:rPr lang="en-GB" sz="2800" dirty="0" smtClean="0"/>
              <a:t> (or cell surface membrane) controls the </a:t>
            </a:r>
            <a:r>
              <a:rPr lang="en-GB" sz="2800" b="1" dirty="0" smtClean="0">
                <a:solidFill>
                  <a:srgbClr val="FF0000"/>
                </a:solidFill>
              </a:rPr>
              <a:t>entry &amp; exit of substances</a:t>
            </a:r>
            <a:r>
              <a:rPr lang="en-GB" sz="2800" dirty="0" smtClean="0"/>
              <a:t>  into and out of the cell.</a:t>
            </a:r>
          </a:p>
          <a:p>
            <a:r>
              <a:rPr lang="en-GB" sz="2800" dirty="0" smtClean="0"/>
              <a:t>The plasma membrane is a </a:t>
            </a:r>
            <a:r>
              <a:rPr lang="en-GB" sz="2800" b="1" dirty="0" smtClean="0">
                <a:solidFill>
                  <a:srgbClr val="FF0000"/>
                </a:solidFill>
              </a:rPr>
              <a:t>phospholipid bilayer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It has </a:t>
            </a:r>
            <a:r>
              <a:rPr lang="en-GB" sz="2800" b="1" dirty="0" smtClean="0">
                <a:solidFill>
                  <a:srgbClr val="FF0000"/>
                </a:solidFill>
              </a:rPr>
              <a:t>proteins </a:t>
            </a:r>
            <a:r>
              <a:rPr lang="en-GB" sz="2800" dirty="0" smtClean="0"/>
              <a:t>embedded in it, which are able to move. So we call it a </a:t>
            </a:r>
            <a:r>
              <a:rPr lang="en-GB" sz="2800" b="1" dirty="0" smtClean="0"/>
              <a:t>fluid mosaic</a:t>
            </a:r>
            <a:r>
              <a:rPr lang="en-GB" sz="2800" dirty="0" smtClean="0"/>
              <a:t>. </a:t>
            </a:r>
          </a:p>
          <a:p>
            <a:endParaRPr lang="en-US" sz="2800" dirty="0"/>
          </a:p>
        </p:txBody>
      </p:sp>
      <p:pic>
        <p:nvPicPr>
          <p:cNvPr id="20482" name="Picture 2" descr="http://www.colorado.edu/intphys/Class/IPHY3730/image/figure3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2857500" cy="2476500"/>
          </a:xfrm>
          <a:prstGeom prst="rect">
            <a:avLst/>
          </a:prstGeom>
          <a:noFill/>
        </p:spPr>
      </p:pic>
      <p:pic>
        <p:nvPicPr>
          <p:cNvPr id="20484" name="Picture 4" descr="http://www.cropsci.uiuc.edu/classes/cpsc112/images/FormFunction/plasmalem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0504"/>
            <a:ext cx="4357718" cy="2494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GB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71504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nucleus </a:t>
            </a:r>
            <a:r>
              <a:rPr lang="en-GB" sz="2800" dirty="0" smtClean="0"/>
              <a:t>is the largest organelle and is surrounded by it’s own membrane called the </a:t>
            </a:r>
            <a:r>
              <a:rPr lang="en-GB" sz="2800" b="1" dirty="0" smtClean="0">
                <a:solidFill>
                  <a:srgbClr val="00B050"/>
                </a:solidFill>
              </a:rPr>
              <a:t>nuclear envelope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The nucleus contains the </a:t>
            </a:r>
            <a:r>
              <a:rPr lang="en-GB" sz="2800" b="1" dirty="0" smtClean="0">
                <a:solidFill>
                  <a:srgbClr val="FF0000"/>
                </a:solidFill>
              </a:rPr>
              <a:t>DNA </a:t>
            </a:r>
            <a:r>
              <a:rPr lang="en-GB" sz="2800" dirty="0" smtClean="0"/>
              <a:t>of the cell and is the site of </a:t>
            </a:r>
            <a:r>
              <a:rPr lang="en-GB" sz="2800" b="1" dirty="0" smtClean="0"/>
              <a:t>DNA replication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The nucleus contains a small dark structure called the </a:t>
            </a:r>
            <a:r>
              <a:rPr lang="en-GB" sz="2800" b="1" dirty="0" smtClean="0">
                <a:solidFill>
                  <a:srgbClr val="FF0000"/>
                </a:solidFill>
              </a:rPr>
              <a:t>nucleolus</a:t>
            </a:r>
            <a:r>
              <a:rPr lang="en-GB" sz="2800" dirty="0" smtClean="0"/>
              <a:t>, which synthesises </a:t>
            </a:r>
            <a:r>
              <a:rPr lang="en-GB" sz="2800" b="1" dirty="0" err="1" smtClean="0"/>
              <a:t>ribosomes</a:t>
            </a:r>
            <a:r>
              <a:rPr lang="en-GB" sz="2800" b="1" dirty="0" smtClean="0"/>
              <a:t>.</a:t>
            </a:r>
            <a:endParaRPr lang="en-US" sz="2800" dirty="0"/>
          </a:p>
        </p:txBody>
      </p:sp>
      <p:pic>
        <p:nvPicPr>
          <p:cNvPr id="21506" name="Picture 2" descr="Image:Micrograph of a cell nucleu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643206" cy="26299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14818"/>
            <a:ext cx="5572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The DNA in a nucleus usually exists as </a:t>
            </a:r>
            <a:r>
              <a:rPr lang="en-GB" sz="2800" b="1" dirty="0" smtClean="0">
                <a:solidFill>
                  <a:srgbClr val="FF0000"/>
                </a:solidFill>
              </a:rPr>
              <a:t>CHROMATIN</a:t>
            </a:r>
            <a:r>
              <a:rPr lang="en-GB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800" dirty="0" smtClean="0"/>
              <a:t>The nucleus controls all the activities of the cell.</a:t>
            </a:r>
          </a:p>
          <a:p>
            <a:pPr>
              <a:buFont typeface="Arial" pitchFamily="34" charset="0"/>
              <a:buChar char="•"/>
            </a:pPr>
            <a:endParaRPr lang="en-GB" sz="2800" dirty="0"/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71504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Mitochondria</a:t>
            </a:r>
            <a:r>
              <a:rPr lang="en-GB" sz="2800" dirty="0" smtClean="0"/>
              <a:t> are the sites of </a:t>
            </a:r>
            <a:r>
              <a:rPr lang="en-GB" sz="2800" b="1" dirty="0" smtClean="0">
                <a:solidFill>
                  <a:srgbClr val="FF0000"/>
                </a:solidFill>
              </a:rPr>
              <a:t>aerobic respiration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They provide all of the </a:t>
            </a:r>
            <a:r>
              <a:rPr lang="en-GB" sz="2800" b="1" dirty="0" smtClean="0"/>
              <a:t>energy</a:t>
            </a:r>
            <a:r>
              <a:rPr lang="en-GB" sz="2800" dirty="0" smtClean="0"/>
              <a:t> a cell requires – so more </a:t>
            </a:r>
            <a:r>
              <a:rPr lang="en-GB" sz="2800" b="1" dirty="0" smtClean="0"/>
              <a:t>active cells</a:t>
            </a:r>
            <a:r>
              <a:rPr lang="en-GB" sz="2800" dirty="0" smtClean="0"/>
              <a:t> (muscles) will have </a:t>
            </a:r>
            <a:r>
              <a:rPr lang="en-GB" sz="2800" b="1" dirty="0" smtClean="0">
                <a:solidFill>
                  <a:srgbClr val="FF0000"/>
                </a:solidFill>
              </a:rPr>
              <a:t>greater numbers</a:t>
            </a:r>
            <a:r>
              <a:rPr lang="en-GB" sz="2800" dirty="0" smtClean="0"/>
              <a:t> of mitochondria. </a:t>
            </a:r>
          </a:p>
          <a:p>
            <a:r>
              <a:rPr lang="en-GB" sz="2800" dirty="0" smtClean="0"/>
              <a:t>They too, have a double membrane – the </a:t>
            </a:r>
            <a:r>
              <a:rPr lang="en-GB" sz="2800" b="1" dirty="0" smtClean="0"/>
              <a:t>inner</a:t>
            </a:r>
            <a:r>
              <a:rPr lang="en-GB" sz="2800" dirty="0" smtClean="0"/>
              <a:t> one is folded to form </a:t>
            </a:r>
            <a:r>
              <a:rPr lang="en-GB" sz="2800" b="1" dirty="0" err="1" smtClean="0">
                <a:solidFill>
                  <a:srgbClr val="FF0000"/>
                </a:solidFill>
              </a:rPr>
              <a:t>cristae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– where ATP is produced.</a:t>
            </a:r>
            <a:endParaRPr lang="en-US" sz="2800" dirty="0"/>
          </a:p>
        </p:txBody>
      </p:sp>
      <p:pic>
        <p:nvPicPr>
          <p:cNvPr id="22530" name="Picture 2" descr="Image:Mitochondria, mammalian lung - TE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29688" r="56640" b="10937"/>
          <a:stretch>
            <a:fillRect/>
          </a:stretch>
        </p:blipFill>
        <p:spPr bwMode="auto">
          <a:xfrm rot="5400000">
            <a:off x="1104437" y="4110481"/>
            <a:ext cx="2434532" cy="2500330"/>
          </a:xfrm>
          <a:prstGeom prst="rect">
            <a:avLst/>
          </a:prstGeom>
          <a:noFill/>
        </p:spPr>
      </p:pic>
      <p:pic>
        <p:nvPicPr>
          <p:cNvPr id="22534" name="Picture 6" descr="Image:Mitochondrie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143380"/>
            <a:ext cx="3571868" cy="2527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 smtClean="0"/>
              <a:t>Endoplasmic Reticulum (ER)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endoplasmic reticulum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is a series of </a:t>
            </a:r>
            <a:r>
              <a:rPr lang="en-GB" sz="2800" b="1" dirty="0" smtClean="0"/>
              <a:t>membrane folds</a:t>
            </a:r>
            <a:r>
              <a:rPr lang="en-GB" sz="2800" dirty="0" smtClean="0"/>
              <a:t> that </a:t>
            </a:r>
            <a:r>
              <a:rPr lang="en-GB" sz="2800" b="1" dirty="0" smtClean="0"/>
              <a:t>connect </a:t>
            </a:r>
            <a:r>
              <a:rPr lang="en-GB" sz="2800" dirty="0" smtClean="0"/>
              <a:t>to the nuclear envelope.</a:t>
            </a:r>
          </a:p>
          <a:p>
            <a:r>
              <a:rPr lang="en-GB" sz="2800" dirty="0" smtClean="0"/>
              <a:t>The space between these folds is filled with </a:t>
            </a:r>
            <a:r>
              <a:rPr lang="en-GB" sz="2800" b="1" dirty="0" smtClean="0">
                <a:solidFill>
                  <a:srgbClr val="FF0000"/>
                </a:solidFill>
              </a:rPr>
              <a:t>fluid</a:t>
            </a:r>
            <a:r>
              <a:rPr lang="en-GB" sz="2800" dirty="0" smtClean="0"/>
              <a:t>, which </a:t>
            </a:r>
            <a:r>
              <a:rPr lang="en-GB" sz="2800" b="1" dirty="0" smtClean="0"/>
              <a:t>transports substances</a:t>
            </a:r>
            <a:r>
              <a:rPr lang="en-GB" sz="2800" dirty="0" smtClean="0"/>
              <a:t> around within the cell.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There are </a:t>
            </a:r>
            <a:r>
              <a:rPr lang="en-GB" sz="2800" b="1" dirty="0" smtClean="0">
                <a:solidFill>
                  <a:srgbClr val="FF0000"/>
                </a:solidFill>
              </a:rPr>
              <a:t>2 types of ER</a:t>
            </a:r>
            <a:r>
              <a:rPr lang="en-GB" sz="2800" b="1" dirty="0" smtClean="0"/>
              <a:t>:</a:t>
            </a:r>
          </a:p>
          <a:p>
            <a:pPr marL="514350" indent="-514350">
              <a:buAutoNum type="arabicPeriod"/>
            </a:pPr>
            <a:r>
              <a:rPr lang="en-GB" sz="2800" b="1" u="sng" dirty="0" smtClean="0"/>
              <a:t>Smooth Endoplasmic Reticulum</a:t>
            </a:r>
            <a:endParaRPr lang="en-GB" sz="2800" dirty="0" smtClean="0"/>
          </a:p>
          <a:p>
            <a:pPr marL="514350" indent="-514350">
              <a:buFontTx/>
              <a:buChar char="-"/>
            </a:pPr>
            <a:r>
              <a:rPr lang="en-GB" sz="2800" dirty="0" smtClean="0"/>
              <a:t>This type of ER </a:t>
            </a:r>
            <a:r>
              <a:rPr lang="en-GB" sz="2800" b="1" dirty="0" smtClean="0"/>
              <a:t>synthesis &amp; processes </a:t>
            </a:r>
            <a:r>
              <a:rPr lang="en-GB" sz="2800" b="1" dirty="0" smtClean="0">
                <a:solidFill>
                  <a:srgbClr val="FF0000"/>
                </a:solidFill>
              </a:rPr>
              <a:t>lipids</a:t>
            </a:r>
            <a:r>
              <a:rPr lang="en-GB" sz="2800" dirty="0" smtClean="0"/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sz="2800" b="1" u="sng" dirty="0" smtClean="0"/>
              <a:t>Rough Endoplasmic Reticulum</a:t>
            </a:r>
          </a:p>
          <a:p>
            <a:pPr marL="514350" indent="-514350">
              <a:buFontTx/>
              <a:buChar char="-"/>
            </a:pPr>
            <a:r>
              <a:rPr lang="en-GB" sz="2800" dirty="0" smtClean="0"/>
              <a:t>This type of ER is </a:t>
            </a:r>
            <a:r>
              <a:rPr lang="en-GB" sz="2800" b="1" dirty="0" smtClean="0"/>
              <a:t>studded with </a:t>
            </a:r>
            <a:r>
              <a:rPr lang="en-GB" sz="2800" b="1" dirty="0" err="1" smtClean="0">
                <a:solidFill>
                  <a:srgbClr val="FF0000"/>
                </a:solidFill>
              </a:rPr>
              <a:t>ribosomes</a:t>
            </a:r>
            <a:r>
              <a:rPr lang="en-GB" sz="2800" b="1" dirty="0" smtClean="0"/>
              <a:t>. </a:t>
            </a:r>
            <a:r>
              <a:rPr lang="en-GB" sz="2800" dirty="0" smtClean="0"/>
              <a:t>It’s function is to </a:t>
            </a:r>
            <a:r>
              <a:rPr lang="en-GB" sz="2800" b="1" dirty="0" smtClean="0"/>
              <a:t>process proteins</a:t>
            </a:r>
            <a:r>
              <a:rPr lang="en-GB" sz="2800" dirty="0" smtClean="0"/>
              <a:t> produced by the </a:t>
            </a:r>
            <a:r>
              <a:rPr lang="en-GB" sz="2800" dirty="0" err="1" smtClean="0"/>
              <a:t>ribosomes</a:t>
            </a:r>
            <a:r>
              <a:rPr lang="en-GB" sz="2800" dirty="0" smtClean="0"/>
              <a:t>.</a:t>
            </a:r>
          </a:p>
          <a:p>
            <a:pPr marL="514350" indent="-514350">
              <a:buFontTx/>
              <a:buChar char="-"/>
            </a:pPr>
            <a:endParaRPr lang="en-GB" sz="2800" dirty="0" smtClean="0"/>
          </a:p>
          <a:p>
            <a:pPr marL="514350" indent="-514350">
              <a:buNone/>
            </a:pPr>
            <a:endParaRPr lang="en-GB" sz="2800" b="1" u="sng" dirty="0" smtClean="0"/>
          </a:p>
          <a:p>
            <a:pPr marL="514350" indent="-514350">
              <a:buNone/>
            </a:pP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:Clara cell lung - TE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5625" r="24999" b="17187"/>
          <a:stretch>
            <a:fillRect/>
          </a:stretch>
        </p:blipFill>
        <p:spPr bwMode="auto">
          <a:xfrm>
            <a:off x="2285984" y="357166"/>
            <a:ext cx="4572032" cy="3071834"/>
          </a:xfrm>
          <a:prstGeom prst="rect">
            <a:avLst/>
          </a:prstGeom>
          <a:noFill/>
        </p:spPr>
      </p:pic>
      <p:pic>
        <p:nvPicPr>
          <p:cNvPr id="23556" name="Picture 4" descr="http://www.cartage.org.lb/en/themes/Sciences/Zoology/AnimalPhysiology/Anatomy/AnimalCellStructure/EndoplasmicReticulum/endoplasm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00504"/>
            <a:ext cx="3312125" cy="2428892"/>
          </a:xfrm>
          <a:prstGeom prst="rect">
            <a:avLst/>
          </a:prstGeom>
          <a:noFill/>
        </p:spPr>
      </p:pic>
      <p:pic>
        <p:nvPicPr>
          <p:cNvPr id="23558" name="Picture 6" descr="http://61.19.145.8/student/web42106/501/501-3144/image/smooth_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82802" y="3732050"/>
            <a:ext cx="2820678" cy="3071834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rot="2145512">
            <a:off x="2503104" y="2740901"/>
            <a:ext cx="857256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274954">
            <a:off x="4902446" y="2762084"/>
            <a:ext cx="857256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cademic.brooklyn.cuny.edu/biology/bio4fv/page/roug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357850" cy="6167481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4359499" y="0"/>
            <a:ext cx="1356574" cy="6774287"/>
          </a:xfrm>
          <a:custGeom>
            <a:avLst/>
            <a:gdLst>
              <a:gd name="connsiteX0" fmla="*/ 302653 w 1356574"/>
              <a:gd name="connsiteY0" fmla="*/ 0 h 6774287"/>
              <a:gd name="connsiteX1" fmla="*/ 379926 w 1356574"/>
              <a:gd name="connsiteY1" fmla="*/ 785611 h 6774287"/>
              <a:gd name="connsiteX2" fmla="*/ 727656 w 1356574"/>
              <a:gd name="connsiteY2" fmla="*/ 1661375 h 6774287"/>
              <a:gd name="connsiteX3" fmla="*/ 482957 w 1356574"/>
              <a:gd name="connsiteY3" fmla="*/ 2614411 h 6774287"/>
              <a:gd name="connsiteX4" fmla="*/ 109470 w 1356574"/>
              <a:gd name="connsiteY4" fmla="*/ 3477296 h 6774287"/>
              <a:gd name="connsiteX5" fmla="*/ 57955 w 1356574"/>
              <a:gd name="connsiteY5" fmla="*/ 4623515 h 6774287"/>
              <a:gd name="connsiteX6" fmla="*/ 457200 w 1356574"/>
              <a:gd name="connsiteY6" fmla="*/ 5344732 h 6774287"/>
              <a:gd name="connsiteX7" fmla="*/ 1088264 w 1356574"/>
              <a:gd name="connsiteY7" fmla="*/ 6053070 h 6774287"/>
              <a:gd name="connsiteX8" fmla="*/ 1332963 w 1356574"/>
              <a:gd name="connsiteY8" fmla="*/ 6645499 h 6774287"/>
              <a:gd name="connsiteX9" fmla="*/ 1229932 w 1356574"/>
              <a:gd name="connsiteY9" fmla="*/ 6774287 h 677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6574" h="6774287">
                <a:moveTo>
                  <a:pt x="302653" y="0"/>
                </a:moveTo>
                <a:cubicBezTo>
                  <a:pt x="305872" y="254357"/>
                  <a:pt x="309092" y="508715"/>
                  <a:pt x="379926" y="785611"/>
                </a:cubicBezTo>
                <a:cubicBezTo>
                  <a:pt x="450760" y="1062507"/>
                  <a:pt x="710484" y="1356575"/>
                  <a:pt x="727656" y="1661375"/>
                </a:cubicBezTo>
                <a:cubicBezTo>
                  <a:pt x="744828" y="1966175"/>
                  <a:pt x="585988" y="2311758"/>
                  <a:pt x="482957" y="2614411"/>
                </a:cubicBezTo>
                <a:cubicBezTo>
                  <a:pt x="379926" y="2917064"/>
                  <a:pt x="180304" y="3142445"/>
                  <a:pt x="109470" y="3477296"/>
                </a:cubicBezTo>
                <a:cubicBezTo>
                  <a:pt x="38636" y="3812147"/>
                  <a:pt x="0" y="4312276"/>
                  <a:pt x="57955" y="4623515"/>
                </a:cubicBezTo>
                <a:cubicBezTo>
                  <a:pt x="115910" y="4934754"/>
                  <a:pt x="285482" y="5106473"/>
                  <a:pt x="457200" y="5344732"/>
                </a:cubicBezTo>
                <a:cubicBezTo>
                  <a:pt x="628918" y="5582991"/>
                  <a:pt x="942304" y="5836276"/>
                  <a:pt x="1088264" y="6053070"/>
                </a:cubicBezTo>
                <a:cubicBezTo>
                  <a:pt x="1234224" y="6269864"/>
                  <a:pt x="1309352" y="6525296"/>
                  <a:pt x="1332963" y="6645499"/>
                </a:cubicBezTo>
                <a:cubicBezTo>
                  <a:pt x="1356574" y="6765702"/>
                  <a:pt x="1247104" y="6748529"/>
                  <a:pt x="1229932" y="6774287"/>
                </a:cubicBezTo>
              </a:path>
            </a:pathLst>
          </a:custGeom>
          <a:ln w="139700">
            <a:solidFill>
              <a:srgbClr val="FFFF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GB" dirty="0" smtClean="0"/>
              <a:t>Golgi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Golgi Body</a:t>
            </a:r>
            <a:r>
              <a:rPr lang="en-GB" sz="2800" b="1" dirty="0" smtClean="0"/>
              <a:t> </a:t>
            </a:r>
            <a:r>
              <a:rPr lang="en-GB" sz="2800" dirty="0" smtClean="0"/>
              <a:t>appears as </a:t>
            </a:r>
            <a:r>
              <a:rPr lang="en-GB" sz="2800" b="1" dirty="0" smtClean="0"/>
              <a:t>flattened sacs </a:t>
            </a:r>
            <a:r>
              <a:rPr lang="en-GB" sz="2800" dirty="0" smtClean="0"/>
              <a:t>that produce vesicles.</a:t>
            </a:r>
          </a:p>
          <a:p>
            <a:r>
              <a:rPr lang="en-GB" sz="2800" dirty="0" smtClean="0"/>
              <a:t>It is like the </a:t>
            </a:r>
            <a:r>
              <a:rPr lang="en-GB" sz="2800" b="1" dirty="0" smtClean="0"/>
              <a:t>processing department</a:t>
            </a:r>
            <a:r>
              <a:rPr lang="en-GB" sz="2800" dirty="0" smtClean="0"/>
              <a:t> of the cell.</a:t>
            </a:r>
          </a:p>
          <a:p>
            <a:r>
              <a:rPr lang="en-GB" sz="2800" dirty="0" smtClean="0"/>
              <a:t>All the substances produced by the </a:t>
            </a:r>
            <a:r>
              <a:rPr lang="en-GB" sz="2800" b="1" dirty="0" smtClean="0"/>
              <a:t>smooth &amp; rough endoplasmic reticulum </a:t>
            </a:r>
            <a:r>
              <a:rPr lang="en-GB" sz="2800" dirty="0" smtClean="0"/>
              <a:t>are processed and packages by the Golgi body.</a:t>
            </a:r>
            <a:endParaRPr lang="en-US" sz="2800" dirty="0"/>
          </a:p>
        </p:txBody>
      </p:sp>
      <p:pic>
        <p:nvPicPr>
          <p:cNvPr id="26626" name="Picture 2" descr="http://tainano.com/Molecular%20Biology%20Glossary.files/image107.gif"/>
          <p:cNvPicPr>
            <a:picLocks noChangeAspect="1" noChangeArrowheads="1"/>
          </p:cNvPicPr>
          <p:nvPr/>
        </p:nvPicPr>
        <p:blipFill>
          <a:blip r:embed="rId2"/>
          <a:srcRect l="5844" t="14402" r="12337" b="10190"/>
          <a:stretch>
            <a:fillRect/>
          </a:stretch>
        </p:blipFill>
        <p:spPr bwMode="auto">
          <a:xfrm>
            <a:off x="2928926" y="3500438"/>
            <a:ext cx="3357586" cy="2957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596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Use the slides in the PowerPoint to fill in the boxes on your worksheet.</vt:lpstr>
      <vt:lpstr>Organelles</vt:lpstr>
      <vt:lpstr>Plasma Membrane</vt:lpstr>
      <vt:lpstr>Nucleus</vt:lpstr>
      <vt:lpstr>Mitochondria</vt:lpstr>
      <vt:lpstr>Endoplasmic Reticulum (ER)</vt:lpstr>
      <vt:lpstr>Slide 7</vt:lpstr>
      <vt:lpstr>Slide 8</vt:lpstr>
      <vt:lpstr>Golgi Body</vt:lpstr>
      <vt:lpstr>Ribosome</vt:lpstr>
      <vt:lpstr>Lysosome</vt:lpstr>
      <vt:lpstr>The organelles up until now, are present in both animal &amp; plant cells....</vt:lpstr>
      <vt:lpstr>Cell Wall</vt:lpstr>
      <vt:lpstr>Chloroplasts</vt:lpstr>
      <vt:lpstr>Vacuole</vt:lpstr>
      <vt:lpstr>Slide 16</vt:lpstr>
      <vt:lpstr>Slide 17</vt:lpstr>
      <vt:lpstr>Slide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sci tech</cp:lastModifiedBy>
  <cp:revision>38</cp:revision>
  <dcterms:created xsi:type="dcterms:W3CDTF">2008-11-23T14:08:34Z</dcterms:created>
  <dcterms:modified xsi:type="dcterms:W3CDTF">2012-11-21T13:53:46Z</dcterms:modified>
</cp:coreProperties>
</file>