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1" autoAdjust="0"/>
    <p:restoredTop sz="96270" autoAdjust="0"/>
  </p:normalViewPr>
  <p:slideViewPr>
    <p:cSldViewPr>
      <p:cViewPr>
        <p:scale>
          <a:sx n="70" d="100"/>
          <a:sy n="70" d="100"/>
        </p:scale>
        <p:origin x="-62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91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7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3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0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77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4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3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1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2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FBA1A-033F-4971-9244-2BD36209D2B1}" type="datetimeFigureOut">
              <a:rPr lang="en-GB" smtClean="0"/>
              <a:t>17/09/2011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52FD2-E0C3-4008-9D0D-72150519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0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assouli.com/uploads/vine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3478">
            <a:off x="1907704" y="1484784"/>
            <a:ext cx="527685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3.2 The Light-Dependent Reaction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5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200" dirty="0" smtClean="0"/>
              <a:t>Outline of the Light-Dependent Reaction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This stage of photosynthesis occurs on the </a:t>
            </a:r>
            <a:r>
              <a:rPr lang="en-GB" sz="2500" b="1" dirty="0" smtClean="0"/>
              <a:t>thylakoid membranes</a:t>
            </a:r>
            <a:r>
              <a:rPr lang="en-GB" sz="2500" dirty="0" smtClean="0"/>
              <a:t>, unlike the light-</a:t>
            </a:r>
            <a:r>
              <a:rPr lang="en-GB" sz="2500" b="1" dirty="0" smtClean="0"/>
              <a:t>in</a:t>
            </a:r>
            <a:r>
              <a:rPr lang="en-GB" sz="2500" dirty="0" smtClean="0"/>
              <a:t>dependent reaction (which occurs in the </a:t>
            </a:r>
            <a:r>
              <a:rPr lang="en-GB" sz="2500" b="1" dirty="0" smtClean="0"/>
              <a:t>stroma</a:t>
            </a:r>
            <a:r>
              <a:rPr lang="en-GB" sz="2500" dirty="0" smtClean="0"/>
              <a:t>).</a:t>
            </a:r>
            <a:endParaRPr lang="en-GB" sz="2500" b="1" dirty="0" smtClean="0"/>
          </a:p>
          <a:p>
            <a:endParaRPr lang="en-GB" sz="2500" dirty="0" smtClean="0"/>
          </a:p>
          <a:p>
            <a:r>
              <a:rPr lang="en-GB" sz="2500" dirty="0" smtClean="0"/>
              <a:t>The reaction involves the capture of light, whose energy is used for </a:t>
            </a:r>
            <a:r>
              <a:rPr lang="en-GB" sz="2500" b="1" dirty="0" smtClean="0"/>
              <a:t>two purposes</a:t>
            </a:r>
            <a:r>
              <a:rPr lang="en-GB" sz="2500" dirty="0" smtClean="0"/>
              <a:t>: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r>
              <a:rPr lang="en-GB" sz="2500" dirty="0" smtClean="0"/>
              <a:t>Remember that the production of ATP in this way is called </a:t>
            </a:r>
            <a:r>
              <a:rPr lang="en-GB" sz="2500" b="1" dirty="0" smtClean="0"/>
              <a:t>photophosphorylation</a:t>
            </a:r>
            <a:r>
              <a:rPr lang="en-GB" sz="2500" dirty="0" smtClean="0"/>
              <a:t>. </a:t>
            </a:r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3284984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To combine ADP and an P</a:t>
            </a:r>
            <a:r>
              <a:rPr lang="en-GB" sz="2800" b="1" baseline="-25000" dirty="0" smtClean="0"/>
              <a:t>i </a:t>
            </a:r>
            <a:r>
              <a:rPr lang="en-GB" sz="2800" b="1" dirty="0" smtClean="0"/>
              <a:t>(inorganic phosphate) to form </a:t>
            </a:r>
            <a:r>
              <a:rPr lang="en-GB" sz="2800" b="1" u="sng" dirty="0" smtClean="0"/>
              <a:t>ATP</a:t>
            </a:r>
            <a:r>
              <a:rPr lang="en-GB" sz="2800" b="1" dirty="0" smtClean="0"/>
              <a:t>.</a:t>
            </a:r>
            <a:endParaRPr lang="en-GB" sz="2800" b="1" u="sng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4491117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To split water into H</a:t>
            </a:r>
            <a:r>
              <a:rPr lang="en-GB" sz="2800" b="1" baseline="30000" dirty="0" smtClean="0"/>
              <a:t>+ </a:t>
            </a:r>
            <a:r>
              <a:rPr lang="en-GB" sz="2800" b="1" dirty="0" smtClean="0"/>
              <a:t>(protons) and OH</a:t>
            </a:r>
            <a:r>
              <a:rPr lang="en-GB" sz="2800" b="1" baseline="30000" dirty="0" smtClean="0"/>
              <a:t>- </a:t>
            </a:r>
            <a:r>
              <a:rPr lang="en-GB" sz="2800" b="1" dirty="0" smtClean="0"/>
              <a:t>ions. This is known as photolysis.</a:t>
            </a:r>
            <a:endParaRPr lang="en-GB" sz="2800" b="1" u="sng" baseline="30000" dirty="0"/>
          </a:p>
        </p:txBody>
      </p:sp>
      <p:sp>
        <p:nvSpPr>
          <p:cNvPr id="8" name="Sun 7"/>
          <p:cNvSpPr/>
          <p:nvPr/>
        </p:nvSpPr>
        <p:spPr>
          <a:xfrm>
            <a:off x="899592" y="3501008"/>
            <a:ext cx="648072" cy="648072"/>
          </a:xfrm>
          <a:prstGeom prst="su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n 8"/>
          <p:cNvSpPr/>
          <p:nvPr/>
        </p:nvSpPr>
        <p:spPr>
          <a:xfrm>
            <a:off x="899592" y="4653136"/>
            <a:ext cx="648072" cy="648072"/>
          </a:xfrm>
          <a:prstGeom prst="su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0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899592" y="5661248"/>
            <a:ext cx="1800200" cy="7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chlorophyll</a:t>
            </a:r>
            <a:endParaRPr lang="en-GB" b="1" dirty="0"/>
          </a:p>
        </p:txBody>
      </p:sp>
      <p:sp>
        <p:nvSpPr>
          <p:cNvPr id="6" name="Lightning Bolt 5"/>
          <p:cNvSpPr/>
          <p:nvPr/>
        </p:nvSpPr>
        <p:spPr>
          <a:xfrm>
            <a:off x="-1188640" y="3284984"/>
            <a:ext cx="1080120" cy="936104"/>
          </a:xfrm>
          <a:prstGeom prst="lightningBol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1403648" y="5487615"/>
            <a:ext cx="432048" cy="461665"/>
            <a:chOff x="1187624" y="4581128"/>
            <a:chExt cx="432048" cy="461665"/>
          </a:xfrm>
        </p:grpSpPr>
        <p:sp>
          <p:nvSpPr>
            <p:cNvPr id="7" name="Oval 6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35696" y="5487615"/>
            <a:ext cx="432048" cy="461665"/>
            <a:chOff x="1187624" y="4581128"/>
            <a:chExt cx="432048" cy="461665"/>
          </a:xfrm>
        </p:grpSpPr>
        <p:sp>
          <p:nvSpPr>
            <p:cNvPr id="11" name="Oval 10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V="1">
            <a:off x="611560" y="620688"/>
            <a:ext cx="0" cy="5832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-1816676" y="3336957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e l e c t r o n    e n e r g y   l e v e l</a:t>
            </a:r>
            <a:endParaRPr lang="en-GB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1259632" y="404664"/>
            <a:ext cx="108012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2771800" y="1628800"/>
            <a:ext cx="108012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4355976" y="2852936"/>
            <a:ext cx="108012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2987824" y="836712"/>
            <a:ext cx="1512168" cy="648072"/>
            <a:chOff x="2987824" y="836712"/>
            <a:chExt cx="1512168" cy="648072"/>
          </a:xfrm>
        </p:grpSpPr>
        <p:sp>
          <p:nvSpPr>
            <p:cNvPr id="21" name="Right Arrow 20"/>
            <p:cNvSpPr/>
            <p:nvPr/>
          </p:nvSpPr>
          <p:spPr>
            <a:xfrm>
              <a:off x="2987824" y="836712"/>
              <a:ext cx="1512168" cy="648072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75856" y="97143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energy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499992" y="2060848"/>
            <a:ext cx="1512168" cy="648072"/>
            <a:chOff x="4499992" y="2060848"/>
            <a:chExt cx="1512168" cy="648072"/>
          </a:xfrm>
        </p:grpSpPr>
        <p:sp>
          <p:nvSpPr>
            <p:cNvPr id="23" name="Right Arrow 22"/>
            <p:cNvSpPr/>
            <p:nvPr/>
          </p:nvSpPr>
          <p:spPr>
            <a:xfrm>
              <a:off x="4499992" y="2060848"/>
              <a:ext cx="1512168" cy="648072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788024" y="2195572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energy</a:t>
              </a:r>
              <a:endParaRPr lang="en-GB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6084168" y="1033572"/>
            <a:ext cx="79208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940152" y="10335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ADP</a:t>
            </a:r>
            <a:endParaRPr lang="en-GB" sz="2800" dirty="0"/>
          </a:p>
        </p:txBody>
      </p:sp>
      <p:sp>
        <p:nvSpPr>
          <p:cNvPr id="29" name="Oval 28"/>
          <p:cNvSpPr/>
          <p:nvPr/>
        </p:nvSpPr>
        <p:spPr>
          <a:xfrm>
            <a:off x="7092280" y="1033572"/>
            <a:ext cx="504056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804248" y="10335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</a:t>
            </a:r>
            <a:r>
              <a:rPr lang="en-GB" sz="2800" baseline="-25000" dirty="0" smtClean="0"/>
              <a:t>i</a:t>
            </a:r>
            <a:endParaRPr lang="en-GB" sz="2800" baseline="-25000" dirty="0"/>
          </a:p>
        </p:txBody>
      </p:sp>
      <p:sp>
        <p:nvSpPr>
          <p:cNvPr id="31" name="Explosion 2 30"/>
          <p:cNvSpPr/>
          <p:nvPr/>
        </p:nvSpPr>
        <p:spPr>
          <a:xfrm rot="578967">
            <a:off x="5674650" y="404664"/>
            <a:ext cx="2448272" cy="1656184"/>
          </a:xfrm>
          <a:prstGeom prst="irregularSeal2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228184" y="97143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ATP!</a:t>
            </a:r>
            <a:endParaRPr lang="en-GB" sz="32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6480212" y="5805264"/>
            <a:ext cx="97210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O</a:t>
            </a:r>
            <a:endParaRPr lang="en-GB" sz="2800" b="1" dirty="0"/>
          </a:p>
        </p:txBody>
      </p:sp>
      <p:sp>
        <p:nvSpPr>
          <p:cNvPr id="34" name="Lightning Bolt 33"/>
          <p:cNvSpPr/>
          <p:nvPr/>
        </p:nvSpPr>
        <p:spPr>
          <a:xfrm>
            <a:off x="-1188640" y="359078"/>
            <a:ext cx="1080120" cy="936104"/>
          </a:xfrm>
          <a:prstGeom prst="lightningBol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300192" y="5805264"/>
            <a:ext cx="531004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</a:t>
            </a:r>
            <a:r>
              <a:rPr lang="en-GB" sz="2800" baseline="30000" dirty="0" smtClean="0"/>
              <a:t>+</a:t>
            </a:r>
            <a:endParaRPr lang="en-GB" sz="2800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6993324" y="5805264"/>
            <a:ext cx="603012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O</a:t>
            </a:r>
            <a:r>
              <a:rPr lang="en-GB" sz="2800" baseline="-25000" dirty="0"/>
              <a:t>2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791456" y="5826459"/>
            <a:ext cx="432048" cy="461665"/>
            <a:chOff x="1187624" y="4581128"/>
            <a:chExt cx="432048" cy="461665"/>
          </a:xfrm>
        </p:grpSpPr>
        <p:sp>
          <p:nvSpPr>
            <p:cNvPr id="38" name="Oval 37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896036" y="4221088"/>
            <a:ext cx="133214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NADP</a:t>
            </a:r>
            <a:endParaRPr lang="en-GB" sz="2800" b="1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372200" y="4482698"/>
            <a:ext cx="48605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164288" y="4068941"/>
            <a:ext cx="1453634" cy="80021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reduced</a:t>
            </a:r>
          </a:p>
          <a:p>
            <a:pPr algn="ctr"/>
            <a:r>
              <a:rPr lang="en-GB" sz="2800" b="1" dirty="0" smtClean="0"/>
              <a:t>NADP</a:t>
            </a:r>
            <a:endParaRPr lang="en-GB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596336" y="638132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by-product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79904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91027E-6 L 0.14027 0.18084 L 0.24913 0.33186 L 0.45816 0.58857 " pathEditMode="relative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73774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73774 " pathEditMode="relative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74259 L 0.16545 -0.5617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904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74259 L 0.16545 -0.5617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904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-0.56429 L 0.33559 -0.3734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7" y="952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-0.56429 L 0.33559 -0.3734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7" y="952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6772E-7 L 0.33385 0.30643 L 0.59288 0.56267 L 1.09062 0.99792 " pathEditMode="relative" rAng="0" ptsTypes="AAAA">
                                      <p:cBhvr>
                                        <p:cTn id="8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31" y="4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5.92044E-6 L -0.38055 0.00024 " pathEditMode="relative" ptsTypes="AA">
                                      <p:cBhvr>
                                        <p:cTn id="9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73 -0.37534 L 0.40695 -0.2321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7146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72 -0.37534 L 0.40694 -0.23219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7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406 -0.04579 L -0.10434 -0.13136 L -0.11041 -0.16513 " pathEditMode="relative" ptsTypes="AAAA">
                                      <p:cBhvr>
                                        <p:cTn id="11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899 -0.00208 " pathEditMode="relative" ptsTypes="AA">
                                      <p:cBhvr>
                                        <p:cTn id="12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 animBg="1"/>
      <p:bldP spid="20" grpId="0" animBg="1"/>
      <p:bldP spid="31" grpId="0" animBg="1"/>
      <p:bldP spid="32" grpId="0"/>
      <p:bldP spid="33" grpId="0" animBg="1"/>
      <p:bldP spid="33" grpId="1" animBg="1"/>
      <p:bldP spid="34" grpId="0" animBg="1"/>
      <p:bldP spid="35" grpId="0" animBg="1"/>
      <p:bldP spid="35" grpId="1" animBg="1"/>
      <p:bldP spid="36" grpId="0" animBg="1"/>
      <p:bldP spid="36" grpId="1" animBg="1"/>
      <p:bldP spid="40" grpId="0" animBg="1"/>
      <p:bldP spid="43" grpId="0" animBg="1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200" dirty="0" smtClean="0"/>
              <a:t>LDR part 1 – Making ATP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A chlorophyll molecule absorbing light, </a:t>
            </a:r>
            <a:r>
              <a:rPr lang="en-GB" sz="2500" b="1" dirty="0" smtClean="0"/>
              <a:t>boosts</a:t>
            </a:r>
            <a:r>
              <a:rPr lang="en-GB" sz="2500" dirty="0" smtClean="0"/>
              <a:t> a pair of </a:t>
            </a:r>
            <a:r>
              <a:rPr lang="en-GB" sz="2500" b="1" dirty="0" smtClean="0"/>
              <a:t>electrons</a:t>
            </a:r>
            <a:r>
              <a:rPr lang="en-GB" sz="2500" dirty="0" smtClean="0"/>
              <a:t> to a </a:t>
            </a:r>
            <a:r>
              <a:rPr lang="en-GB" sz="2500" b="1" dirty="0" smtClean="0"/>
              <a:t>higher energy level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These </a:t>
            </a:r>
            <a:r>
              <a:rPr lang="en-GB" sz="2500" b="1" dirty="0" smtClean="0"/>
              <a:t>excited </a:t>
            </a:r>
            <a:r>
              <a:rPr lang="en-GB" sz="2500" dirty="0" smtClean="0"/>
              <a:t>electrons actually leave the chlorophyll molecule and are taken up by an </a:t>
            </a:r>
            <a:r>
              <a:rPr lang="en-GB" sz="2500" b="1" dirty="0" smtClean="0"/>
              <a:t>electron carrier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This is the first of a sequence of </a:t>
            </a:r>
            <a:r>
              <a:rPr lang="en-GB" sz="2500" b="1" dirty="0" smtClean="0"/>
              <a:t>redox reactions</a:t>
            </a:r>
            <a:r>
              <a:rPr lang="en-GB" sz="2500" dirty="0" smtClean="0"/>
              <a:t>.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r>
              <a:rPr lang="en-GB" sz="2500" dirty="0" smtClean="0"/>
              <a:t>Next, the electrons are passed along a series electron carriers, in a stage known as the </a:t>
            </a:r>
            <a:r>
              <a:rPr lang="en-GB" sz="2500" b="1" dirty="0" smtClean="0"/>
              <a:t>electron-transport chain</a:t>
            </a:r>
            <a:r>
              <a:rPr lang="en-GB" sz="2500" dirty="0" smtClean="0"/>
              <a:t>.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  <p:sp>
        <p:nvSpPr>
          <p:cNvPr id="12" name="Rounded Rectangle 11"/>
          <p:cNvSpPr/>
          <p:nvPr/>
        </p:nvSpPr>
        <p:spPr>
          <a:xfrm>
            <a:off x="5580112" y="2937454"/>
            <a:ext cx="108012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2298166" y="3004367"/>
            <a:ext cx="432048" cy="461665"/>
            <a:chOff x="1187624" y="4581128"/>
            <a:chExt cx="432048" cy="461665"/>
          </a:xfrm>
        </p:grpSpPr>
        <p:sp>
          <p:nvSpPr>
            <p:cNvPr id="14" name="Oval 13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30214" y="3004367"/>
            <a:ext cx="432048" cy="461665"/>
            <a:chOff x="1187624" y="4581128"/>
            <a:chExt cx="432048" cy="461665"/>
          </a:xfrm>
        </p:grpSpPr>
        <p:sp>
          <p:nvSpPr>
            <p:cNvPr id="17" name="Oval 16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51720" y="2947168"/>
            <a:ext cx="1476164" cy="576064"/>
            <a:chOff x="899592" y="5661248"/>
            <a:chExt cx="1800200" cy="792088"/>
          </a:xfrm>
        </p:grpSpPr>
        <p:sp>
          <p:nvSpPr>
            <p:cNvPr id="10" name="Cube 9"/>
            <p:cNvSpPr/>
            <p:nvPr/>
          </p:nvSpPr>
          <p:spPr>
            <a:xfrm>
              <a:off x="899592" y="5661248"/>
              <a:ext cx="1800200" cy="792088"/>
            </a:xfrm>
            <a:prstGeom prst="cub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592" y="585927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chlorophyll</a:t>
              </a:r>
              <a:endParaRPr lang="en-GB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35696" y="352323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oxidised</a:t>
            </a:r>
            <a:endParaRPr lang="en-GB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220072" y="353294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reduced</a:t>
            </a:r>
            <a:endParaRPr lang="en-GB" sz="2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827584" y="5301208"/>
            <a:ext cx="108012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3059832" y="5301208"/>
            <a:ext cx="108012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5292080" y="5301208"/>
            <a:ext cx="108012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971600" y="5343599"/>
            <a:ext cx="432048" cy="461665"/>
            <a:chOff x="1187624" y="4581128"/>
            <a:chExt cx="432048" cy="461665"/>
          </a:xfrm>
        </p:grpSpPr>
        <p:sp>
          <p:nvSpPr>
            <p:cNvPr id="24" name="Oval 23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403648" y="5343599"/>
            <a:ext cx="432048" cy="461665"/>
            <a:chOff x="1187624" y="4581128"/>
            <a:chExt cx="432048" cy="461665"/>
          </a:xfrm>
        </p:grpSpPr>
        <p:sp>
          <p:nvSpPr>
            <p:cNvPr id="27" name="Oval 26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sp>
        <p:nvSpPr>
          <p:cNvPr id="29" name="Right Arrow 28"/>
          <p:cNvSpPr/>
          <p:nvPr/>
        </p:nvSpPr>
        <p:spPr>
          <a:xfrm>
            <a:off x="827584" y="5949280"/>
            <a:ext cx="5544616" cy="576064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1907704" y="6073551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 E C R E A S I N G    E N E R G Y    L E V E L</a:t>
            </a:r>
            <a:endParaRPr lang="en-GB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660232" y="5085184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Energy is released each time the electrons pass from carrier to carrier.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23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17 0.00023 " pathEditMode="relative" ptsTypes="AA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17 0.00023 " pathEditMode="relative" ptsTypes="AA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028 0.00024 " pathEditMode="relative" ptsTypes="AA">
                                      <p:cBhvr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028 0.00024 " pathEditMode="relative" ptsTypes="AA"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1 -4.97687E-6 L 0.49045 0.0002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9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1 -4.97687E-6 L 0.49045 0.0002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19" grpId="0"/>
      <p:bldP spid="20" grpId="0" animBg="1"/>
      <p:bldP spid="21" grpId="0" animBg="1"/>
      <p:bldP spid="22" grpId="0" animBg="1"/>
      <p:bldP spid="29" grpId="0" animBg="1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200" dirty="0" smtClean="0"/>
              <a:t>Continued…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The energy that is released as the electrons pass down the transfer chain, is used to </a:t>
            </a:r>
            <a:r>
              <a:rPr lang="en-GB" sz="2500" b="1" dirty="0" smtClean="0"/>
              <a:t>synthesise ATP</a:t>
            </a:r>
            <a:r>
              <a:rPr lang="en-GB" sz="2500" dirty="0" smtClean="0"/>
              <a:t>.</a:t>
            </a:r>
          </a:p>
          <a:p>
            <a:endParaRPr lang="en-GB" sz="2500" dirty="0" smtClean="0"/>
          </a:p>
          <a:p>
            <a:endParaRPr lang="en-GB" sz="2500" dirty="0"/>
          </a:p>
          <a:p>
            <a:r>
              <a:rPr lang="en-GB" sz="2500" dirty="0" smtClean="0"/>
              <a:t>As the initial energy was derived from </a:t>
            </a:r>
            <a:r>
              <a:rPr lang="en-GB" sz="2500" b="1" dirty="0" smtClean="0"/>
              <a:t>light</a:t>
            </a:r>
            <a:r>
              <a:rPr lang="en-GB" sz="2500" dirty="0" smtClean="0"/>
              <a:t>, the formation of ATP in this manner is called </a:t>
            </a:r>
            <a:r>
              <a:rPr lang="en-GB" sz="2500" b="1" dirty="0" smtClean="0"/>
              <a:t>photophosphorylation</a:t>
            </a:r>
            <a:r>
              <a:rPr lang="en-GB" sz="2500" dirty="0" smtClean="0"/>
              <a:t>.</a:t>
            </a:r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1556792"/>
            <a:ext cx="626469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ADP   +   P</a:t>
            </a:r>
            <a:r>
              <a:rPr lang="en-GB" sz="2800" b="1" baseline="-25000" dirty="0" smtClean="0"/>
              <a:t>i  </a:t>
            </a:r>
            <a:r>
              <a:rPr lang="en-GB" sz="2800" b="1" dirty="0" smtClean="0"/>
              <a:t>  </a:t>
            </a:r>
            <a:r>
              <a:rPr lang="en-GB" sz="2800" b="1" dirty="0" smtClean="0">
                <a:sym typeface="Wingdings" pitchFamily="2" charset="2"/>
              </a:rPr>
              <a:t>    ATP</a:t>
            </a:r>
            <a:endParaRPr lang="en-GB" sz="2800" b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488228"/>
            <a:ext cx="7632848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Note:</a:t>
            </a:r>
          </a:p>
          <a:p>
            <a:pPr algn="ctr"/>
            <a:r>
              <a:rPr lang="en-GB" sz="2500" dirty="0" smtClean="0"/>
              <a:t>When the light struck the chlorophyll, two electrons were </a:t>
            </a:r>
            <a:r>
              <a:rPr lang="en-GB" sz="2500" b="1" dirty="0" smtClean="0"/>
              <a:t>lost</a:t>
            </a:r>
            <a:r>
              <a:rPr lang="en-GB" sz="2500" dirty="0" smtClean="0"/>
              <a:t>.</a:t>
            </a:r>
          </a:p>
          <a:p>
            <a:pPr algn="ctr"/>
            <a:r>
              <a:rPr lang="en-GB" sz="2500" dirty="0" smtClean="0"/>
              <a:t>These need to be replaced or the chlorophyll can no longer absorb light energy.</a:t>
            </a:r>
          </a:p>
          <a:p>
            <a:pPr algn="ctr"/>
            <a:r>
              <a:rPr lang="en-GB" sz="2500" dirty="0" smtClean="0"/>
              <a:t>They are replaced by the other set of reactions in the light dependent stage…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26442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200" dirty="0" smtClean="0"/>
              <a:t>LDR part 2 – Photolysis of Water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As well as exciting electrons in chlorophyll, </a:t>
            </a:r>
            <a:r>
              <a:rPr lang="en-GB" sz="2500" b="1" dirty="0" smtClean="0"/>
              <a:t>light energy</a:t>
            </a:r>
            <a:r>
              <a:rPr lang="en-GB" sz="2500" dirty="0" smtClean="0"/>
              <a:t> is also able to </a:t>
            </a:r>
            <a:r>
              <a:rPr lang="en-GB" sz="2500" b="1" dirty="0" smtClean="0"/>
              <a:t>split water molecules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This </a:t>
            </a:r>
            <a:r>
              <a:rPr lang="en-GB" sz="2500" b="1" dirty="0" smtClean="0"/>
              <a:t>‘photolysis’</a:t>
            </a:r>
            <a:r>
              <a:rPr lang="en-GB" sz="2500" dirty="0" smtClean="0"/>
              <a:t> yields the following products:</a:t>
            </a:r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r>
              <a:rPr lang="en-GB" sz="2500" dirty="0" smtClean="0"/>
              <a:t>The electrons produced are used to </a:t>
            </a:r>
            <a:r>
              <a:rPr lang="en-GB" sz="2500" b="1" dirty="0" smtClean="0"/>
              <a:t>reduce</a:t>
            </a:r>
            <a:r>
              <a:rPr lang="en-GB" sz="2500" dirty="0" smtClean="0"/>
              <a:t> the chlorophyll molecule – restoring the electrons it had lost.</a:t>
            </a:r>
          </a:p>
          <a:p>
            <a:r>
              <a:rPr lang="en-GB" sz="2500" dirty="0" smtClean="0"/>
              <a:t>The oxygen produced is a by-product which is either used in respiration, or leaves the cell.</a:t>
            </a:r>
          </a:p>
          <a:p>
            <a:r>
              <a:rPr lang="en-GB" sz="2500" b="1" dirty="0" smtClean="0"/>
              <a:t>The proton (hydrogen ion) is very important though…</a:t>
            </a:r>
          </a:p>
          <a:p>
            <a:endParaRPr lang="en-GB" sz="2500" dirty="0"/>
          </a:p>
          <a:p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  <p:sp>
        <p:nvSpPr>
          <p:cNvPr id="32" name="TextBox 31"/>
          <p:cNvSpPr txBox="1"/>
          <p:nvPr/>
        </p:nvSpPr>
        <p:spPr>
          <a:xfrm>
            <a:off x="3743908" y="2132856"/>
            <a:ext cx="97210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O</a:t>
            </a:r>
            <a:endParaRPr lang="en-GB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771800" y="3268208"/>
            <a:ext cx="531004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</a:t>
            </a:r>
            <a:r>
              <a:rPr lang="en-GB" sz="2800" baseline="30000" dirty="0" smtClean="0"/>
              <a:t>+</a:t>
            </a:r>
            <a:endParaRPr lang="en-GB" sz="2800" baseline="30000" dirty="0"/>
          </a:p>
        </p:txBody>
      </p:sp>
      <p:sp>
        <p:nvSpPr>
          <p:cNvPr id="34" name="TextBox 33"/>
          <p:cNvSpPr txBox="1"/>
          <p:nvPr/>
        </p:nvSpPr>
        <p:spPr>
          <a:xfrm>
            <a:off x="5188444" y="3268208"/>
            <a:ext cx="603012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O</a:t>
            </a:r>
            <a:r>
              <a:rPr lang="en-GB" sz="2800" baseline="-25000" dirty="0"/>
              <a:t>2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067944" y="3296700"/>
            <a:ext cx="432048" cy="461665"/>
            <a:chOff x="1187624" y="4581128"/>
            <a:chExt cx="432048" cy="461665"/>
          </a:xfrm>
        </p:grpSpPr>
        <p:sp>
          <p:nvSpPr>
            <p:cNvPr id="36" name="Oval 35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cxnSp>
        <p:nvCxnSpPr>
          <p:cNvPr id="39" name="Curved Connector 38"/>
          <p:cNvCxnSpPr/>
          <p:nvPr/>
        </p:nvCxnSpPr>
        <p:spPr>
          <a:xfrm rot="5400000">
            <a:off x="3113838" y="2582906"/>
            <a:ext cx="648072" cy="61206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rot="16200000" flipH="1">
            <a:off x="4693486" y="2587434"/>
            <a:ext cx="648072" cy="603012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229962" y="2656076"/>
            <a:ext cx="0" cy="55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98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200" dirty="0" smtClean="0"/>
              <a:t>Continued…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The hydrogen ions produced by the photolysis of water are taken up by the </a:t>
            </a:r>
            <a:r>
              <a:rPr lang="en-GB" sz="2500" b="1" dirty="0" smtClean="0"/>
              <a:t>electron carrier – NADP</a:t>
            </a:r>
            <a:r>
              <a:rPr lang="en-GB" sz="2500" dirty="0" smtClean="0"/>
              <a:t>.</a:t>
            </a:r>
          </a:p>
          <a:p>
            <a:r>
              <a:rPr lang="en-GB" sz="2500" b="1" dirty="0" smtClean="0"/>
              <a:t>NADP </a:t>
            </a:r>
            <a:r>
              <a:rPr lang="en-GB" sz="2500" dirty="0" smtClean="0"/>
              <a:t>is also the final acceptor of the pair of electrons released at the beginning of the light-dependent stage. </a:t>
            </a:r>
          </a:p>
          <a:p>
            <a:endParaRPr lang="en-GB" sz="2500" b="1" dirty="0"/>
          </a:p>
          <a:p>
            <a:endParaRPr lang="en-GB" sz="2500" b="1" dirty="0" smtClean="0"/>
          </a:p>
          <a:p>
            <a:endParaRPr lang="en-GB" sz="2500" b="1" dirty="0"/>
          </a:p>
          <a:p>
            <a:endParaRPr lang="en-GB" sz="2500" b="1" dirty="0" smtClean="0"/>
          </a:p>
          <a:p>
            <a:r>
              <a:rPr lang="en-GB" sz="2500" dirty="0" smtClean="0"/>
              <a:t>We know that gain of electrons or hydrogen is known as </a:t>
            </a:r>
            <a:r>
              <a:rPr lang="en-GB" sz="2500" b="1" dirty="0" smtClean="0"/>
              <a:t>reduction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As a result – </a:t>
            </a:r>
            <a:r>
              <a:rPr lang="en-GB" sz="2500" b="1" dirty="0" smtClean="0"/>
              <a:t>reduced NADP </a:t>
            </a:r>
            <a:r>
              <a:rPr lang="en-GB" sz="2500" dirty="0" smtClean="0"/>
              <a:t>has been formed.</a:t>
            </a:r>
          </a:p>
          <a:p>
            <a:endParaRPr lang="en-GB" sz="2500" dirty="0"/>
          </a:p>
          <a:p>
            <a:r>
              <a:rPr lang="en-GB" sz="2500" dirty="0" smtClean="0"/>
              <a:t>Along with the </a:t>
            </a:r>
            <a:r>
              <a:rPr lang="en-GB" sz="2500" b="1" dirty="0" smtClean="0"/>
              <a:t>ATP </a:t>
            </a:r>
            <a:r>
              <a:rPr lang="en-GB" sz="2500" dirty="0" smtClean="0"/>
              <a:t>formed earlier, </a:t>
            </a:r>
            <a:r>
              <a:rPr lang="en-GB" sz="2500" b="1" dirty="0" smtClean="0"/>
              <a:t>reduced NADP </a:t>
            </a:r>
            <a:r>
              <a:rPr lang="en-GB" sz="2500" dirty="0" smtClean="0"/>
              <a:t>is vital for the next stage of photosynthesis – </a:t>
            </a:r>
            <a:r>
              <a:rPr lang="en-GB" sz="2500" b="1" dirty="0" smtClean="0"/>
              <a:t>the light-independent stage</a:t>
            </a:r>
            <a:r>
              <a:rPr lang="en-GB" sz="2500" dirty="0" smtClean="0"/>
              <a:t>.</a:t>
            </a:r>
          </a:p>
          <a:p>
            <a:endParaRPr lang="en-GB" sz="2500" dirty="0"/>
          </a:p>
          <a:p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771800" y="2391271"/>
            <a:ext cx="432048" cy="461665"/>
            <a:chOff x="1187624" y="4581128"/>
            <a:chExt cx="432048" cy="461665"/>
          </a:xfrm>
        </p:grpSpPr>
        <p:sp>
          <p:nvSpPr>
            <p:cNvPr id="18" name="Oval 17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203848" y="2391271"/>
            <a:ext cx="432048" cy="461665"/>
            <a:chOff x="1187624" y="4581128"/>
            <a:chExt cx="432048" cy="461665"/>
          </a:xfrm>
        </p:grpSpPr>
        <p:sp>
          <p:nvSpPr>
            <p:cNvPr id="21" name="Oval 20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884340" y="3244350"/>
            <a:ext cx="531004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</a:t>
            </a:r>
            <a:r>
              <a:rPr lang="en-GB" sz="2800" baseline="30000" dirty="0" smtClean="0"/>
              <a:t>+</a:t>
            </a:r>
            <a:endParaRPr lang="en-GB" sz="28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2483768" y="2789059"/>
            <a:ext cx="133214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NADP</a:t>
            </a:r>
            <a:endParaRPr lang="en-GB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59932" y="3050669"/>
            <a:ext cx="48605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52020" y="2636912"/>
            <a:ext cx="1453634" cy="80021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reduced</a:t>
            </a:r>
          </a:p>
          <a:p>
            <a:pPr algn="ctr"/>
            <a:r>
              <a:rPr lang="en-GB" sz="2800" b="1" dirty="0" smtClean="0"/>
              <a:t>NADP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11698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11560" y="476672"/>
            <a:ext cx="3312368" cy="3096344"/>
          </a:xfrm>
          <a:prstGeom prst="roundRect">
            <a:avLst/>
          </a:prstGeom>
          <a:noFill/>
          <a:ln w="127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836712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Light-Dependent Reaction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004048" y="3212976"/>
            <a:ext cx="3312368" cy="3096344"/>
          </a:xfrm>
          <a:prstGeom prst="round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292080" y="3573016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Light-Independent Reaction</a:t>
            </a:r>
            <a:endParaRPr lang="en-GB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850114" y="1916832"/>
            <a:ext cx="1561646" cy="1386155"/>
            <a:chOff x="5674650" y="404664"/>
            <a:chExt cx="2448272" cy="1656184"/>
          </a:xfrm>
        </p:grpSpPr>
        <p:sp>
          <p:nvSpPr>
            <p:cNvPr id="8" name="Explosion 2 7"/>
            <p:cNvSpPr/>
            <p:nvPr/>
          </p:nvSpPr>
          <p:spPr>
            <a:xfrm rot="578967">
              <a:off x="5674650" y="404664"/>
              <a:ext cx="2448272" cy="1656184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28184" y="971436"/>
              <a:ext cx="1224136" cy="551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i="1" dirty="0" smtClean="0"/>
                <a:t>ATP!</a:t>
              </a:r>
              <a:endParaRPr lang="en-GB" sz="2400" b="1" i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542302" y="2337191"/>
            <a:ext cx="123761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 smtClean="0"/>
              <a:t>reduced</a:t>
            </a:r>
          </a:p>
          <a:p>
            <a:pPr algn="ctr"/>
            <a:r>
              <a:rPr lang="en-GB" sz="2400" b="1" dirty="0" smtClean="0"/>
              <a:t>NADP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250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51526E-6 L 0.47135 0.4234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59" y="2116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014E-6 L 0.47726 0.4222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54" y="21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899592" y="5661248"/>
            <a:ext cx="1800200" cy="7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chlorophyll</a:t>
            </a:r>
            <a:endParaRPr lang="en-GB" b="1" dirty="0"/>
          </a:p>
        </p:txBody>
      </p:sp>
      <p:sp>
        <p:nvSpPr>
          <p:cNvPr id="6" name="Lightning Bolt 5"/>
          <p:cNvSpPr/>
          <p:nvPr/>
        </p:nvSpPr>
        <p:spPr>
          <a:xfrm>
            <a:off x="-1188640" y="3284984"/>
            <a:ext cx="1080120" cy="936104"/>
          </a:xfrm>
          <a:prstGeom prst="lightningBol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1403648" y="5487615"/>
            <a:ext cx="432048" cy="461665"/>
            <a:chOff x="1187624" y="4581128"/>
            <a:chExt cx="432048" cy="461665"/>
          </a:xfrm>
        </p:grpSpPr>
        <p:sp>
          <p:nvSpPr>
            <p:cNvPr id="7" name="Oval 6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35696" y="5487615"/>
            <a:ext cx="432048" cy="461665"/>
            <a:chOff x="1187624" y="4581128"/>
            <a:chExt cx="432048" cy="461665"/>
          </a:xfrm>
        </p:grpSpPr>
        <p:sp>
          <p:nvSpPr>
            <p:cNvPr id="11" name="Oval 10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V="1">
            <a:off x="611560" y="620688"/>
            <a:ext cx="0" cy="5832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-1816676" y="3336957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e l e c t r o n    e n e r g y   l e v e l</a:t>
            </a:r>
            <a:endParaRPr lang="en-GB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1259632" y="404664"/>
            <a:ext cx="108012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2771800" y="1628800"/>
            <a:ext cx="108012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4355976" y="2852936"/>
            <a:ext cx="108012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2987824" y="836712"/>
            <a:ext cx="1512168" cy="648072"/>
            <a:chOff x="2987824" y="836712"/>
            <a:chExt cx="1512168" cy="648072"/>
          </a:xfrm>
        </p:grpSpPr>
        <p:sp>
          <p:nvSpPr>
            <p:cNvPr id="21" name="Right Arrow 20"/>
            <p:cNvSpPr/>
            <p:nvPr/>
          </p:nvSpPr>
          <p:spPr>
            <a:xfrm>
              <a:off x="2987824" y="836712"/>
              <a:ext cx="1512168" cy="648072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75856" y="97143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energy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499992" y="2060848"/>
            <a:ext cx="1512168" cy="648072"/>
            <a:chOff x="4499992" y="2060848"/>
            <a:chExt cx="1512168" cy="648072"/>
          </a:xfrm>
        </p:grpSpPr>
        <p:sp>
          <p:nvSpPr>
            <p:cNvPr id="23" name="Right Arrow 22"/>
            <p:cNvSpPr/>
            <p:nvPr/>
          </p:nvSpPr>
          <p:spPr>
            <a:xfrm>
              <a:off x="4499992" y="2060848"/>
              <a:ext cx="1512168" cy="648072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788024" y="2195572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energy</a:t>
              </a:r>
              <a:endParaRPr lang="en-GB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6084168" y="1033572"/>
            <a:ext cx="79208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940152" y="10335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ADP</a:t>
            </a:r>
            <a:endParaRPr lang="en-GB" sz="2800" dirty="0"/>
          </a:p>
        </p:txBody>
      </p:sp>
      <p:sp>
        <p:nvSpPr>
          <p:cNvPr id="29" name="Oval 28"/>
          <p:cNvSpPr/>
          <p:nvPr/>
        </p:nvSpPr>
        <p:spPr>
          <a:xfrm>
            <a:off x="7092280" y="1033572"/>
            <a:ext cx="504056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804248" y="10335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</a:t>
            </a:r>
            <a:r>
              <a:rPr lang="en-GB" sz="2800" baseline="-25000" dirty="0" smtClean="0"/>
              <a:t>i</a:t>
            </a:r>
            <a:endParaRPr lang="en-GB" sz="2800" baseline="-25000" dirty="0"/>
          </a:p>
        </p:txBody>
      </p:sp>
      <p:sp>
        <p:nvSpPr>
          <p:cNvPr id="31" name="Explosion 2 30"/>
          <p:cNvSpPr/>
          <p:nvPr/>
        </p:nvSpPr>
        <p:spPr>
          <a:xfrm rot="578967">
            <a:off x="5674650" y="404664"/>
            <a:ext cx="2448272" cy="1656184"/>
          </a:xfrm>
          <a:prstGeom prst="irregularSeal2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228184" y="97143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ATP!</a:t>
            </a:r>
            <a:endParaRPr lang="en-GB" sz="32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6480212" y="5805264"/>
            <a:ext cx="97210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O</a:t>
            </a:r>
            <a:endParaRPr lang="en-GB" sz="2800" b="1" dirty="0"/>
          </a:p>
        </p:txBody>
      </p:sp>
      <p:sp>
        <p:nvSpPr>
          <p:cNvPr id="34" name="Lightning Bolt 33"/>
          <p:cNvSpPr/>
          <p:nvPr/>
        </p:nvSpPr>
        <p:spPr>
          <a:xfrm>
            <a:off x="-1188640" y="359078"/>
            <a:ext cx="1080120" cy="936104"/>
          </a:xfrm>
          <a:prstGeom prst="lightningBol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300192" y="5805264"/>
            <a:ext cx="531004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</a:t>
            </a:r>
            <a:r>
              <a:rPr lang="en-GB" sz="2800" baseline="30000" dirty="0" smtClean="0"/>
              <a:t>+</a:t>
            </a:r>
            <a:endParaRPr lang="en-GB" sz="2800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6993324" y="5805264"/>
            <a:ext cx="603012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O</a:t>
            </a:r>
            <a:r>
              <a:rPr lang="en-GB" sz="2800" baseline="-25000" dirty="0"/>
              <a:t>2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791456" y="5826459"/>
            <a:ext cx="432048" cy="461665"/>
            <a:chOff x="1187624" y="4581128"/>
            <a:chExt cx="432048" cy="461665"/>
          </a:xfrm>
        </p:grpSpPr>
        <p:sp>
          <p:nvSpPr>
            <p:cNvPr id="38" name="Oval 37"/>
            <p:cNvSpPr/>
            <p:nvPr/>
          </p:nvSpPr>
          <p:spPr>
            <a:xfrm>
              <a:off x="1187624" y="4653136"/>
              <a:ext cx="360040" cy="3600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87624" y="458112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</a:t>
              </a:r>
              <a:r>
                <a:rPr lang="en-GB" sz="2400" baseline="30000" dirty="0" smtClean="0"/>
                <a:t>-</a:t>
              </a:r>
              <a:endParaRPr lang="en-GB" sz="2400" baseline="300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896036" y="4221088"/>
            <a:ext cx="133214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NADP</a:t>
            </a:r>
            <a:endParaRPr lang="en-GB" sz="2800" b="1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372200" y="4482698"/>
            <a:ext cx="48605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164288" y="4068941"/>
            <a:ext cx="1453634" cy="80021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reduced</a:t>
            </a:r>
          </a:p>
          <a:p>
            <a:pPr algn="ctr"/>
            <a:r>
              <a:rPr lang="en-GB" sz="2800" b="1" dirty="0" smtClean="0"/>
              <a:t>NADP</a:t>
            </a:r>
            <a:endParaRPr lang="en-GB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596336" y="638132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by-product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162672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91027E-6 L 0.14027 0.18084 L 0.24913 0.33186 L 0.45816 0.58857 " pathEditMode="relative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73774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73774 " pathEditMode="relative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74259 L 0.16545 -0.5617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904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74259 L 0.16545 -0.5617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904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-0.56429 L 0.33559 -0.3734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7" y="952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-0.56429 L 0.33559 -0.3734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7" y="952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6772E-7 L 0.33385 0.30643 L 0.59288 0.56267 L 1.09062 0.99792 " pathEditMode="relative" rAng="0" ptsTypes="AAAA">
                                      <p:cBhvr>
                                        <p:cTn id="8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31" y="4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5.92044E-6 L -0.38055 0.00024 " pathEditMode="relative" ptsTypes="AA">
                                      <p:cBhvr>
                                        <p:cTn id="9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73 -0.37534 L 0.40695 -0.2321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7146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72 -0.37534 L 0.40694 -0.23219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7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406 -0.04579 L -0.10434 -0.13136 L -0.11041 -0.16513 " pathEditMode="relative" ptsTypes="AAAA">
                                      <p:cBhvr>
                                        <p:cTn id="11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899 -0.00208 " pathEditMode="relative" ptsTypes="AA">
                                      <p:cBhvr>
                                        <p:cTn id="12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 animBg="1"/>
      <p:bldP spid="20" grpId="0" animBg="1"/>
      <p:bldP spid="31" grpId="0" animBg="1"/>
      <p:bldP spid="32" grpId="0"/>
      <p:bldP spid="33" grpId="0" animBg="1"/>
      <p:bldP spid="33" grpId="1" animBg="1"/>
      <p:bldP spid="34" grpId="0" animBg="1"/>
      <p:bldP spid="35" grpId="0" animBg="1"/>
      <p:bldP spid="35" grpId="1" animBg="1"/>
      <p:bldP spid="36" grpId="0" animBg="1"/>
      <p:bldP spid="36" grpId="1" animBg="1"/>
      <p:bldP spid="40" grpId="0" animBg="1"/>
      <p:bldP spid="43" grpId="0" animBg="1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Site of the </a:t>
            </a:r>
            <a:r>
              <a:rPr lang="en-GB" dirty="0" err="1" smtClean="0"/>
              <a:t>ldr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200" dirty="0" smtClean="0"/>
              <a:t>Site of the Light-Dependent Reaction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The light-dependent reaction takes place in the </a:t>
            </a:r>
            <a:r>
              <a:rPr lang="en-GB" sz="2500" b="1" dirty="0" smtClean="0"/>
              <a:t>thylakoid membranes</a:t>
            </a:r>
            <a:r>
              <a:rPr lang="en-GB" sz="2500" dirty="0" smtClean="0"/>
              <a:t> of chloroplasts.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r>
              <a:rPr lang="en-GB" sz="2500" dirty="0" smtClean="0"/>
              <a:t>The </a:t>
            </a:r>
            <a:r>
              <a:rPr lang="en-GB" sz="2500" dirty="0" err="1" smtClean="0"/>
              <a:t>granal</a:t>
            </a:r>
            <a:r>
              <a:rPr lang="en-GB" sz="2500" dirty="0" smtClean="0"/>
              <a:t> membranes have enzymes attached to them which help manufacture ATP.</a:t>
            </a:r>
          </a:p>
          <a:p>
            <a:r>
              <a:rPr lang="en-GB" sz="2500" dirty="0" smtClean="0"/>
              <a:t>Chloroplasts contain both </a:t>
            </a:r>
            <a:r>
              <a:rPr lang="en-GB" sz="2500" b="1" dirty="0" smtClean="0"/>
              <a:t>DNA </a:t>
            </a:r>
            <a:r>
              <a:rPr lang="en-GB" sz="2500" dirty="0" smtClean="0"/>
              <a:t>and </a:t>
            </a:r>
            <a:r>
              <a:rPr lang="en-GB" sz="2500" b="1" dirty="0" smtClean="0"/>
              <a:t>ribosomes</a:t>
            </a:r>
            <a:r>
              <a:rPr lang="en-GB" sz="2500" dirty="0" smtClean="0"/>
              <a:t> so that can easily manufacture </a:t>
            </a:r>
            <a:r>
              <a:rPr lang="en-GB" sz="2500" b="1" dirty="0" smtClean="0"/>
              <a:t>proteins/enzymes </a:t>
            </a:r>
            <a:r>
              <a:rPr lang="en-GB" sz="2500" dirty="0" smtClean="0"/>
              <a:t>required in the LDR.</a:t>
            </a:r>
            <a:endParaRPr lang="en-GB" sz="2500" b="1" dirty="0" smtClean="0"/>
          </a:p>
          <a:p>
            <a:endParaRPr lang="en-GB" sz="2500" dirty="0"/>
          </a:p>
          <a:p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  <p:pic>
        <p:nvPicPr>
          <p:cNvPr id="9218" name="Picture 2" descr="http://www.sciencephoto.com/image/10685/large/B1100024-TEM_of_stacks_of_grana_in_chloroplast-SP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96752"/>
            <a:ext cx="4032448" cy="32107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844824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thylakoid membranes provide a </a:t>
            </a:r>
            <a:r>
              <a:rPr lang="en-GB" sz="2400" b="1" dirty="0" smtClean="0"/>
              <a:t>large surface area</a:t>
            </a:r>
            <a:r>
              <a:rPr lang="en-GB" sz="2400" dirty="0" smtClean="0"/>
              <a:t> for presence of </a:t>
            </a:r>
            <a:r>
              <a:rPr lang="en-GB" sz="2400" b="1" dirty="0" smtClean="0"/>
              <a:t>chlorophyll</a:t>
            </a:r>
            <a:r>
              <a:rPr lang="en-GB" sz="2400" dirty="0" smtClean="0"/>
              <a:t>, </a:t>
            </a:r>
            <a:r>
              <a:rPr lang="en-GB" sz="2400" b="1" dirty="0" smtClean="0"/>
              <a:t>electron carriers</a:t>
            </a:r>
            <a:r>
              <a:rPr lang="en-GB" sz="2400" dirty="0" smtClean="0"/>
              <a:t> and </a:t>
            </a:r>
            <a:r>
              <a:rPr lang="en-GB" sz="2400" b="1" dirty="0" smtClean="0"/>
              <a:t>enzymes</a:t>
            </a:r>
            <a:r>
              <a:rPr lang="en-GB" sz="2400" dirty="0" smtClean="0"/>
              <a:t> required for the light-dependent reaction.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482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600" dirty="0" smtClean="0"/>
              <a:t>Learning Objectives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To understand what it meant by </a:t>
            </a:r>
            <a:r>
              <a:rPr lang="en-GB" sz="2800" b="1" dirty="0" smtClean="0"/>
              <a:t>oxidation </a:t>
            </a:r>
            <a:r>
              <a:rPr lang="en-GB" sz="2800" dirty="0" smtClean="0"/>
              <a:t>and </a:t>
            </a:r>
            <a:r>
              <a:rPr lang="en-GB" sz="2800" b="1" dirty="0" smtClean="0"/>
              <a:t>reduction </a:t>
            </a:r>
            <a:r>
              <a:rPr lang="en-GB" sz="2800" dirty="0" smtClean="0"/>
              <a:t>in photosynthesis.</a:t>
            </a:r>
          </a:p>
          <a:p>
            <a:endParaRPr lang="en-GB" sz="2800" dirty="0"/>
          </a:p>
          <a:p>
            <a:r>
              <a:rPr lang="en-GB" sz="2800" dirty="0" smtClean="0"/>
              <a:t>To understand how ATP is made during the light-dependent reaction.</a:t>
            </a:r>
          </a:p>
          <a:p>
            <a:endParaRPr lang="en-GB" sz="2800" dirty="0"/>
          </a:p>
          <a:p>
            <a:r>
              <a:rPr lang="en-GB" sz="2800" dirty="0" smtClean="0"/>
              <a:t>To know the role of </a:t>
            </a:r>
            <a:r>
              <a:rPr lang="en-GB" sz="2800" b="1" dirty="0" smtClean="0"/>
              <a:t>photolysis</a:t>
            </a:r>
            <a:r>
              <a:rPr lang="en-GB" sz="2800" dirty="0" smtClean="0"/>
              <a:t> is in the light-dependent reaction.</a:t>
            </a:r>
          </a:p>
          <a:p>
            <a:endParaRPr lang="en-GB" sz="2800" dirty="0"/>
          </a:p>
          <a:p>
            <a:r>
              <a:rPr lang="en-GB" sz="2800" dirty="0" smtClean="0"/>
              <a:t>To understand how chloroplasts are adapted to carry out the light-dependent reaction.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355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600" dirty="0" smtClean="0"/>
              <a:t>Learning Objectives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To understand what it meant by </a:t>
            </a:r>
            <a:r>
              <a:rPr lang="en-GB" sz="2800" b="1" dirty="0" smtClean="0"/>
              <a:t>oxidation </a:t>
            </a:r>
            <a:r>
              <a:rPr lang="en-GB" sz="2800" dirty="0" smtClean="0"/>
              <a:t>and </a:t>
            </a:r>
            <a:r>
              <a:rPr lang="en-GB" sz="2800" b="1" dirty="0" smtClean="0"/>
              <a:t>reduction </a:t>
            </a:r>
            <a:r>
              <a:rPr lang="en-GB" sz="2800" dirty="0" smtClean="0"/>
              <a:t>in photosynthesis.</a:t>
            </a:r>
          </a:p>
          <a:p>
            <a:endParaRPr lang="en-GB" sz="2800" dirty="0"/>
          </a:p>
          <a:p>
            <a:r>
              <a:rPr lang="en-GB" sz="2800" dirty="0" smtClean="0"/>
              <a:t>To understand how ATP is made during the light-dependent reaction.</a:t>
            </a:r>
          </a:p>
          <a:p>
            <a:endParaRPr lang="en-GB" sz="2800" dirty="0"/>
          </a:p>
          <a:p>
            <a:r>
              <a:rPr lang="en-GB" sz="2800" dirty="0" smtClean="0"/>
              <a:t>To know the role of </a:t>
            </a:r>
            <a:r>
              <a:rPr lang="en-GB" sz="2800" b="1" dirty="0" smtClean="0"/>
              <a:t>photolysis</a:t>
            </a:r>
            <a:r>
              <a:rPr lang="en-GB" sz="2800" dirty="0" smtClean="0"/>
              <a:t> is in the light-dependent reaction.</a:t>
            </a:r>
          </a:p>
          <a:p>
            <a:endParaRPr lang="en-GB" sz="2800" dirty="0"/>
          </a:p>
          <a:p>
            <a:r>
              <a:rPr lang="en-GB" sz="2800" dirty="0" smtClean="0"/>
              <a:t>To understand how chloroplasts are adapted to carry out the light-dependent reaction.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710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200" dirty="0" smtClean="0"/>
              <a:t>An Outline of Photosynthesis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The overall equation for photosynthesis is:</a:t>
            </a:r>
          </a:p>
          <a:p>
            <a:endParaRPr lang="en-GB" sz="2500" dirty="0"/>
          </a:p>
          <a:p>
            <a:endParaRPr lang="en-GB" sz="2500" dirty="0"/>
          </a:p>
          <a:p>
            <a:r>
              <a:rPr lang="en-GB" sz="2500" dirty="0" smtClean="0"/>
              <a:t>The equation is highly </a:t>
            </a:r>
            <a:r>
              <a:rPr lang="en-GB" sz="2500" b="1" dirty="0" smtClean="0"/>
              <a:t>oversimplified</a:t>
            </a:r>
            <a:r>
              <a:rPr lang="en-GB" sz="2500" dirty="0" smtClean="0"/>
              <a:t> and shows the overall result of what is actually a </a:t>
            </a:r>
            <a:r>
              <a:rPr lang="en-GB" sz="2500" b="1" dirty="0" smtClean="0"/>
              <a:t>complex metabolic pathway</a:t>
            </a:r>
            <a:r>
              <a:rPr lang="en-GB" sz="2500" dirty="0" smtClean="0"/>
              <a:t>.</a:t>
            </a:r>
          </a:p>
          <a:p>
            <a:endParaRPr lang="en-GB" sz="2500" dirty="0"/>
          </a:p>
          <a:p>
            <a:r>
              <a:rPr lang="en-GB" sz="2500" dirty="0" smtClean="0"/>
              <a:t>There are </a:t>
            </a:r>
            <a:r>
              <a:rPr lang="en-GB" sz="2500" b="1" dirty="0" smtClean="0"/>
              <a:t>three main stages</a:t>
            </a:r>
            <a:r>
              <a:rPr lang="en-GB" sz="2500" dirty="0" smtClean="0"/>
              <a:t> involved in photosynthesis: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124744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6CO</a:t>
            </a:r>
            <a:r>
              <a:rPr lang="en-GB" sz="3600" b="1" baseline="-25000" dirty="0" smtClean="0"/>
              <a:t>2</a:t>
            </a:r>
            <a:r>
              <a:rPr lang="en-GB" sz="3600" b="1" dirty="0" smtClean="0"/>
              <a:t>  +  6H</a:t>
            </a:r>
            <a:r>
              <a:rPr lang="en-GB" sz="3600" b="1" baseline="-25000" dirty="0" smtClean="0"/>
              <a:t>2</a:t>
            </a:r>
            <a:r>
              <a:rPr lang="en-GB" sz="3600" b="1" dirty="0" smtClean="0"/>
              <a:t>O  </a:t>
            </a:r>
            <a:r>
              <a:rPr lang="en-GB" sz="3600" b="1" dirty="0" smtClean="0">
                <a:sym typeface="Wingdings" pitchFamily="2" charset="2"/>
              </a:rPr>
              <a:t>  C</a:t>
            </a:r>
            <a:r>
              <a:rPr lang="en-GB" sz="3600" b="1" baseline="-25000" dirty="0" smtClean="0">
                <a:sym typeface="Wingdings" pitchFamily="2" charset="2"/>
              </a:rPr>
              <a:t>6</a:t>
            </a:r>
            <a:r>
              <a:rPr lang="en-GB" sz="3600" b="1" dirty="0" smtClean="0">
                <a:sym typeface="Wingdings" pitchFamily="2" charset="2"/>
              </a:rPr>
              <a:t>H</a:t>
            </a:r>
            <a:r>
              <a:rPr lang="en-GB" sz="3600" b="1" baseline="-25000" dirty="0" smtClean="0">
                <a:sym typeface="Wingdings" pitchFamily="2" charset="2"/>
              </a:rPr>
              <a:t>12</a:t>
            </a:r>
            <a:r>
              <a:rPr lang="en-GB" sz="3600" b="1" dirty="0" smtClean="0">
                <a:sym typeface="Wingdings" pitchFamily="2" charset="2"/>
              </a:rPr>
              <a:t>O</a:t>
            </a:r>
            <a:r>
              <a:rPr lang="en-GB" sz="3600" b="1" baseline="-25000" dirty="0" smtClean="0">
                <a:sym typeface="Wingdings" pitchFamily="2" charset="2"/>
              </a:rPr>
              <a:t>6</a:t>
            </a:r>
            <a:r>
              <a:rPr lang="en-GB" sz="3600" b="1" dirty="0" smtClean="0">
                <a:sym typeface="Wingdings" pitchFamily="2" charset="2"/>
              </a:rPr>
              <a:t>  +  6O</a:t>
            </a:r>
            <a:r>
              <a:rPr lang="en-GB" sz="3600" b="1" baseline="-25000" dirty="0" smtClean="0">
                <a:sym typeface="Wingdings" pitchFamily="2" charset="2"/>
              </a:rPr>
              <a:t>2</a:t>
            </a:r>
            <a:endParaRPr lang="en-GB" sz="3600" b="1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933056"/>
            <a:ext cx="244827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1. Capturing of Light Energy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4437112"/>
            <a:ext cx="244827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2</a:t>
            </a:r>
            <a:r>
              <a:rPr lang="en-GB" sz="2400" b="1" dirty="0" smtClean="0"/>
              <a:t>. The Light-Dependent Reaction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4941168"/>
            <a:ext cx="230425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3. The Light-Independent Reaction</a:t>
            </a:r>
            <a:endParaRPr lang="en-GB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15816" y="4581128"/>
            <a:ext cx="504056" cy="182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868144" y="5478323"/>
            <a:ext cx="576064" cy="254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16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200" dirty="0" smtClean="0"/>
              <a:t>Outline of the 3 Stages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500" b="1" u="sng" dirty="0" smtClean="0">
                <a:solidFill>
                  <a:schemeClr val="accent6">
                    <a:lumMod val="75000"/>
                  </a:schemeClr>
                </a:solidFill>
              </a:rPr>
              <a:t>Capturing of Light Energy</a:t>
            </a:r>
          </a:p>
          <a:p>
            <a:pPr marL="457200" indent="0">
              <a:buNone/>
            </a:pPr>
            <a:r>
              <a:rPr lang="en-GB" sz="2500" dirty="0" smtClean="0"/>
              <a:t>Light is absorbed by the pigment </a:t>
            </a:r>
            <a:r>
              <a:rPr lang="en-GB" sz="2500" b="1" dirty="0" smtClean="0"/>
              <a:t>chlorophyll</a:t>
            </a:r>
            <a:r>
              <a:rPr lang="en-GB" sz="2500" dirty="0" smtClean="0"/>
              <a:t> which is present in chloroplasts.</a:t>
            </a:r>
          </a:p>
          <a:p>
            <a:pPr marL="457200" indent="0">
              <a:buNone/>
            </a:pPr>
            <a:endParaRPr lang="en-GB" sz="25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GB" sz="2500" b="1" u="sng" dirty="0" smtClean="0">
                <a:solidFill>
                  <a:srgbClr val="00B050"/>
                </a:solidFill>
              </a:rPr>
              <a:t>The Light-Dependent Reaction</a:t>
            </a:r>
          </a:p>
          <a:p>
            <a:pPr marL="457200" indent="0">
              <a:buNone/>
            </a:pPr>
            <a:r>
              <a:rPr lang="en-GB" sz="2500" dirty="0" smtClean="0"/>
              <a:t>In this stage, </a:t>
            </a:r>
            <a:r>
              <a:rPr lang="en-GB" sz="2500" b="1" dirty="0" smtClean="0"/>
              <a:t>light </a:t>
            </a:r>
            <a:r>
              <a:rPr lang="en-GB" sz="2500" dirty="0" smtClean="0"/>
              <a:t>energy is converted into </a:t>
            </a:r>
            <a:r>
              <a:rPr lang="en-GB" sz="2500" b="1" dirty="0" smtClean="0"/>
              <a:t>chemical </a:t>
            </a:r>
            <a:r>
              <a:rPr lang="en-GB" sz="2500" dirty="0" smtClean="0"/>
              <a:t>energy. </a:t>
            </a:r>
          </a:p>
          <a:p>
            <a:pPr marL="457200" indent="0">
              <a:buNone/>
            </a:pPr>
            <a:r>
              <a:rPr lang="en-GB" sz="2500" dirty="0" smtClean="0"/>
              <a:t>An ‘electron flow’ is created and cause the </a:t>
            </a:r>
            <a:r>
              <a:rPr lang="en-GB" sz="2500" b="1" dirty="0" smtClean="0"/>
              <a:t>photolysis of water</a:t>
            </a:r>
            <a:r>
              <a:rPr lang="en-GB" sz="2500" dirty="0" smtClean="0"/>
              <a:t> into </a:t>
            </a:r>
            <a:r>
              <a:rPr lang="en-GB" sz="2500" b="1" dirty="0" smtClean="0"/>
              <a:t>protons, electrons </a:t>
            </a:r>
            <a:r>
              <a:rPr lang="en-GB" sz="2500" dirty="0" smtClean="0"/>
              <a:t>and </a:t>
            </a:r>
            <a:r>
              <a:rPr lang="en-GB" sz="2500" b="1" dirty="0" smtClean="0"/>
              <a:t>oxygen</a:t>
            </a:r>
            <a:r>
              <a:rPr lang="en-GB" sz="2500" dirty="0" smtClean="0"/>
              <a:t>.</a:t>
            </a:r>
          </a:p>
          <a:p>
            <a:pPr marL="457200" indent="0">
              <a:buNone/>
            </a:pPr>
            <a:r>
              <a:rPr lang="en-GB" sz="2500" dirty="0" smtClean="0"/>
              <a:t>The stage ultimately produces </a:t>
            </a:r>
            <a:r>
              <a:rPr lang="en-GB" sz="2500" b="1" dirty="0" smtClean="0"/>
              <a:t>reduced NADP</a:t>
            </a:r>
            <a:r>
              <a:rPr lang="en-GB" sz="2500" dirty="0" smtClean="0"/>
              <a:t>, </a:t>
            </a:r>
            <a:r>
              <a:rPr lang="en-GB" sz="2500" b="1" dirty="0" smtClean="0"/>
              <a:t>ATP </a:t>
            </a:r>
            <a:r>
              <a:rPr lang="en-GB" sz="2500" dirty="0" smtClean="0"/>
              <a:t>and </a:t>
            </a:r>
            <a:r>
              <a:rPr lang="en-GB" sz="2500" b="1" dirty="0" smtClean="0"/>
              <a:t>oxygen.</a:t>
            </a:r>
          </a:p>
          <a:p>
            <a:pPr marL="457200" indent="0">
              <a:buNone/>
            </a:pPr>
            <a:endParaRPr lang="en-GB" sz="2500" b="1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GB" sz="2500" b="1" u="sng" dirty="0" smtClean="0">
                <a:solidFill>
                  <a:srgbClr val="FF0000"/>
                </a:solidFill>
              </a:rPr>
              <a:t>The Light-Independent Reaction</a:t>
            </a:r>
          </a:p>
          <a:p>
            <a:pPr marL="457200" indent="0">
              <a:buNone/>
            </a:pPr>
            <a:r>
              <a:rPr lang="en-GB" sz="2500" dirty="0" smtClean="0"/>
              <a:t>The </a:t>
            </a:r>
            <a:r>
              <a:rPr lang="en-GB" sz="2500" b="1" dirty="0" smtClean="0"/>
              <a:t>protons</a:t>
            </a:r>
            <a:r>
              <a:rPr lang="en-GB" sz="2500" dirty="0" smtClean="0"/>
              <a:t> (H</a:t>
            </a:r>
            <a:r>
              <a:rPr lang="en-GB" sz="2500" baseline="30000" dirty="0" smtClean="0"/>
              <a:t>+</a:t>
            </a:r>
            <a:r>
              <a:rPr lang="en-GB" sz="2500" dirty="0" smtClean="0"/>
              <a:t> ions) are used to </a:t>
            </a:r>
            <a:r>
              <a:rPr lang="en-GB" sz="2500" b="1" dirty="0" smtClean="0"/>
              <a:t>reduce carbon dioxide</a:t>
            </a:r>
            <a:r>
              <a:rPr lang="en-GB" sz="2500" dirty="0" smtClean="0"/>
              <a:t> to produce </a:t>
            </a:r>
            <a:r>
              <a:rPr lang="en-GB" sz="2500" b="1" dirty="0" smtClean="0"/>
              <a:t>sugars</a:t>
            </a:r>
            <a:r>
              <a:rPr lang="en-GB" sz="2500" dirty="0" smtClean="0"/>
              <a:t> and other </a:t>
            </a:r>
            <a:r>
              <a:rPr lang="en-GB" sz="2500" b="1" dirty="0" smtClean="0"/>
              <a:t>organic molecules.</a:t>
            </a:r>
            <a:endParaRPr lang="en-GB" sz="2500" dirty="0" smtClean="0"/>
          </a:p>
          <a:p>
            <a:pPr marL="457200" indent="-457200">
              <a:buAutoNum type="arabicPeriod" startAt="2"/>
            </a:pPr>
            <a:endParaRPr lang="en-GB" sz="2500" b="1" dirty="0" smtClean="0"/>
          </a:p>
          <a:p>
            <a:pPr marL="0" indent="0">
              <a:buNone/>
            </a:pPr>
            <a:endParaRPr lang="en-GB" sz="2500" b="1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61757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555776" y="4293096"/>
            <a:ext cx="3816424" cy="1584176"/>
          </a:xfrm>
          <a:prstGeom prst="rect">
            <a:avLst/>
          </a:prstGeom>
          <a:solidFill>
            <a:srgbClr val="FF2F2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995936" y="306896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427984" y="306896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</a:t>
            </a:r>
            <a:r>
              <a:rPr lang="en-GB" sz="2800" baseline="-25000" dirty="0" smtClean="0"/>
              <a:t>2</a:t>
            </a:r>
            <a:endParaRPr lang="en-GB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3275856" y="2564904"/>
            <a:ext cx="2376264" cy="115212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un 3"/>
          <p:cNvSpPr/>
          <p:nvPr/>
        </p:nvSpPr>
        <p:spPr>
          <a:xfrm>
            <a:off x="323528" y="332656"/>
            <a:ext cx="1728192" cy="1656184"/>
          </a:xfrm>
          <a:prstGeom prst="su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75856" y="764704"/>
            <a:ext cx="2376264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75856" y="404665"/>
            <a:ext cx="237626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75856" y="40466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Light Capturing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98072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Chlorophyll</a:t>
            </a:r>
            <a:endParaRPr lang="en-GB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1720" y="1160748"/>
            <a:ext cx="1224136" cy="0"/>
          </a:xfrm>
          <a:prstGeom prst="straightConnector1">
            <a:avLst/>
          </a:prstGeom>
          <a:ln w="603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75856" y="2204864"/>
            <a:ext cx="237626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275856" y="21955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Light-Dependent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99592" y="304979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O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2555776" y="5877272"/>
            <a:ext cx="381642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059832" y="58679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Light-Independent Reaction</a:t>
            </a:r>
            <a:endParaRPr lang="en-GB" dirty="0"/>
          </a:p>
        </p:txBody>
      </p:sp>
      <p:cxnSp>
        <p:nvCxnSpPr>
          <p:cNvPr id="18" name="Straight Arrow Connector 17"/>
          <p:cNvCxnSpPr>
            <a:stCxn id="5" idx="2"/>
            <a:endCxn id="13" idx="0"/>
          </p:cNvCxnSpPr>
          <p:nvPr/>
        </p:nvCxnSpPr>
        <p:spPr>
          <a:xfrm>
            <a:off x="4463988" y="1700808"/>
            <a:ext cx="0" cy="504056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2"/>
            <a:endCxn id="21" idx="0"/>
          </p:cNvCxnSpPr>
          <p:nvPr/>
        </p:nvCxnSpPr>
        <p:spPr>
          <a:xfrm>
            <a:off x="4463988" y="3717032"/>
            <a:ext cx="0" cy="576064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19872" y="2581454"/>
            <a:ext cx="2088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 smtClean="0"/>
              <a:t>Splitting of Water</a:t>
            </a:r>
            <a:endParaRPr lang="en-GB" sz="21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4716016" y="3501008"/>
            <a:ext cx="2808312" cy="432048"/>
            <a:chOff x="4716016" y="3501008"/>
            <a:chExt cx="2808312" cy="432048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4860032" y="3933056"/>
              <a:ext cx="26642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4716016" y="3501008"/>
              <a:ext cx="144016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7164288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by-product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755576" y="492200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CO</a:t>
            </a:r>
            <a:r>
              <a:rPr lang="en-GB" sz="2800" baseline="-25000" dirty="0" smtClean="0"/>
              <a:t>2</a:t>
            </a:r>
            <a:endParaRPr lang="en-GB" sz="28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283968" y="463397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+</a:t>
            </a:r>
            <a:endParaRPr lang="en-GB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2843808" y="537321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Reduction of CO</a:t>
            </a:r>
            <a:r>
              <a:rPr lang="en-GB" sz="2400" baseline="-25000" dirty="0" smtClean="0"/>
              <a:t>2</a:t>
            </a:r>
            <a:endParaRPr lang="en-GB" sz="2400" baseline="-25000" dirty="0"/>
          </a:p>
        </p:txBody>
      </p:sp>
      <p:sp>
        <p:nvSpPr>
          <p:cNvPr id="38" name="Right Arrow 37"/>
          <p:cNvSpPr/>
          <p:nvPr/>
        </p:nvSpPr>
        <p:spPr>
          <a:xfrm>
            <a:off x="5148064" y="4922004"/>
            <a:ext cx="1872208" cy="2616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020272" y="4797152"/>
            <a:ext cx="158417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</a:t>
            </a:r>
            <a:r>
              <a:rPr lang="en-GB" sz="2800" baseline="-25000" dirty="0" smtClean="0"/>
              <a:t>6</a:t>
            </a:r>
            <a:r>
              <a:rPr lang="en-GB" sz="2800" dirty="0" smtClean="0"/>
              <a:t>H</a:t>
            </a:r>
            <a:r>
              <a:rPr lang="en-GB" sz="2800" baseline="-25000" dirty="0" smtClean="0"/>
              <a:t>12</a:t>
            </a:r>
            <a:r>
              <a:rPr lang="en-GB" sz="2800" dirty="0" smtClean="0"/>
              <a:t>O</a:t>
            </a:r>
            <a:r>
              <a:rPr lang="en-GB" sz="2800" baseline="-25000" dirty="0" smtClean="0"/>
              <a:t>6</a:t>
            </a:r>
          </a:p>
          <a:p>
            <a:pPr algn="ctr"/>
            <a:r>
              <a:rPr lang="en-GB" sz="2800" baseline="-25000" dirty="0" smtClean="0"/>
              <a:t>glucose</a:t>
            </a:r>
            <a:endParaRPr lang="en-GB" sz="2800" baseline="-25000" dirty="0"/>
          </a:p>
        </p:txBody>
      </p:sp>
      <p:sp>
        <p:nvSpPr>
          <p:cNvPr id="40" name="Right Arrow 39"/>
          <p:cNvSpPr/>
          <p:nvPr/>
        </p:nvSpPr>
        <p:spPr>
          <a:xfrm>
            <a:off x="5508104" y="3068960"/>
            <a:ext cx="864096" cy="2424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372200" y="292494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ATP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4301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29844 0.00024 " pathEditMode="relative" ptsTypes="AA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882 0.1838 " pathEditMode="relative" ptsTypes="AA"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7 0.09097 L 0.34236 0.09097 " pathEditMode="relative" ptsTypes="AAA"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11841E-6 L 0.34271 -0.0037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35" y="-185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/>
      <p:bldP spid="19" grpId="1"/>
      <p:bldP spid="20" grpId="0"/>
      <p:bldP spid="20" grpId="1"/>
      <p:bldP spid="11" grpId="0" animBg="1"/>
      <p:bldP spid="5" grpId="0" animBg="1"/>
      <p:bldP spid="6" grpId="0" animBg="1"/>
      <p:bldP spid="7" grpId="0"/>
      <p:bldP spid="8" grpId="0"/>
      <p:bldP spid="13" grpId="0" animBg="1"/>
      <p:bldP spid="14" grpId="0"/>
      <p:bldP spid="16" grpId="0"/>
      <p:bldP spid="16" grpId="1"/>
      <p:bldP spid="22" grpId="0" animBg="1"/>
      <p:bldP spid="23" grpId="0"/>
      <p:bldP spid="15" grpId="0"/>
      <p:bldP spid="34" grpId="0"/>
      <p:bldP spid="35" grpId="0"/>
      <p:bldP spid="35" grpId="1"/>
      <p:bldP spid="36" grpId="0"/>
      <p:bldP spid="37" grpId="0"/>
      <p:bldP spid="38" grpId="0" animBg="1"/>
      <p:bldP spid="39" grpId="0"/>
      <p:bldP spid="40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Oxidation &amp; reduction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5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3200" dirty="0" smtClean="0"/>
              <a:t>Oxidation &amp; Reduction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r>
              <a:rPr lang="en-GB" sz="2500" dirty="0" smtClean="0"/>
              <a:t>In the light-dependent stage of photosynthesis, the majority of reactions involve molecules being </a:t>
            </a:r>
            <a:r>
              <a:rPr lang="en-GB" sz="2500" b="1" dirty="0" smtClean="0"/>
              <a:t>oxidised </a:t>
            </a:r>
            <a:r>
              <a:rPr lang="en-GB" sz="2500" dirty="0" smtClean="0"/>
              <a:t>and </a:t>
            </a:r>
            <a:r>
              <a:rPr lang="en-GB" sz="2500" b="1" dirty="0" smtClean="0"/>
              <a:t>reduced</a:t>
            </a:r>
            <a:r>
              <a:rPr lang="en-GB" sz="2500" dirty="0" smtClean="0"/>
              <a:t>.</a:t>
            </a:r>
          </a:p>
          <a:p>
            <a:endParaRPr lang="en-GB" sz="2500" dirty="0"/>
          </a:p>
          <a:p>
            <a:r>
              <a:rPr lang="en-GB" sz="2500" dirty="0" smtClean="0"/>
              <a:t>Oxidation and reduction can be explained in </a:t>
            </a:r>
            <a:r>
              <a:rPr lang="en-GB" sz="2500" b="1" dirty="0" smtClean="0"/>
              <a:t>three ways</a:t>
            </a:r>
            <a:r>
              <a:rPr lang="en-GB" sz="2500" dirty="0" smtClean="0"/>
              <a:t>: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r>
              <a:rPr lang="en-GB" sz="2500" dirty="0" smtClean="0"/>
              <a:t>Remember that oxidation and reduction always occur </a:t>
            </a:r>
            <a:r>
              <a:rPr lang="en-GB" sz="2500" b="1" dirty="0" smtClean="0"/>
              <a:t>TOGETHER</a:t>
            </a:r>
            <a:r>
              <a:rPr lang="en-GB" sz="2500" dirty="0" smtClean="0"/>
              <a:t>.</a:t>
            </a:r>
          </a:p>
          <a:p>
            <a:pPr marL="0" indent="0">
              <a:buNone/>
            </a:pPr>
            <a:endParaRPr lang="en-GB" sz="2500" b="1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420888"/>
            <a:ext cx="3528392" cy="30162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OXIDATION</a:t>
            </a:r>
          </a:p>
          <a:p>
            <a:pPr algn="ctr"/>
            <a:endParaRPr lang="en-GB" sz="2800" b="1" u="sng" dirty="0" smtClean="0"/>
          </a:p>
          <a:p>
            <a:pPr algn="ctr"/>
            <a:r>
              <a:rPr lang="en-GB" sz="2600" b="1" dirty="0" smtClean="0"/>
              <a:t>Gain </a:t>
            </a:r>
            <a:r>
              <a:rPr lang="en-GB" sz="2600" dirty="0" smtClean="0"/>
              <a:t>of </a:t>
            </a:r>
            <a:r>
              <a:rPr lang="en-GB" sz="2600" b="1" dirty="0" smtClean="0"/>
              <a:t>OXYGEN</a:t>
            </a:r>
          </a:p>
          <a:p>
            <a:pPr algn="ctr"/>
            <a:endParaRPr lang="en-GB" sz="2600" b="1" dirty="0"/>
          </a:p>
          <a:p>
            <a:pPr algn="ctr"/>
            <a:r>
              <a:rPr lang="en-GB" sz="2600" b="1" dirty="0" smtClean="0"/>
              <a:t>Loss </a:t>
            </a:r>
            <a:r>
              <a:rPr lang="en-GB" sz="2600" dirty="0" smtClean="0"/>
              <a:t>of </a:t>
            </a:r>
            <a:r>
              <a:rPr lang="en-GB" sz="2600" b="1" dirty="0" smtClean="0"/>
              <a:t>HYDROGEN</a:t>
            </a:r>
          </a:p>
          <a:p>
            <a:pPr algn="ctr"/>
            <a:endParaRPr lang="en-GB" sz="2600" b="1" dirty="0"/>
          </a:p>
          <a:p>
            <a:pPr algn="ctr"/>
            <a:r>
              <a:rPr lang="en-GB" sz="2600" b="1" dirty="0" smtClean="0"/>
              <a:t>Loss </a:t>
            </a:r>
            <a:r>
              <a:rPr lang="en-GB" sz="2600" dirty="0" smtClean="0"/>
              <a:t>of </a:t>
            </a:r>
            <a:r>
              <a:rPr lang="en-GB" sz="2600" b="1" dirty="0" smtClean="0"/>
              <a:t>ELECTRONS</a:t>
            </a:r>
            <a:endParaRPr lang="en-GB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2420888"/>
            <a:ext cx="3528392" cy="30162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REDUCTION</a:t>
            </a:r>
          </a:p>
          <a:p>
            <a:pPr algn="ctr"/>
            <a:endParaRPr lang="en-GB" sz="2800" b="1" u="sng" dirty="0" smtClean="0"/>
          </a:p>
          <a:p>
            <a:pPr algn="ctr"/>
            <a:r>
              <a:rPr lang="en-GB" sz="2600" b="1" dirty="0" smtClean="0"/>
              <a:t>Loss </a:t>
            </a:r>
            <a:r>
              <a:rPr lang="en-GB" sz="2600" dirty="0" smtClean="0"/>
              <a:t>of </a:t>
            </a:r>
            <a:r>
              <a:rPr lang="en-GB" sz="2600" b="1" dirty="0" smtClean="0"/>
              <a:t>OXYGEN</a:t>
            </a:r>
          </a:p>
          <a:p>
            <a:pPr algn="ctr"/>
            <a:endParaRPr lang="en-GB" sz="2600" b="1" dirty="0"/>
          </a:p>
          <a:p>
            <a:pPr algn="ctr"/>
            <a:r>
              <a:rPr lang="en-GB" sz="2600" b="1" dirty="0" smtClean="0"/>
              <a:t>Gain </a:t>
            </a:r>
            <a:r>
              <a:rPr lang="en-GB" sz="2600" dirty="0" smtClean="0"/>
              <a:t>of </a:t>
            </a:r>
            <a:r>
              <a:rPr lang="en-GB" sz="2600" b="1" dirty="0" smtClean="0"/>
              <a:t>HYDROGEN</a:t>
            </a:r>
          </a:p>
          <a:p>
            <a:pPr algn="ctr"/>
            <a:endParaRPr lang="en-GB" sz="2600" b="1" dirty="0"/>
          </a:p>
          <a:p>
            <a:pPr algn="ctr"/>
            <a:r>
              <a:rPr lang="en-GB" sz="2600" b="1" dirty="0" smtClean="0"/>
              <a:t>Gain </a:t>
            </a:r>
            <a:r>
              <a:rPr lang="en-GB" sz="2600" dirty="0" smtClean="0"/>
              <a:t>of </a:t>
            </a:r>
            <a:r>
              <a:rPr lang="en-GB" sz="2600" b="1" dirty="0" smtClean="0"/>
              <a:t>ELECTRONS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59025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t4us.com/r.kuijt/images/en_oxidation_redu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148"/>
            <a:ext cx="8208912" cy="61566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7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light-dependent reaction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973</Words>
  <Application>Microsoft Office PowerPoint</Application>
  <PresentationFormat>On-screen Show (4:3)</PresentationFormat>
  <Paragraphs>237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3.2 The Light-Dependent Reaction</vt:lpstr>
      <vt:lpstr>Learning Objectives</vt:lpstr>
      <vt:lpstr>An Outline of Photosynthesis</vt:lpstr>
      <vt:lpstr>Outline of the 3 Stages</vt:lpstr>
      <vt:lpstr>PowerPoint Presentation</vt:lpstr>
      <vt:lpstr>Oxidation &amp; reduction</vt:lpstr>
      <vt:lpstr>Oxidation &amp; Reduction</vt:lpstr>
      <vt:lpstr>PowerPoint Presentation</vt:lpstr>
      <vt:lpstr>The light-dependent reaction</vt:lpstr>
      <vt:lpstr>Outline of the Light-Dependent Reaction</vt:lpstr>
      <vt:lpstr>PowerPoint Presentation</vt:lpstr>
      <vt:lpstr>LDR part 1 – Making ATP</vt:lpstr>
      <vt:lpstr>Continued…</vt:lpstr>
      <vt:lpstr>LDR part 2 – Photolysis of Water</vt:lpstr>
      <vt:lpstr>Continued…</vt:lpstr>
      <vt:lpstr>PowerPoint Presentation</vt:lpstr>
      <vt:lpstr>PowerPoint Presentation</vt:lpstr>
      <vt:lpstr>Site of the ldr</vt:lpstr>
      <vt:lpstr>Site of the Light-Dependent Reaction</vt:lpstr>
      <vt:lpstr>Learning 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The Light-Dependent Reaction</dc:title>
  <dc:creator>Kamaljeet</dc:creator>
  <cp:lastModifiedBy>Kamaljeet</cp:lastModifiedBy>
  <cp:revision>31</cp:revision>
  <dcterms:created xsi:type="dcterms:W3CDTF">2011-09-17T12:41:34Z</dcterms:created>
  <dcterms:modified xsi:type="dcterms:W3CDTF">2011-09-17T19:26:34Z</dcterms:modified>
</cp:coreProperties>
</file>