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56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4" r:id="rId14"/>
    <p:sldId id="265" r:id="rId15"/>
    <p:sldId id="266" r:id="rId16"/>
    <p:sldId id="267" r:id="rId17"/>
    <p:sldId id="269" r:id="rId18"/>
    <p:sldId id="271" r:id="rId19"/>
    <p:sldId id="270" r:id="rId20"/>
    <p:sldId id="273" r:id="rId21"/>
    <p:sldId id="274" r:id="rId22"/>
    <p:sldId id="272" r:id="rId23"/>
    <p:sldId id="275" r:id="rId24"/>
    <p:sldId id="277" r:id="rId25"/>
    <p:sldId id="276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487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BDF9E-7692-4B80-BF81-81B50C69F887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16DDF-F65A-4F6C-B18D-5A0D0715B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BADD-25CE-424E-8C67-2A5D6C637F94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648E-CF6A-4394-9534-B01876C1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5/5a/Average_prokaryote_cell-_en.sv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5/5a/Average_prokaryote_cell-_en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.uk/imgres?imgurl=http://lecturer.ukdw.ac.id/dhira/BacterialStructure/BactStructImages/Capsule.JPG&amp;imgrefurl=http://lecturer.ukdw.ac.id/dhira/BacterialStructure/SurfaceStructs.html&amp;usg=__Bgr6UY0OoJHekueuZpYnI2Xddlo=&amp;h=209&amp;w=176&amp;sz=6&amp;hl=en&amp;start=7&amp;um=1&amp;tbnid=vW4CPvPH61KmxM:&amp;tbnh=106&amp;tbnw=89&amp;prev=/images?q=slime+capsule&amp;um=1&amp;hl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0/0a/Ecoli_flagellum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5/5a/Average_prokaryote_cell-_en.sv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Image:Resolution_illustration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1/Bacillus_subtili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4/48/Animal_cell_structure_en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a/ae/Plant_cell_structure_svg.sv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wordsearch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features of prokaryotic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:Average prokaryote cell-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8422"/>
            <a:ext cx="6926640" cy="563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they also have....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These are features that prokaryotes have as well as eukaryotes:</a:t>
            </a:r>
          </a:p>
          <a:p>
            <a:r>
              <a:rPr lang="en-GB" dirty="0" smtClean="0"/>
              <a:t>Plasma membrane.</a:t>
            </a:r>
          </a:p>
          <a:p>
            <a:r>
              <a:rPr lang="en-GB" dirty="0" smtClean="0"/>
              <a:t>Ribosomes.</a:t>
            </a:r>
          </a:p>
          <a:p>
            <a:r>
              <a:rPr lang="en-GB" dirty="0" smtClean="0"/>
              <a:t>Cytoplasm.</a:t>
            </a:r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The next slides show features prokaryotes have.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Unlike eukaryotic cells, prokaryotic cells have no distinct nucleus. Instead, their DNA floats free in the cytoplasm.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					Also, prokaryotes have a 						different type of DNA from 					eukaryotes. Eukaryotic DNA 					exists as </a:t>
            </a:r>
            <a:r>
              <a:rPr lang="en-GB" sz="2800" b="1" dirty="0" smtClean="0"/>
              <a:t>linear strands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The DNA in prokaryotes though, </a:t>
            </a:r>
          </a:p>
          <a:p>
            <a:pPr>
              <a:buNone/>
            </a:pPr>
            <a:r>
              <a:rPr lang="en-GB" sz="2800" dirty="0" smtClean="0"/>
              <a:t>is </a:t>
            </a:r>
            <a:r>
              <a:rPr lang="en-GB" sz="2800" b="1" dirty="0" smtClean="0"/>
              <a:t>circular</a:t>
            </a:r>
            <a:r>
              <a:rPr lang="en-GB" sz="2800" dirty="0" smtClean="0"/>
              <a:t>. It therefore has no</a:t>
            </a:r>
          </a:p>
          <a:p>
            <a:pPr>
              <a:buNone/>
            </a:pPr>
            <a:r>
              <a:rPr lang="en-GB" sz="2800" dirty="0" smtClean="0"/>
              <a:t>distinct ‘end’.</a:t>
            </a:r>
            <a:endParaRPr lang="en-US" sz="2800" dirty="0"/>
          </a:p>
        </p:txBody>
      </p:sp>
      <p:pic>
        <p:nvPicPr>
          <p:cNvPr id="4098" name="Picture 2" descr="http://cnx.org/content/m15083/latest/01%20Human%20Chromosome.JPG"/>
          <p:cNvPicPr>
            <a:picLocks noChangeAspect="1" noChangeArrowheads="1"/>
          </p:cNvPicPr>
          <p:nvPr/>
        </p:nvPicPr>
        <p:blipFill>
          <a:blip r:embed="rId2"/>
          <a:srcRect l="11719" r="14062" b="15641"/>
          <a:stretch>
            <a:fillRect/>
          </a:stretch>
        </p:blipFill>
        <p:spPr bwMode="auto">
          <a:xfrm rot="5400000">
            <a:off x="1110599" y="1532551"/>
            <a:ext cx="1993548" cy="3357554"/>
          </a:xfrm>
          <a:prstGeom prst="rect">
            <a:avLst/>
          </a:prstGeom>
          <a:noFill/>
        </p:spPr>
      </p:pic>
      <p:pic>
        <p:nvPicPr>
          <p:cNvPr id="4100" name="Picture 4" descr="http://www.cabinetmagazine.org/issues/20/assets/images/werthe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09640" y="4063062"/>
            <a:ext cx="198250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Most prokaryotes have a cell wall, but it’s very different from the cell walls found around plant cells. </a:t>
            </a:r>
          </a:p>
          <a:p>
            <a:pPr>
              <a:buNone/>
            </a:pPr>
            <a:r>
              <a:rPr lang="en-GB" sz="2800" dirty="0" smtClean="0"/>
              <a:t>Plant cells have cell walls made from </a:t>
            </a:r>
            <a:r>
              <a:rPr lang="en-GB" sz="2800" b="1" dirty="0" smtClean="0"/>
              <a:t>cellulose</a:t>
            </a:r>
            <a:r>
              <a:rPr lang="en-GB" sz="2800" dirty="0" smtClean="0"/>
              <a:t>, but prokaryotes have cell walls made of </a:t>
            </a:r>
            <a:r>
              <a:rPr lang="en-GB" sz="2800" b="1" u="sng" dirty="0" smtClean="0"/>
              <a:t>peptidoglycan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It has the same function as in</a:t>
            </a:r>
          </a:p>
          <a:p>
            <a:pPr>
              <a:buNone/>
            </a:pPr>
            <a:r>
              <a:rPr lang="en-GB" sz="2800" dirty="0" smtClean="0"/>
              <a:t>plants. i.e. It prevents the</a:t>
            </a:r>
          </a:p>
          <a:p>
            <a:pPr>
              <a:buNone/>
            </a:pPr>
            <a:r>
              <a:rPr lang="en-GB" sz="2800" dirty="0" smtClean="0"/>
              <a:t>cell from </a:t>
            </a:r>
            <a:r>
              <a:rPr lang="en-GB" sz="2800" b="1" dirty="0" smtClean="0"/>
              <a:t>bursting</a:t>
            </a:r>
            <a:r>
              <a:rPr lang="en-GB" sz="2800" dirty="0" smtClean="0"/>
              <a:t> if it takes in</a:t>
            </a:r>
          </a:p>
          <a:p>
            <a:pPr>
              <a:buNone/>
            </a:pPr>
            <a:r>
              <a:rPr lang="en-GB" sz="2800" dirty="0" smtClean="0"/>
              <a:t>too much water.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8" descr="Image:Average prokaryote cell-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143248"/>
            <a:ext cx="403820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Extra DNA -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70"/>
            <a:ext cx="871543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Although prokaryotes have circular DNA which contains their genetic code, they also have </a:t>
            </a:r>
            <a:r>
              <a:rPr lang="en-GB" sz="2800" b="1" dirty="0" smtClean="0"/>
              <a:t>extra DNA</a:t>
            </a:r>
            <a:r>
              <a:rPr lang="en-GB" sz="2800" dirty="0" smtClean="0"/>
              <a:t> floating around in the cytoplasm.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These bits of DNA are called </a:t>
            </a:r>
            <a:r>
              <a:rPr lang="en-GB" sz="2800" b="1" u="sng" dirty="0" smtClean="0"/>
              <a:t>plasmids</a:t>
            </a:r>
            <a:r>
              <a:rPr lang="en-GB" sz="2800" dirty="0" smtClean="0"/>
              <a:t>, which are tiny. They’re also circular.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These plasmids can code for special</a:t>
            </a:r>
          </a:p>
          <a:p>
            <a:pPr>
              <a:buNone/>
            </a:pPr>
            <a:r>
              <a:rPr lang="en-GB" sz="2800" dirty="0" smtClean="0"/>
              <a:t>Things like </a:t>
            </a:r>
            <a:r>
              <a:rPr lang="en-GB" sz="2800" b="1" dirty="0" smtClean="0"/>
              <a:t>antibiotic resistance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They can be </a:t>
            </a:r>
            <a:r>
              <a:rPr lang="en-GB" sz="2800" b="1" dirty="0" smtClean="0"/>
              <a:t>passed from one pro-</a:t>
            </a:r>
          </a:p>
          <a:p>
            <a:pPr>
              <a:buNone/>
            </a:pPr>
            <a:r>
              <a:rPr lang="en-GB" sz="2800" b="1" dirty="0" err="1" smtClean="0"/>
              <a:t>karyote</a:t>
            </a:r>
            <a:r>
              <a:rPr lang="en-GB" sz="2800" b="1" dirty="0" smtClean="0"/>
              <a:t> to another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24578" name="Picture 2" descr="http://www.gen.cam.ac.uk/Images/summers/plasm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43314"/>
            <a:ext cx="3240760" cy="2767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Slime 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857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smtClean="0"/>
              <a:t>Some prokaryotes have a </a:t>
            </a:r>
            <a:r>
              <a:rPr lang="en-GB" sz="2800" b="1" dirty="0" smtClean="0"/>
              <a:t>slime capsule</a:t>
            </a:r>
            <a:r>
              <a:rPr lang="en-GB" sz="2800" dirty="0" smtClean="0"/>
              <a:t> around them, which is an </a:t>
            </a:r>
            <a:r>
              <a:rPr lang="en-GB" sz="2800" b="1" dirty="0" smtClean="0"/>
              <a:t>extra layer </a:t>
            </a:r>
            <a:r>
              <a:rPr lang="en-GB" sz="2800" dirty="0" smtClean="0"/>
              <a:t>on top of the cell wall.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This slime capsule can prevent a prokaryote from </a:t>
            </a:r>
            <a:r>
              <a:rPr lang="en-GB" sz="2800" b="1" dirty="0" smtClean="0"/>
              <a:t>drying out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But it’s main function is to make the</a:t>
            </a:r>
          </a:p>
          <a:p>
            <a:pPr>
              <a:buNone/>
            </a:pPr>
            <a:r>
              <a:rPr lang="en-GB" sz="2800" dirty="0" smtClean="0"/>
              <a:t>prokaryote </a:t>
            </a:r>
            <a:r>
              <a:rPr lang="en-GB" sz="2800" b="1" dirty="0" smtClean="0"/>
              <a:t>slippery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Some disease causing bacteria can’t</a:t>
            </a:r>
          </a:p>
          <a:p>
            <a:pPr>
              <a:buNone/>
            </a:pPr>
            <a:r>
              <a:rPr lang="en-GB" sz="2800" dirty="0" smtClean="0"/>
              <a:t>be engulfed by white blood cells </a:t>
            </a:r>
          </a:p>
          <a:p>
            <a:pPr>
              <a:buNone/>
            </a:pPr>
            <a:r>
              <a:rPr lang="en-GB" sz="2800" dirty="0" smtClean="0"/>
              <a:t>because of the slime capsule.</a:t>
            </a:r>
          </a:p>
        </p:txBody>
      </p:sp>
      <p:pic>
        <p:nvPicPr>
          <p:cNvPr id="26626" name="Picture 2" descr="http://tbn2.google.com/images?q=tbn:vW4CPvPH61KmxM:http://lecturer.ukdw.ac.id/dhira/BacterialStructure/BactStructImages/Capsu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827096" cy="3367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Flagellum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Some prokaryotes have long projection called a </a:t>
            </a:r>
            <a:r>
              <a:rPr lang="en-GB" sz="2800" b="1" dirty="0" smtClean="0"/>
              <a:t>flagellum</a:t>
            </a:r>
            <a:r>
              <a:rPr lang="en-GB" sz="2800" dirty="0" smtClean="0"/>
              <a:t>. </a:t>
            </a:r>
          </a:p>
          <a:p>
            <a:pPr>
              <a:buNone/>
            </a:pPr>
            <a:r>
              <a:rPr lang="en-GB" sz="2800" dirty="0" smtClean="0"/>
              <a:t>This is a hair-like structure that </a:t>
            </a:r>
            <a:r>
              <a:rPr lang="en-GB" sz="2800" b="1" dirty="0" smtClean="0"/>
              <a:t>rotates</a:t>
            </a:r>
            <a:r>
              <a:rPr lang="en-GB" sz="2800" dirty="0" smtClean="0"/>
              <a:t> to </a:t>
            </a:r>
            <a:r>
              <a:rPr lang="en-GB" sz="2800" b="1" dirty="0" smtClean="0"/>
              <a:t>propel </a:t>
            </a:r>
            <a:r>
              <a:rPr lang="en-GB" sz="2800" dirty="0" smtClean="0"/>
              <a:t>the prokaryote forwards.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Some bacteria have these. Bacteria that do, are called ‘</a:t>
            </a:r>
            <a:r>
              <a:rPr lang="en-GB" sz="2800" b="1" dirty="0" smtClean="0"/>
              <a:t>flagellate bacteria</a:t>
            </a:r>
            <a:r>
              <a:rPr lang="en-GB" sz="2800" dirty="0" smtClean="0"/>
              <a:t>.’</a:t>
            </a:r>
          </a:p>
          <a:p>
            <a:pPr>
              <a:buNone/>
            </a:pPr>
            <a:r>
              <a:rPr lang="en-GB" sz="2800" dirty="0"/>
              <a:t>	</a:t>
            </a:r>
            <a:r>
              <a:rPr lang="en-GB" sz="2800" dirty="0" smtClean="0"/>
              <a:t>					</a:t>
            </a:r>
          </a:p>
          <a:p>
            <a:pPr>
              <a:buNone/>
            </a:pPr>
            <a:r>
              <a:rPr lang="en-GB" sz="2800" dirty="0"/>
              <a:t>	</a:t>
            </a:r>
            <a:r>
              <a:rPr lang="en-GB" sz="2800" dirty="0" smtClean="0"/>
              <a:t>					</a:t>
            </a:r>
            <a:r>
              <a:rPr lang="en-GB" sz="2800" b="1" dirty="0" smtClean="0"/>
              <a:t>Flagella</a:t>
            </a:r>
            <a:r>
              <a:rPr lang="en-GB" sz="2800" dirty="0" smtClean="0"/>
              <a:t> is the plural word 					for prokaryotes that have 					more than one flagellum.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27650" name="Picture 2" descr="Image:Ecoli flagell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4143380"/>
            <a:ext cx="4430093" cy="253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Observing cells - microscopes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Individual cells are too small to be seen by the naked eye, so we require </a:t>
            </a:r>
            <a:r>
              <a:rPr lang="en-GB" sz="2800" b="1" dirty="0" smtClean="0"/>
              <a:t>microscopes to be able to see them</a:t>
            </a:r>
            <a:r>
              <a:rPr lang="en-GB" sz="2800" dirty="0" smtClean="0"/>
              <a:t>. 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There’s different types of microscope that allow us to see differing amounts of </a:t>
            </a:r>
            <a:r>
              <a:rPr lang="en-GB" sz="2800" b="1" dirty="0" smtClean="0"/>
              <a:t>detail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29700" name="Picture 4" descr="http://news.thomasnet.com/images/large/020/20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2357454" cy="3069545"/>
          </a:xfrm>
          <a:prstGeom prst="rect">
            <a:avLst/>
          </a:prstGeom>
          <a:noFill/>
        </p:spPr>
      </p:pic>
      <p:pic>
        <p:nvPicPr>
          <p:cNvPr id="29702" name="Picture 6" descr="http://www.astbury.leeds.ac.uk/facil/ElectronMicro/F20micr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977680"/>
            <a:ext cx="2666996" cy="3561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3500439"/>
            <a:ext cx="2714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Light microscope</a:t>
            </a:r>
          </a:p>
          <a:p>
            <a:pPr algn="ctr"/>
            <a:r>
              <a:rPr lang="en-GB" sz="2800" dirty="0" smtClean="0">
                <a:sym typeface="Wingdings" pitchFamily="2" charset="2"/>
              </a:rPr>
              <a:t></a:t>
            </a:r>
          </a:p>
          <a:p>
            <a:pPr algn="ctr"/>
            <a:endParaRPr lang="en-GB" sz="2800" dirty="0">
              <a:sym typeface="Wingdings" pitchFamily="2" charset="2"/>
            </a:endParaRPr>
          </a:p>
          <a:p>
            <a:pPr algn="ctr"/>
            <a:r>
              <a:rPr lang="en-GB" sz="2800" dirty="0" smtClean="0">
                <a:sym typeface="Wingdings" pitchFamily="2" charset="2"/>
              </a:rPr>
              <a:t>Electron microscope</a:t>
            </a:r>
          </a:p>
          <a:p>
            <a:pPr algn="ctr"/>
            <a:r>
              <a:rPr lang="en-GB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en-GB" dirty="0" smtClean="0"/>
              <a:t>Eukaryotes, Prokaryotes and Measuring Cells</a:t>
            </a:r>
            <a:endParaRPr lang="en-US" dirty="0"/>
          </a:p>
        </p:txBody>
      </p:sp>
      <p:pic>
        <p:nvPicPr>
          <p:cNvPr id="1032" name="Picture 8" descr="Image:Average prokaryote cell-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92"/>
            <a:ext cx="47053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Magnification and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Magnification</a:t>
            </a:r>
            <a:r>
              <a:rPr lang="en-GB" sz="2800" dirty="0" smtClean="0"/>
              <a:t> is how much </a:t>
            </a:r>
            <a:r>
              <a:rPr lang="en-GB" sz="2800" b="1" dirty="0" smtClean="0"/>
              <a:t>bigger </a:t>
            </a:r>
            <a:r>
              <a:rPr lang="en-GB" sz="2800" dirty="0" smtClean="0"/>
              <a:t>the image you see is, than the actual specimen itself.</a:t>
            </a:r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US" sz="2800" b="1" dirty="0"/>
          </a:p>
        </p:txBody>
      </p:sp>
      <p:pic>
        <p:nvPicPr>
          <p:cNvPr id="30722" name="Picture 2" descr="http://www.freedigitalphotos.net/image/s_sp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453495" cy="2500330"/>
          </a:xfrm>
          <a:prstGeom prst="rect">
            <a:avLst/>
          </a:prstGeom>
          <a:noFill/>
        </p:spPr>
      </p:pic>
      <p:pic>
        <p:nvPicPr>
          <p:cNvPr id="30724" name="Picture 4" descr="http://www.codinghorror.com/blog/images/electron-microscope-sp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238496" cy="26555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464344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     Actual Size                                              x 50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5429264"/>
            <a:ext cx="50006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Magnification =    Length of image</a:t>
            </a:r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                     ------------------------</a:t>
            </a:r>
          </a:p>
          <a:p>
            <a:r>
              <a:rPr lang="en-GB" sz="2400" b="1" dirty="0"/>
              <a:t>	</a:t>
            </a:r>
            <a:r>
              <a:rPr lang="en-GB" sz="2400" b="1" dirty="0" smtClean="0"/>
              <a:t>	   Length of specimen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Resolution </a:t>
            </a:r>
            <a:r>
              <a:rPr lang="en-GB" sz="2800" dirty="0" smtClean="0"/>
              <a:t>is how </a:t>
            </a:r>
            <a:r>
              <a:rPr lang="en-GB" sz="2800" b="1" dirty="0" smtClean="0"/>
              <a:t>detailed</a:t>
            </a:r>
            <a:r>
              <a:rPr lang="en-GB" sz="2800" dirty="0" smtClean="0"/>
              <a:t> the image is. The technical definition you need to know is:</a:t>
            </a:r>
          </a:p>
          <a:p>
            <a:pPr algn="ctr">
              <a:buNone/>
            </a:pPr>
            <a:r>
              <a:rPr lang="en-GB" sz="2800" b="1" dirty="0" smtClean="0"/>
              <a:t>Resolution is how well a microscope distinguishes between two points that are close together</a:t>
            </a:r>
          </a:p>
          <a:p>
            <a:pPr algn="ctr">
              <a:buNone/>
            </a:pPr>
            <a:endParaRPr lang="en-GB" sz="2800" b="1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32770" name="Picture 2" descr="Image:Resolution illustration.png">
            <a:hlinkClick r:id="rId2" tooltip="Image:Resolution illustration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7505700" cy="1266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286256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Light microscopes have a </a:t>
            </a:r>
            <a:r>
              <a:rPr lang="en-GB" sz="2800" b="1" dirty="0" smtClean="0"/>
              <a:t>low</a:t>
            </a:r>
            <a:r>
              <a:rPr lang="en-GB" sz="2800" dirty="0" smtClean="0"/>
              <a:t> </a:t>
            </a:r>
            <a:r>
              <a:rPr lang="en-GB" sz="2800" b="1" dirty="0" smtClean="0"/>
              <a:t>resolving power</a:t>
            </a:r>
            <a:r>
              <a:rPr lang="en-GB" sz="2800" dirty="0" smtClean="0"/>
              <a:t> compared to </a:t>
            </a:r>
            <a:r>
              <a:rPr lang="en-GB" sz="2800" b="1" dirty="0" smtClean="0"/>
              <a:t>electron microscopes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This is to do with the wavelengths of light and electrons.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A light microscope uses </a:t>
            </a:r>
            <a:r>
              <a:rPr lang="en-GB" sz="2800" b="1" dirty="0" smtClean="0"/>
              <a:t>lenses</a:t>
            </a:r>
            <a:r>
              <a:rPr lang="en-GB" sz="2800" dirty="0" smtClean="0"/>
              <a:t> and </a:t>
            </a:r>
            <a:r>
              <a:rPr lang="en-GB" sz="2800" b="1" dirty="0" smtClean="0"/>
              <a:t>light</a:t>
            </a:r>
            <a:r>
              <a:rPr lang="en-GB" sz="2800" dirty="0" smtClean="0"/>
              <a:t> to view objects.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The maximum magnification of a light microscope is </a:t>
            </a:r>
          </a:p>
          <a:p>
            <a:pPr>
              <a:buNone/>
            </a:pPr>
            <a:r>
              <a:rPr lang="en-GB" sz="2800" dirty="0" smtClean="0"/>
              <a:t>x 1500.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A light microscope cannot resolve two separate objects that a less than 250nm apart.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>
          <a:xfrm>
            <a:off x="1071538" y="5000636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00232" y="5000636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00694" y="5072074"/>
            <a:ext cx="928694" cy="714380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86512" y="5072074"/>
            <a:ext cx="928694" cy="714380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348" y="578645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</a:t>
            </a:r>
            <a:r>
              <a:rPr lang="en-GB" b="1" dirty="0" smtClean="0"/>
              <a:t>    250nm apart                                                             200nm apart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There’s two types of electron microscope.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Transmission Electron Microscope (TEM)</a:t>
            </a:r>
          </a:p>
          <a:p>
            <a:pPr marL="514350" indent="-514350">
              <a:buNone/>
            </a:pPr>
            <a:r>
              <a:rPr lang="en-GB" sz="2800" b="1" dirty="0"/>
              <a:t>	</a:t>
            </a:r>
            <a:r>
              <a:rPr lang="en-GB" sz="2800" dirty="0" smtClean="0"/>
              <a:t>Uses a beam of </a:t>
            </a:r>
            <a:r>
              <a:rPr lang="en-GB" sz="2800" b="1" dirty="0" smtClean="0"/>
              <a:t>electrons</a:t>
            </a:r>
            <a:r>
              <a:rPr lang="en-GB" sz="2800" dirty="0" smtClean="0"/>
              <a:t>, which have a much shorter wavelength than light. So TEMs can </a:t>
            </a:r>
            <a:r>
              <a:rPr lang="en-GB" sz="2800" b="1" dirty="0" smtClean="0"/>
              <a:t>magnify </a:t>
            </a:r>
            <a:r>
              <a:rPr lang="en-GB" sz="2800" dirty="0" smtClean="0"/>
              <a:t>objects up to </a:t>
            </a:r>
            <a:r>
              <a:rPr lang="en-GB" sz="2800" b="1" dirty="0" smtClean="0"/>
              <a:t>500,000</a:t>
            </a:r>
            <a:r>
              <a:rPr lang="en-GB" sz="2800" dirty="0" smtClean="0"/>
              <a:t> times. They have excellent resolving power.</a:t>
            </a:r>
          </a:p>
          <a:p>
            <a:pPr marL="514350" indent="-51435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2800" b="1" dirty="0" smtClean="0"/>
              <a:t>Scanning Electron Microscope (SEM)</a:t>
            </a:r>
          </a:p>
          <a:p>
            <a:pPr marL="514350" indent="-514350">
              <a:buNone/>
            </a:pPr>
            <a:r>
              <a:rPr lang="en-GB" sz="2800" b="1" dirty="0"/>
              <a:t>	</a:t>
            </a:r>
            <a:r>
              <a:rPr lang="en-GB" sz="2800" b="1" dirty="0" smtClean="0"/>
              <a:t>Scans</a:t>
            </a:r>
            <a:r>
              <a:rPr lang="en-GB" sz="2800" dirty="0" smtClean="0"/>
              <a:t> electrons over the surface of the specimen, so you can get a </a:t>
            </a:r>
            <a:r>
              <a:rPr lang="en-GB" sz="2800" b="1" dirty="0" smtClean="0"/>
              <a:t>3D image</a:t>
            </a:r>
            <a:r>
              <a:rPr lang="en-GB" sz="2800" dirty="0" smtClean="0"/>
              <a:t>. Slightly lower resolving power than TEM.</a:t>
            </a:r>
          </a:p>
          <a:p>
            <a:pPr marL="514350" indent="-514350">
              <a:buNone/>
            </a:pPr>
            <a:endParaRPr lang="en-GB" sz="2800" b="1" dirty="0"/>
          </a:p>
          <a:p>
            <a:pPr marL="514350" indent="-514350">
              <a:buNone/>
            </a:pPr>
            <a:endParaRPr lang="en-GB" sz="2800" b="1" dirty="0" smtClean="0"/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ci.sdsu.edu/emfacility/Images/tem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889402" cy="3500462"/>
          </a:xfrm>
          <a:prstGeom prst="rect">
            <a:avLst/>
          </a:prstGeom>
          <a:noFill/>
        </p:spPr>
      </p:pic>
      <p:pic>
        <p:nvPicPr>
          <p:cNvPr id="35844" name="Picture 4" descr="Image:Bacillus subtili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52"/>
            <a:ext cx="4762480" cy="3571860"/>
          </a:xfrm>
          <a:prstGeom prst="rect">
            <a:avLst/>
          </a:prstGeom>
          <a:noFill/>
        </p:spPr>
      </p:pic>
      <p:pic>
        <p:nvPicPr>
          <p:cNvPr id="35846" name="Picture 6" descr="http://www.cytochemistry.net/Cell-biology/actin.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786190"/>
            <a:ext cx="4572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Varinderjeet Bimmut\Desktop\400px-Misc_pol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10000" cy="3214710"/>
          </a:xfrm>
          <a:prstGeom prst="rect">
            <a:avLst/>
          </a:prstGeom>
          <a:noFill/>
        </p:spPr>
      </p:pic>
      <p:pic>
        <p:nvPicPr>
          <p:cNvPr id="33796" name="Picture 4" descr="C:\Documents and Settings\Varinderjeet Bimmut\Desktop\electron-microscope-pictures-microorganis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762500" cy="3171825"/>
          </a:xfrm>
          <a:prstGeom prst="rect">
            <a:avLst/>
          </a:prstGeom>
          <a:noFill/>
        </p:spPr>
      </p:pic>
      <p:pic>
        <p:nvPicPr>
          <p:cNvPr id="33798" name="Picture 6" descr="C:\Documents and Settings\Varinderjeet Bimmut\Desktop\f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214842" cy="3163941"/>
          </a:xfrm>
          <a:prstGeom prst="rect">
            <a:avLst/>
          </a:prstGeom>
          <a:noFill/>
        </p:spPr>
      </p:pic>
      <p:pic>
        <p:nvPicPr>
          <p:cNvPr id="33802" name="Picture 10" descr="http://insects.tamu.edu/salon/2007/entrants_originals/medina_freder/fmedin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4357718" cy="315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cpouliot.crchul.ulaval.ca/fileadmin/documents/Neutrophile/Giemsa-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3681258" cy="3857652"/>
          </a:xfrm>
          <a:prstGeom prst="rect">
            <a:avLst/>
          </a:prstGeom>
          <a:noFill/>
        </p:spPr>
      </p:pic>
      <p:pic>
        <p:nvPicPr>
          <p:cNvPr id="1028" name="Picture 4" descr="http://www.jmedcbr.org/Issue_0301/img/PetraliFi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428868"/>
            <a:ext cx="619125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72164"/>
          </a:xfrm>
        </p:spPr>
        <p:txBody>
          <a:bodyPr/>
          <a:lstStyle/>
          <a:p>
            <a:r>
              <a:rPr lang="en-GB" dirty="0" smtClean="0"/>
              <a:t>To understand the difference between eukaryotic and prokaryotic cells.</a:t>
            </a:r>
          </a:p>
          <a:p>
            <a:endParaRPr lang="en-GB" dirty="0" smtClean="0"/>
          </a:p>
          <a:p>
            <a:r>
              <a:rPr lang="en-GB" dirty="0" smtClean="0"/>
              <a:t>To describe the features of a prokaryotic cell such as a bacterium.</a:t>
            </a:r>
          </a:p>
          <a:p>
            <a:endParaRPr lang="en-GB" dirty="0" smtClean="0"/>
          </a:p>
          <a:p>
            <a:r>
              <a:rPr lang="en-GB" dirty="0" smtClean="0"/>
              <a:t>To begin to understand the use of microscopes in biology.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/>
          <a:lstStyle/>
          <a:p>
            <a:r>
              <a:rPr lang="en-GB" dirty="0" smtClean="0"/>
              <a:t>To be able to distinguish between pictures of eukaryotic and prokaryotic cells.</a:t>
            </a:r>
          </a:p>
          <a:p>
            <a:endParaRPr lang="en-GB" dirty="0" smtClean="0"/>
          </a:p>
          <a:p>
            <a:r>
              <a:rPr lang="en-GB" dirty="0" smtClean="0"/>
              <a:t>To be able to label a prokaryotic cell.</a:t>
            </a:r>
          </a:p>
          <a:p>
            <a:endParaRPr lang="en-GB" dirty="0" smtClean="0"/>
          </a:p>
          <a:p>
            <a:r>
              <a:rPr lang="en-GB" dirty="0" smtClean="0"/>
              <a:t>To be able to distinguish between light and electron microscope images.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Eukaryotic &amp; Prokaryotic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60"/>
            <a:ext cx="871543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Although animal cells and plant cells are different in terms of the structures within them, they are both the same </a:t>
            </a:r>
            <a:r>
              <a:rPr lang="en-GB" sz="2800" b="1" dirty="0" smtClean="0">
                <a:solidFill>
                  <a:srgbClr val="FF0000"/>
                </a:solidFill>
              </a:rPr>
              <a:t>type of cell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Animal and plant cells are both </a:t>
            </a:r>
            <a:r>
              <a:rPr lang="en-GB" sz="2800" b="1" dirty="0" smtClean="0">
                <a:solidFill>
                  <a:srgbClr val="00B050"/>
                </a:solidFill>
              </a:rPr>
              <a:t>EUKARYOTIC CELLS</a:t>
            </a:r>
            <a:r>
              <a:rPr lang="en-GB" sz="2800" dirty="0" smtClean="0">
                <a:solidFill>
                  <a:srgbClr val="00B050"/>
                </a:solidFill>
              </a:rPr>
              <a:t>. </a:t>
            </a:r>
            <a:r>
              <a:rPr lang="en-GB" sz="2800" dirty="0" smtClean="0"/>
              <a:t>Animals and plants are therefore called </a:t>
            </a:r>
            <a:r>
              <a:rPr lang="en-GB" sz="2800" b="1" dirty="0" smtClean="0"/>
              <a:t>eukaryotic organisms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 smtClean="0"/>
              <a:t>Other eukaryotic organisms include </a:t>
            </a:r>
            <a:r>
              <a:rPr lang="en-GB" sz="2800" b="1" dirty="0" smtClean="0">
                <a:solidFill>
                  <a:srgbClr val="FF0000"/>
                </a:solidFill>
              </a:rPr>
              <a:t>fungi</a:t>
            </a:r>
            <a:r>
              <a:rPr lang="en-GB" sz="2800" b="1" dirty="0" smtClean="0"/>
              <a:t> </a:t>
            </a:r>
            <a:r>
              <a:rPr lang="en-GB" sz="2800" dirty="0" smtClean="0"/>
              <a:t>and </a:t>
            </a:r>
            <a:r>
              <a:rPr lang="en-GB" sz="2800" b="1" dirty="0" smtClean="0">
                <a:solidFill>
                  <a:srgbClr val="FF0000"/>
                </a:solidFill>
              </a:rPr>
              <a:t>protozoa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Eukaryotic cells are those which have </a:t>
            </a:r>
            <a:r>
              <a:rPr lang="en-GB" sz="2800" b="1" dirty="0" smtClean="0">
                <a:solidFill>
                  <a:srgbClr val="FF0000"/>
                </a:solidFill>
              </a:rPr>
              <a:t>membrane-bound organelles</a:t>
            </a:r>
            <a:r>
              <a:rPr lang="en-GB" sz="2800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GB" sz="2800" dirty="0" smtClean="0"/>
              <a:t>The main feature that determines whether a cell is eukaryotic or not, is the presence of a </a:t>
            </a:r>
            <a:r>
              <a:rPr lang="en-GB" sz="2800" b="1" u="sng" dirty="0" smtClean="0">
                <a:solidFill>
                  <a:srgbClr val="00B050"/>
                </a:solidFill>
              </a:rPr>
              <a:t>membrane-bound nucleus</a:t>
            </a:r>
            <a:r>
              <a:rPr lang="en-GB" sz="2800" dirty="0" smtClean="0">
                <a:solidFill>
                  <a:srgbClr val="00B050"/>
                </a:solidFill>
              </a:rPr>
              <a:t>. 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This means that the DNA of a eukaryotic cell is enclosed and not free in the cytoplasm.</a:t>
            </a:r>
            <a:endParaRPr lang="en-GB" sz="2800" u="sng" dirty="0" smtClean="0"/>
          </a:p>
          <a:p>
            <a:pPr>
              <a:buNone/>
            </a:pPr>
            <a:endParaRPr lang="en-GB" sz="2800" u="sng" dirty="0"/>
          </a:p>
          <a:p>
            <a:pPr>
              <a:buNone/>
            </a:pPr>
            <a:r>
              <a:rPr lang="en-GB" sz="2800" dirty="0" smtClean="0"/>
              <a:t>Eukaryotic cells are generally more ‘</a:t>
            </a:r>
            <a:r>
              <a:rPr lang="en-GB" sz="2800" b="1" dirty="0" smtClean="0">
                <a:solidFill>
                  <a:srgbClr val="7030A0"/>
                </a:solidFill>
              </a:rPr>
              <a:t>complicated</a:t>
            </a:r>
            <a:r>
              <a:rPr lang="en-GB" sz="2800" dirty="0" smtClean="0"/>
              <a:t>’ than prokaryotic cells, with more structures in the cytoplasm.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:Animal cell structure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11738" cy="60722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57686" y="714356"/>
            <a:ext cx="328614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5206" y="228599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14612" y="5500702"/>
            <a:ext cx="235745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8794" y="5214950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282" y="3643314"/>
            <a:ext cx="16430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58" y="2500306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5984" y="357166"/>
            <a:ext cx="191930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158" y="1500174"/>
            <a:ext cx="235745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:Plant cell structure svg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719504" cy="63817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76" y="2857496"/>
            <a:ext cx="128585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2876" y="1928802"/>
            <a:ext cx="150019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1570" y="1500174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214290"/>
            <a:ext cx="8229600" cy="72547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Prokaryotic Cells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Prokaryotic cells are </a:t>
            </a:r>
            <a:r>
              <a:rPr lang="en-GB" sz="2800" b="1" dirty="0" smtClean="0">
                <a:solidFill>
                  <a:srgbClr val="00B0F0"/>
                </a:solidFill>
              </a:rPr>
              <a:t>less complicated </a:t>
            </a:r>
            <a:r>
              <a:rPr lang="en-GB" sz="2800" dirty="0" smtClean="0"/>
              <a:t>than eukaryotic cells. </a:t>
            </a:r>
          </a:p>
          <a:p>
            <a:endParaRPr lang="en-GB" sz="2800" dirty="0"/>
          </a:p>
          <a:p>
            <a:r>
              <a:rPr lang="en-GB" sz="2800" dirty="0" smtClean="0"/>
              <a:t>The </a:t>
            </a:r>
            <a:r>
              <a:rPr lang="en-GB" sz="2800" b="1" dirty="0" smtClean="0"/>
              <a:t>defining feature</a:t>
            </a:r>
            <a:r>
              <a:rPr lang="en-GB" sz="2800" dirty="0" smtClean="0"/>
              <a:t> of a prokaryotic cells is that it has </a:t>
            </a:r>
            <a:r>
              <a:rPr lang="en-GB" sz="2800" b="1" u="sng" dirty="0" smtClean="0">
                <a:solidFill>
                  <a:srgbClr val="FF0000"/>
                </a:solidFill>
              </a:rPr>
              <a:t>NO NUCLEUS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The DNA of a prokaryote </a:t>
            </a:r>
            <a:r>
              <a:rPr lang="en-GB" sz="2800" b="1" dirty="0" smtClean="0">
                <a:solidFill>
                  <a:srgbClr val="00B050"/>
                </a:solidFill>
              </a:rPr>
              <a:t>floats free in the 	cytoplasm</a:t>
            </a:r>
            <a:r>
              <a:rPr lang="en-GB" sz="2800" dirty="0" smtClean="0">
                <a:solidFill>
                  <a:srgbClr val="00B050"/>
                </a:solidFill>
              </a:rPr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Prokaryotic cells are also a lot </a:t>
            </a:r>
            <a:r>
              <a:rPr lang="en-GB" sz="2800" b="1" dirty="0" smtClean="0">
                <a:solidFill>
                  <a:srgbClr val="FF0000"/>
                </a:solidFill>
              </a:rPr>
              <a:t>smaller</a:t>
            </a:r>
            <a:r>
              <a:rPr lang="en-GB" sz="2800" dirty="0" smtClean="0"/>
              <a:t> than eukaryotic cells.</a:t>
            </a:r>
          </a:p>
          <a:p>
            <a:endParaRPr lang="en-GB" sz="2800" dirty="0"/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Prokaryotic organisms are </a:t>
            </a:r>
            <a:r>
              <a:rPr lang="en-GB" sz="2800" b="1" u="sng" dirty="0" smtClean="0">
                <a:solidFill>
                  <a:srgbClr val="FF0000"/>
                </a:solidFill>
              </a:rPr>
              <a:t>unicellular</a:t>
            </a:r>
            <a:r>
              <a:rPr lang="en-GB" sz="2800" dirty="0" smtClean="0">
                <a:solidFill>
                  <a:srgbClr val="FF0000"/>
                </a:solidFill>
              </a:rPr>
              <a:t>. </a:t>
            </a:r>
            <a:r>
              <a:rPr lang="en-GB" sz="2800" b="1" dirty="0" smtClean="0">
                <a:solidFill>
                  <a:srgbClr val="FF0000"/>
                </a:solidFill>
              </a:rPr>
              <a:t>– Bacteria are prokaryotic organisms.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713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wordsearch</vt:lpstr>
      <vt:lpstr>Eukaryotes, Prokaryotes and Measuring Cells</vt:lpstr>
      <vt:lpstr>Lesson Objectives</vt:lpstr>
      <vt:lpstr>Success Criteria</vt:lpstr>
      <vt:lpstr>Eukaryotic &amp; Prokaryotic Cells</vt:lpstr>
      <vt:lpstr>Eukaryotic Cells</vt:lpstr>
      <vt:lpstr>Slide 7</vt:lpstr>
      <vt:lpstr>Slide 8</vt:lpstr>
      <vt:lpstr>Slide 9</vt:lpstr>
      <vt:lpstr>Main features of prokaryotic cells</vt:lpstr>
      <vt:lpstr>Slide 11</vt:lpstr>
      <vt:lpstr>Features they also have....</vt:lpstr>
      <vt:lpstr>No Nucleus</vt:lpstr>
      <vt:lpstr>Cell Wall</vt:lpstr>
      <vt:lpstr>Extra DNA - Plasmids</vt:lpstr>
      <vt:lpstr>Slime Capsule</vt:lpstr>
      <vt:lpstr>Flagellum</vt:lpstr>
      <vt:lpstr>Observing cells - microscopes</vt:lpstr>
      <vt:lpstr>Microscopes</vt:lpstr>
      <vt:lpstr>Magnification and Resolution</vt:lpstr>
      <vt:lpstr>Resolution</vt:lpstr>
      <vt:lpstr>Light Microscope</vt:lpstr>
      <vt:lpstr>Electron Microscope</vt:lpstr>
      <vt:lpstr>Slide 24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Eukaryotes, Prokaryotes and Measuring Cells</dc:title>
  <dc:creator> </dc:creator>
  <cp:lastModifiedBy> </cp:lastModifiedBy>
  <cp:revision>34</cp:revision>
  <dcterms:created xsi:type="dcterms:W3CDTF">2008-11-30T20:52:17Z</dcterms:created>
  <dcterms:modified xsi:type="dcterms:W3CDTF">2008-12-05T13:14:16Z</dcterms:modified>
</cp:coreProperties>
</file>