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57" r:id="rId5"/>
    <p:sldId id="258" r:id="rId6"/>
    <p:sldId id="263" r:id="rId7"/>
    <p:sldId id="259" r:id="rId8"/>
    <p:sldId id="260" r:id="rId9"/>
    <p:sldId id="261"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1" r:id="rId28"/>
    <p:sldId id="282"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7511E-AC35-4867-8758-472D7CB3C13D}" type="datetimeFigureOut">
              <a:rPr lang="en-US" smtClean="0"/>
              <a:pPr/>
              <a:t>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7511E-AC35-4867-8758-472D7CB3C13D}" type="datetimeFigureOut">
              <a:rPr lang="en-US" smtClean="0"/>
              <a:pPr/>
              <a:t>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7511E-AC35-4867-8758-472D7CB3C13D}" type="datetimeFigureOut">
              <a:rPr lang="en-US" smtClean="0"/>
              <a:pPr/>
              <a:t>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7511E-AC35-4867-8758-472D7CB3C13D}" type="datetimeFigureOut">
              <a:rPr lang="en-US" smtClean="0"/>
              <a:pPr/>
              <a:t>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7511E-AC35-4867-8758-472D7CB3C13D}" type="datetimeFigureOut">
              <a:rPr lang="en-US" smtClean="0"/>
              <a:pPr/>
              <a:t>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7511E-AC35-4867-8758-472D7CB3C13D}" type="datetimeFigureOut">
              <a:rPr lang="en-US" smtClean="0"/>
              <a:pPr/>
              <a:t>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7511E-AC35-4867-8758-472D7CB3C13D}" type="datetimeFigureOut">
              <a:rPr lang="en-US" smtClean="0"/>
              <a:pPr/>
              <a:t>12/8/2008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7511E-AC35-4867-8758-472D7CB3C13D}" type="datetimeFigureOut">
              <a:rPr lang="en-US" smtClean="0"/>
              <a:pPr/>
              <a:t>12/8/2008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7511E-AC35-4867-8758-472D7CB3C13D}" type="datetimeFigureOut">
              <a:rPr lang="en-US" smtClean="0"/>
              <a:pPr/>
              <a:t>12/8/2008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7511E-AC35-4867-8758-472D7CB3C13D}" type="datetimeFigureOut">
              <a:rPr lang="en-US" smtClean="0"/>
              <a:pPr/>
              <a:t>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7511E-AC35-4867-8758-472D7CB3C13D}" type="datetimeFigureOut">
              <a:rPr lang="en-US" smtClean="0"/>
              <a:pPr/>
              <a:t>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6AA0D-598D-4BFC-9845-454C4A911F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7511E-AC35-4867-8758-472D7CB3C13D}" type="datetimeFigureOut">
              <a:rPr lang="en-US" smtClean="0"/>
              <a:pPr/>
              <a:t>12/8/2008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6AA0D-598D-4BFC-9845-454C4A911F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772400" cy="1171582"/>
          </a:xfrm>
        </p:spPr>
        <p:txBody>
          <a:bodyPr/>
          <a:lstStyle/>
          <a:p>
            <a:r>
              <a:rPr lang="en-GB" dirty="0" smtClean="0"/>
              <a:t>Exchanging Substances</a:t>
            </a:r>
            <a:endParaRPr lang="en-US" dirty="0"/>
          </a:p>
        </p:txBody>
      </p:sp>
      <p:sp>
        <p:nvSpPr>
          <p:cNvPr id="3" name="Subtitle 2"/>
          <p:cNvSpPr>
            <a:spLocks noGrp="1"/>
          </p:cNvSpPr>
          <p:nvPr>
            <p:ph type="subTitle" idx="1"/>
          </p:nvPr>
        </p:nvSpPr>
        <p:spPr>
          <a:xfrm>
            <a:off x="1357290" y="5105400"/>
            <a:ext cx="6400800" cy="1752600"/>
          </a:xfrm>
        </p:spPr>
        <p:txBody>
          <a:bodyPr/>
          <a:lstStyle/>
          <a:p>
            <a:r>
              <a:rPr lang="en-GB" dirty="0" smtClean="0"/>
              <a:t>Facilitated Diffusion, Osmosis and Active Transport</a:t>
            </a:r>
            <a:endParaRPr lang="en-US" dirty="0"/>
          </a:p>
        </p:txBody>
      </p:sp>
      <p:pic>
        <p:nvPicPr>
          <p:cNvPr id="1026" name="Picture 2" descr="C:\Documents and Settings\Varinderjeet Bimmut\Desktop\48842.jpg"/>
          <p:cNvPicPr>
            <a:picLocks noChangeAspect="1" noChangeArrowheads="1"/>
          </p:cNvPicPr>
          <p:nvPr/>
        </p:nvPicPr>
        <p:blipFill>
          <a:blip r:embed="rId2"/>
          <a:srcRect/>
          <a:stretch>
            <a:fillRect/>
          </a:stretch>
        </p:blipFill>
        <p:spPr bwMode="auto">
          <a:xfrm>
            <a:off x="2714612" y="1428736"/>
            <a:ext cx="3786214" cy="369155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Facilitated diffusion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14290"/>
            <a:ext cx="8229600" cy="725470"/>
          </a:xfrm>
        </p:spPr>
        <p:txBody>
          <a:bodyPr>
            <a:normAutofit fontScale="90000"/>
          </a:bodyPr>
          <a:lstStyle/>
          <a:p>
            <a:r>
              <a:rPr lang="en-GB" dirty="0" smtClean="0"/>
              <a:t>Facilitated Diffusion</a:t>
            </a:r>
            <a:endParaRPr lang="en-US" dirty="0"/>
          </a:p>
        </p:txBody>
      </p:sp>
      <p:sp>
        <p:nvSpPr>
          <p:cNvPr id="5" name="Content Placeholder 4"/>
          <p:cNvSpPr>
            <a:spLocks noGrp="1"/>
          </p:cNvSpPr>
          <p:nvPr>
            <p:ph idx="1"/>
          </p:nvPr>
        </p:nvSpPr>
        <p:spPr>
          <a:xfrm>
            <a:off x="142844" y="928670"/>
            <a:ext cx="8858312" cy="5786478"/>
          </a:xfrm>
        </p:spPr>
        <p:txBody>
          <a:bodyPr>
            <a:normAutofit/>
          </a:bodyPr>
          <a:lstStyle/>
          <a:p>
            <a:pPr>
              <a:buNone/>
            </a:pPr>
            <a:r>
              <a:rPr lang="en-GB" sz="2800" dirty="0" smtClean="0"/>
              <a:t>Facilitated diffusion uses the same principle as </a:t>
            </a:r>
            <a:r>
              <a:rPr lang="en-GB" sz="2800" b="1" dirty="0" smtClean="0">
                <a:solidFill>
                  <a:srgbClr val="FF0000"/>
                </a:solidFill>
              </a:rPr>
              <a:t>ordinary diffusion</a:t>
            </a:r>
            <a:r>
              <a:rPr lang="en-GB" sz="2800" dirty="0" smtClean="0"/>
              <a:t>, except that </a:t>
            </a:r>
            <a:r>
              <a:rPr lang="en-GB" sz="2800" b="1" dirty="0" smtClean="0">
                <a:solidFill>
                  <a:srgbClr val="00B050"/>
                </a:solidFill>
              </a:rPr>
              <a:t>protein carriers </a:t>
            </a:r>
            <a:r>
              <a:rPr lang="en-GB" sz="2800" dirty="0" smtClean="0"/>
              <a:t>are involved.</a:t>
            </a:r>
          </a:p>
          <a:p>
            <a:pPr>
              <a:buNone/>
            </a:pPr>
            <a:endParaRPr lang="en-GB" sz="2800" dirty="0"/>
          </a:p>
          <a:p>
            <a:pPr>
              <a:buNone/>
            </a:pPr>
            <a:r>
              <a:rPr lang="en-GB" sz="2800" dirty="0" smtClean="0"/>
              <a:t>Small molecules like </a:t>
            </a:r>
            <a:r>
              <a:rPr lang="en-GB" sz="2800" b="1" dirty="0" smtClean="0">
                <a:solidFill>
                  <a:srgbClr val="0070C0"/>
                </a:solidFill>
              </a:rPr>
              <a:t>O</a:t>
            </a:r>
            <a:r>
              <a:rPr lang="en-GB" sz="2800" b="1" baseline="-25000" dirty="0" smtClean="0">
                <a:solidFill>
                  <a:srgbClr val="0070C0"/>
                </a:solidFill>
              </a:rPr>
              <a:t>2</a:t>
            </a:r>
            <a:r>
              <a:rPr lang="en-GB" sz="2800" b="1" dirty="0" smtClean="0"/>
              <a:t> </a:t>
            </a:r>
            <a:r>
              <a:rPr lang="en-GB" sz="2800" dirty="0" smtClean="0"/>
              <a:t>and</a:t>
            </a:r>
            <a:r>
              <a:rPr lang="en-GB" sz="2800" b="1" dirty="0" smtClean="0"/>
              <a:t> </a:t>
            </a:r>
            <a:r>
              <a:rPr lang="en-GB" sz="2800" b="1" dirty="0" smtClean="0">
                <a:solidFill>
                  <a:schemeClr val="accent6">
                    <a:lumMod val="50000"/>
                  </a:schemeClr>
                </a:solidFill>
              </a:rPr>
              <a:t>CO</a:t>
            </a:r>
            <a:r>
              <a:rPr lang="en-GB" sz="2800" b="1" baseline="-25000" dirty="0" smtClean="0">
                <a:solidFill>
                  <a:schemeClr val="accent6">
                    <a:lumMod val="50000"/>
                  </a:schemeClr>
                </a:solidFill>
              </a:rPr>
              <a:t>2</a:t>
            </a:r>
            <a:r>
              <a:rPr lang="en-GB" sz="2800" b="1" dirty="0" smtClean="0"/>
              <a:t> </a:t>
            </a:r>
            <a:r>
              <a:rPr lang="en-GB" sz="2800" dirty="0" smtClean="0"/>
              <a:t>can simply diffuse across a membrane without any help.</a:t>
            </a:r>
          </a:p>
          <a:p>
            <a:pPr>
              <a:buNone/>
            </a:pPr>
            <a:endParaRPr lang="en-GB" sz="2800" dirty="0"/>
          </a:p>
          <a:p>
            <a:pPr>
              <a:buNone/>
            </a:pPr>
            <a:r>
              <a:rPr lang="en-GB" sz="2800" b="1" dirty="0" smtClean="0">
                <a:solidFill>
                  <a:srgbClr val="FF0000"/>
                </a:solidFill>
              </a:rPr>
              <a:t>Larger molecules</a:t>
            </a:r>
            <a:r>
              <a:rPr lang="en-GB" sz="2800" dirty="0" smtClean="0">
                <a:solidFill>
                  <a:srgbClr val="FF0000"/>
                </a:solidFill>
              </a:rPr>
              <a:t> </a:t>
            </a:r>
            <a:r>
              <a:rPr lang="en-GB" sz="2800" dirty="0" smtClean="0"/>
              <a:t>like </a:t>
            </a:r>
            <a:r>
              <a:rPr lang="en-GB" sz="2800" b="1" dirty="0" smtClean="0">
                <a:solidFill>
                  <a:srgbClr val="00B050"/>
                </a:solidFill>
              </a:rPr>
              <a:t>amino acids</a:t>
            </a:r>
            <a:r>
              <a:rPr lang="en-GB" sz="2800" dirty="0" smtClean="0">
                <a:solidFill>
                  <a:srgbClr val="00B050"/>
                </a:solidFill>
              </a:rPr>
              <a:t> </a:t>
            </a:r>
            <a:r>
              <a:rPr lang="en-GB" sz="2800" dirty="0" smtClean="0"/>
              <a:t>and </a:t>
            </a:r>
            <a:r>
              <a:rPr lang="en-GB" sz="2800" b="1" dirty="0" smtClean="0">
                <a:solidFill>
                  <a:schemeClr val="accent6">
                    <a:lumMod val="75000"/>
                  </a:schemeClr>
                </a:solidFill>
              </a:rPr>
              <a:t>glucose</a:t>
            </a:r>
            <a:r>
              <a:rPr lang="en-GB" sz="2800" b="1" dirty="0" smtClean="0"/>
              <a:t> </a:t>
            </a:r>
            <a:r>
              <a:rPr lang="en-GB" sz="2800" dirty="0" smtClean="0"/>
              <a:t>can’t diffuse directly through the phospholipid bilayer.</a:t>
            </a:r>
          </a:p>
          <a:p>
            <a:pPr>
              <a:buNone/>
            </a:pPr>
            <a:r>
              <a:rPr lang="en-GB" sz="2800" dirty="0" smtClean="0"/>
              <a:t>They still move down a </a:t>
            </a:r>
            <a:r>
              <a:rPr lang="en-GB" sz="2800" b="1" dirty="0" smtClean="0">
                <a:solidFill>
                  <a:srgbClr val="0070C0"/>
                </a:solidFill>
              </a:rPr>
              <a:t>concentration gradient</a:t>
            </a:r>
            <a:r>
              <a:rPr lang="en-GB" sz="2800" dirty="0" smtClean="0"/>
              <a:t>, but because they’re so big, they move through </a:t>
            </a:r>
            <a:r>
              <a:rPr lang="en-GB" sz="2800" b="1" dirty="0" smtClean="0">
                <a:solidFill>
                  <a:srgbClr val="FF0000"/>
                </a:solidFill>
              </a:rPr>
              <a:t>carrier proteins</a:t>
            </a:r>
            <a:r>
              <a:rPr lang="en-GB" sz="2800" dirty="0" smtClean="0">
                <a:solidFill>
                  <a:srgbClr val="FF0000"/>
                </a:solidFill>
              </a:rPr>
              <a:t> </a:t>
            </a:r>
            <a:r>
              <a:rPr lang="en-GB" sz="2800" dirty="0" smtClean="0"/>
              <a:t>or </a:t>
            </a:r>
            <a:r>
              <a:rPr lang="en-GB" sz="2800" b="1" dirty="0" smtClean="0">
                <a:solidFill>
                  <a:srgbClr val="00B050"/>
                </a:solidFill>
              </a:rPr>
              <a:t>channel proteins</a:t>
            </a:r>
            <a:r>
              <a:rPr lang="en-GB" sz="2800" b="1" dirty="0" smtClean="0"/>
              <a:t>.</a:t>
            </a:r>
          </a:p>
          <a:p>
            <a:pPr>
              <a:buNone/>
            </a:pPr>
            <a:r>
              <a:rPr lang="en-GB" sz="2800" dirty="0" smtClean="0"/>
              <a:t>Facilitated diffusion is also </a:t>
            </a:r>
            <a:r>
              <a:rPr lang="en-GB" sz="2800" b="1" dirty="0" smtClean="0"/>
              <a:t>passive </a:t>
            </a:r>
            <a:r>
              <a:rPr lang="en-GB" sz="2800" dirty="0" smtClean="0"/>
              <a:t>(no energy).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heckerboard(across)">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heckerboard(across)">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654032"/>
          </a:xfrm>
        </p:spPr>
        <p:txBody>
          <a:bodyPr>
            <a:normAutofit fontScale="90000"/>
          </a:bodyPr>
          <a:lstStyle/>
          <a:p>
            <a:r>
              <a:rPr lang="en-GB" dirty="0" smtClean="0"/>
              <a:t>CARRIER Proteins</a:t>
            </a:r>
            <a:endParaRPr lang="en-US" dirty="0"/>
          </a:p>
        </p:txBody>
      </p:sp>
      <p:grpSp>
        <p:nvGrpSpPr>
          <p:cNvPr id="40" name="Group 39"/>
          <p:cNvGrpSpPr/>
          <p:nvPr/>
        </p:nvGrpSpPr>
        <p:grpSpPr>
          <a:xfrm>
            <a:off x="500034" y="857232"/>
            <a:ext cx="8215370" cy="3357586"/>
            <a:chOff x="714348" y="1214422"/>
            <a:chExt cx="7643866" cy="3500462"/>
          </a:xfrm>
        </p:grpSpPr>
        <p:sp>
          <p:nvSpPr>
            <p:cNvPr id="4" name="Rectangle 3"/>
            <p:cNvSpPr/>
            <p:nvPr/>
          </p:nvSpPr>
          <p:spPr>
            <a:xfrm>
              <a:off x="714348" y="1214422"/>
              <a:ext cx="7643866" cy="35004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654936" y="2558603"/>
              <a:ext cx="553790" cy="1133341"/>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214546" y="2571744"/>
              <a:ext cx="553790" cy="1133341"/>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a:scene3d>
              <a:camera prst="orthographicFront">
                <a:rot lat="0" lon="107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rot="1465872">
              <a:off x="5857884" y="2571744"/>
              <a:ext cx="553790" cy="1133341"/>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20076092">
              <a:off x="6502800" y="2635737"/>
              <a:ext cx="553790" cy="1133341"/>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a:scene3d>
              <a:camera prst="orthographicFront">
                <a:rot lat="0" lon="107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071670" y="257174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57290" y="171448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43174" y="135729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928926" y="221455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071538" y="228599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143108" y="185736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15008" y="192880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500826" y="207167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357950" y="135729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215206" y="171448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357950" y="3500438"/>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5400000">
              <a:off x="6251587" y="3249611"/>
              <a:ext cx="500066" cy="1588"/>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251587" y="4035429"/>
              <a:ext cx="500066" cy="1588"/>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14348" y="3143248"/>
              <a:ext cx="1357322"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57422" y="3143248"/>
              <a:ext cx="3857652"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786578" y="3143248"/>
              <a:ext cx="1571636"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14348" y="3357562"/>
              <a:ext cx="1357322"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357422" y="3357562"/>
              <a:ext cx="3786214"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858016" y="3357562"/>
              <a:ext cx="1500198"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142844" y="4286256"/>
            <a:ext cx="8858312" cy="2246769"/>
          </a:xfrm>
          <a:prstGeom prst="rect">
            <a:avLst/>
          </a:prstGeom>
          <a:noFill/>
        </p:spPr>
        <p:txBody>
          <a:bodyPr wrap="square" rtlCol="0">
            <a:spAutoFit/>
          </a:bodyPr>
          <a:lstStyle/>
          <a:p>
            <a:r>
              <a:rPr lang="en-GB" sz="2800" b="1" dirty="0" smtClean="0">
                <a:solidFill>
                  <a:srgbClr val="FF0000"/>
                </a:solidFill>
              </a:rPr>
              <a:t>Carrier proteins</a:t>
            </a:r>
            <a:r>
              <a:rPr lang="en-GB" sz="2800" dirty="0" smtClean="0">
                <a:solidFill>
                  <a:srgbClr val="FF0000"/>
                </a:solidFill>
              </a:rPr>
              <a:t> </a:t>
            </a:r>
            <a:r>
              <a:rPr lang="en-GB" sz="2800" dirty="0" smtClean="0"/>
              <a:t>move large molecules in or out of the cell down a concentration gradient.</a:t>
            </a:r>
          </a:p>
          <a:p>
            <a:pPr marL="514350" indent="-514350">
              <a:buAutoNum type="arabicPeriod"/>
            </a:pPr>
            <a:r>
              <a:rPr lang="en-GB" sz="2800" dirty="0" smtClean="0"/>
              <a:t>Molecules </a:t>
            </a:r>
            <a:r>
              <a:rPr lang="en-GB" sz="2800" b="1" dirty="0" smtClean="0">
                <a:solidFill>
                  <a:srgbClr val="00B050"/>
                </a:solidFill>
              </a:rPr>
              <a:t>attach</a:t>
            </a:r>
            <a:r>
              <a:rPr lang="en-GB" sz="2800" dirty="0" smtClean="0"/>
              <a:t> to the carrier protein.</a:t>
            </a:r>
          </a:p>
          <a:p>
            <a:pPr marL="514350" indent="-514350">
              <a:buAutoNum type="arabicPeriod"/>
            </a:pPr>
            <a:r>
              <a:rPr lang="en-GB" sz="2800" dirty="0" smtClean="0"/>
              <a:t>The carrier </a:t>
            </a:r>
            <a:r>
              <a:rPr lang="en-GB" sz="2800" b="1" dirty="0" smtClean="0">
                <a:solidFill>
                  <a:srgbClr val="0070C0"/>
                </a:solidFill>
              </a:rPr>
              <a:t>changes shape</a:t>
            </a:r>
            <a:r>
              <a:rPr lang="en-GB" sz="2800" dirty="0" smtClean="0"/>
              <a:t>.</a:t>
            </a:r>
          </a:p>
          <a:p>
            <a:pPr marL="514350" indent="-514350">
              <a:buAutoNum type="arabicPeriod"/>
            </a:pPr>
            <a:r>
              <a:rPr lang="en-GB" sz="2800" dirty="0" smtClean="0"/>
              <a:t>It releases the molecule on the </a:t>
            </a:r>
            <a:r>
              <a:rPr lang="en-GB" sz="2800" b="1" dirty="0" smtClean="0">
                <a:solidFill>
                  <a:schemeClr val="accent6">
                    <a:lumMod val="75000"/>
                  </a:schemeClr>
                </a:solidFill>
              </a:rPr>
              <a:t>other side</a:t>
            </a:r>
            <a:r>
              <a:rPr lang="en-GB" sz="2800" dirty="0" smtClean="0"/>
              <a:t>.</a:t>
            </a:r>
          </a:p>
        </p:txBody>
      </p:sp>
      <p:sp>
        <p:nvSpPr>
          <p:cNvPr id="41" name="TextBox 40"/>
          <p:cNvSpPr txBox="1"/>
          <p:nvPr/>
        </p:nvSpPr>
        <p:spPr>
          <a:xfrm>
            <a:off x="3714744" y="2000240"/>
            <a:ext cx="1500198" cy="461665"/>
          </a:xfrm>
          <a:prstGeom prst="rect">
            <a:avLst/>
          </a:prstGeom>
          <a:noFill/>
        </p:spPr>
        <p:txBody>
          <a:bodyPr wrap="square" rtlCol="0">
            <a:spAutoFit/>
          </a:bodyPr>
          <a:lstStyle/>
          <a:p>
            <a:pPr algn="ctr"/>
            <a:r>
              <a:rPr lang="en-GB" sz="2400" b="1" dirty="0" smtClean="0"/>
              <a:t>OUTSIDE</a:t>
            </a:r>
            <a:endParaRPr lang="en-US" sz="2400" b="1" dirty="0"/>
          </a:p>
        </p:txBody>
      </p:sp>
      <p:sp>
        <p:nvSpPr>
          <p:cNvPr id="42" name="TextBox 41"/>
          <p:cNvSpPr txBox="1"/>
          <p:nvPr/>
        </p:nvSpPr>
        <p:spPr>
          <a:xfrm>
            <a:off x="3714744" y="3071810"/>
            <a:ext cx="1500198" cy="461665"/>
          </a:xfrm>
          <a:prstGeom prst="rect">
            <a:avLst/>
          </a:prstGeom>
          <a:noFill/>
        </p:spPr>
        <p:txBody>
          <a:bodyPr wrap="square" rtlCol="0">
            <a:spAutoFit/>
          </a:bodyPr>
          <a:lstStyle/>
          <a:p>
            <a:pPr algn="ctr"/>
            <a:r>
              <a:rPr lang="en-GB" sz="2400" b="1" dirty="0" smtClean="0"/>
              <a:t>INSIDE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checkerboard(across)">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9">
                                            <p:txEl>
                                              <p:pRg st="1" end="1"/>
                                            </p:txEl>
                                          </p:spTgt>
                                        </p:tgtEl>
                                        <p:attrNameLst>
                                          <p:attrName>style.visibility</p:attrName>
                                        </p:attrNameLst>
                                      </p:cBhvr>
                                      <p:to>
                                        <p:strVal val="visible"/>
                                      </p:to>
                                    </p:set>
                                    <p:animEffect transition="in" filter="checkerboard(across)">
                                      <p:cBhvr>
                                        <p:cTn id="12" dur="500"/>
                                        <p:tgtEl>
                                          <p:spTgt spid="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9">
                                            <p:txEl>
                                              <p:pRg st="2" end="2"/>
                                            </p:txEl>
                                          </p:spTgt>
                                        </p:tgtEl>
                                        <p:attrNameLst>
                                          <p:attrName>style.visibility</p:attrName>
                                        </p:attrNameLst>
                                      </p:cBhvr>
                                      <p:to>
                                        <p:strVal val="visible"/>
                                      </p:to>
                                    </p:set>
                                    <p:animEffect transition="in" filter="checkerboard(across)">
                                      <p:cBhvr>
                                        <p:cTn id="17" dur="500"/>
                                        <p:tgtEl>
                                          <p:spTgt spid="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9">
                                            <p:txEl>
                                              <p:pRg st="3" end="3"/>
                                            </p:txEl>
                                          </p:spTgt>
                                        </p:tgtEl>
                                        <p:attrNameLst>
                                          <p:attrName>style.visibility</p:attrName>
                                        </p:attrNameLst>
                                      </p:cBhvr>
                                      <p:to>
                                        <p:strVal val="visible"/>
                                      </p:to>
                                    </p:set>
                                    <p:animEffect transition="in" filter="checkerboard(across)">
                                      <p:cBhvr>
                                        <p:cTn id="22" dur="500"/>
                                        <p:tgtEl>
                                          <p:spTgt spid="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8596" y="142852"/>
            <a:ext cx="8229600" cy="654032"/>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CHANNEL Proteins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2643174" y="857232"/>
            <a:ext cx="3857652" cy="33575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357686" y="2357430"/>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2643174" y="2714620"/>
            <a:ext cx="1458804" cy="1523"/>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29190" y="2714620"/>
            <a:ext cx="1571636"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643174" y="2928934"/>
            <a:ext cx="1458804" cy="1523"/>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929190" y="2928934"/>
            <a:ext cx="1571636"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071934" y="2143116"/>
            <a:ext cx="285752" cy="107157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3438" y="2143116"/>
            <a:ext cx="285752" cy="107157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286380" y="1000108"/>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714744" y="1571612"/>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072066" y="1714488"/>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286248" y="1071546"/>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143240" y="1142984"/>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19" idx="4"/>
          </p:cNvCxnSpPr>
          <p:nvPr/>
        </p:nvCxnSpPr>
        <p:spPr>
          <a:xfrm rot="5400000">
            <a:off x="4107164" y="3024918"/>
            <a:ext cx="797481" cy="1068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2844" y="4500570"/>
            <a:ext cx="8858312" cy="1815882"/>
          </a:xfrm>
          <a:prstGeom prst="rect">
            <a:avLst/>
          </a:prstGeom>
          <a:noFill/>
        </p:spPr>
        <p:txBody>
          <a:bodyPr wrap="square" rtlCol="0">
            <a:spAutoFit/>
          </a:bodyPr>
          <a:lstStyle/>
          <a:p>
            <a:pPr algn="ctr"/>
            <a:r>
              <a:rPr lang="en-GB" sz="2800" b="1" dirty="0" smtClean="0">
                <a:solidFill>
                  <a:srgbClr val="FF0000"/>
                </a:solidFill>
              </a:rPr>
              <a:t>Channel proteins</a:t>
            </a:r>
            <a:r>
              <a:rPr lang="en-GB" sz="2800" dirty="0" smtClean="0">
                <a:solidFill>
                  <a:srgbClr val="FF0000"/>
                </a:solidFill>
              </a:rPr>
              <a:t> </a:t>
            </a:r>
            <a:r>
              <a:rPr lang="en-GB" sz="2800" dirty="0" smtClean="0"/>
              <a:t>form </a:t>
            </a:r>
            <a:r>
              <a:rPr lang="en-GB" sz="2800" b="1" dirty="0" smtClean="0">
                <a:solidFill>
                  <a:srgbClr val="00B050"/>
                </a:solidFill>
              </a:rPr>
              <a:t>pores</a:t>
            </a:r>
            <a:r>
              <a:rPr lang="en-GB" sz="2800" dirty="0" smtClean="0">
                <a:solidFill>
                  <a:srgbClr val="00B050"/>
                </a:solidFill>
              </a:rPr>
              <a:t> </a:t>
            </a:r>
            <a:r>
              <a:rPr lang="en-GB" sz="2800" dirty="0" smtClean="0"/>
              <a:t>in the membrane for </a:t>
            </a:r>
            <a:r>
              <a:rPr lang="en-GB" sz="2800" b="1" dirty="0" smtClean="0">
                <a:solidFill>
                  <a:srgbClr val="00B050"/>
                </a:solidFill>
              </a:rPr>
              <a:t>CHARGED PARTICLES</a:t>
            </a:r>
            <a:r>
              <a:rPr lang="en-GB" sz="2800" b="1" dirty="0">
                <a:solidFill>
                  <a:srgbClr val="00B050"/>
                </a:solidFill>
              </a:rPr>
              <a:t> </a:t>
            </a:r>
            <a:r>
              <a:rPr lang="en-GB" sz="2800" dirty="0" smtClean="0"/>
              <a:t>to move down a concentration gradient.</a:t>
            </a:r>
          </a:p>
          <a:p>
            <a:pPr algn="ctr"/>
            <a:endParaRPr lang="en-GB" sz="2800" dirty="0" smtClean="0"/>
          </a:p>
        </p:txBody>
      </p:sp>
      <p:sp>
        <p:nvSpPr>
          <p:cNvPr id="45" name="TextBox 44"/>
          <p:cNvSpPr txBox="1"/>
          <p:nvPr/>
        </p:nvSpPr>
        <p:spPr>
          <a:xfrm>
            <a:off x="1285852" y="2071678"/>
            <a:ext cx="1500198" cy="461665"/>
          </a:xfrm>
          <a:prstGeom prst="rect">
            <a:avLst/>
          </a:prstGeom>
          <a:noFill/>
        </p:spPr>
        <p:txBody>
          <a:bodyPr wrap="square" rtlCol="0">
            <a:spAutoFit/>
          </a:bodyPr>
          <a:lstStyle/>
          <a:p>
            <a:pPr algn="ctr"/>
            <a:r>
              <a:rPr lang="en-GB" sz="2400" b="1" dirty="0" smtClean="0"/>
              <a:t>OUTSIDE</a:t>
            </a:r>
            <a:endParaRPr lang="en-US" sz="2400" b="1" dirty="0"/>
          </a:p>
        </p:txBody>
      </p:sp>
      <p:sp>
        <p:nvSpPr>
          <p:cNvPr id="46" name="TextBox 45"/>
          <p:cNvSpPr txBox="1"/>
          <p:nvPr/>
        </p:nvSpPr>
        <p:spPr>
          <a:xfrm>
            <a:off x="1428728" y="3143248"/>
            <a:ext cx="1500198" cy="461665"/>
          </a:xfrm>
          <a:prstGeom prst="rect">
            <a:avLst/>
          </a:prstGeom>
          <a:noFill/>
        </p:spPr>
        <p:txBody>
          <a:bodyPr wrap="square" rtlCol="0">
            <a:spAutoFit/>
          </a:bodyPr>
          <a:lstStyle/>
          <a:p>
            <a:pPr algn="ctr"/>
            <a:r>
              <a:rPr lang="en-GB" sz="2400" b="1" dirty="0" smtClean="0"/>
              <a:t>INSIDE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checkerboard(across)">
                                      <p:cBhvr>
                                        <p:cTn id="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Facilitated Diffusion</a:t>
            </a:r>
            <a:endParaRPr lang="en-US" dirty="0"/>
          </a:p>
        </p:txBody>
      </p:sp>
      <p:sp>
        <p:nvSpPr>
          <p:cNvPr id="3" name="Content Placeholder 2"/>
          <p:cNvSpPr>
            <a:spLocks noGrp="1"/>
          </p:cNvSpPr>
          <p:nvPr>
            <p:ph idx="1"/>
          </p:nvPr>
        </p:nvSpPr>
        <p:spPr/>
        <p:txBody>
          <a:bodyPr/>
          <a:lstStyle/>
          <a:p>
            <a:r>
              <a:rPr lang="en-GB" dirty="0" smtClean="0"/>
              <a:t>Facilitated diffusion is </a:t>
            </a:r>
            <a:r>
              <a:rPr lang="en-GB" b="1" dirty="0" smtClean="0">
                <a:solidFill>
                  <a:srgbClr val="FF0000"/>
                </a:solidFill>
              </a:rPr>
              <a:t>specific</a:t>
            </a:r>
            <a:r>
              <a:rPr lang="en-GB" dirty="0" smtClean="0"/>
              <a:t>.</a:t>
            </a:r>
          </a:p>
          <a:p>
            <a:endParaRPr lang="en-GB" dirty="0"/>
          </a:p>
          <a:p>
            <a:r>
              <a:rPr lang="en-GB" dirty="0" smtClean="0"/>
              <a:t>i.e. A certain type of molecule will have a </a:t>
            </a:r>
            <a:r>
              <a:rPr lang="en-GB" b="1" dirty="0" smtClean="0">
                <a:solidFill>
                  <a:srgbClr val="FF0000"/>
                </a:solidFill>
              </a:rPr>
              <a:t>corresponding </a:t>
            </a:r>
            <a:r>
              <a:rPr lang="en-GB" dirty="0" smtClean="0"/>
              <a:t>carrier or channel</a:t>
            </a:r>
          </a:p>
          <a:p>
            <a:endParaRPr lang="en-GB" dirty="0"/>
          </a:p>
          <a:p>
            <a:pPr algn="ctr">
              <a:buNone/>
            </a:pPr>
            <a:r>
              <a:rPr lang="en-GB" b="1" dirty="0" smtClean="0"/>
              <a:t>Glucose = glucose channel</a:t>
            </a:r>
          </a:p>
          <a:p>
            <a:pPr algn="ctr">
              <a:buNone/>
            </a:pPr>
            <a:r>
              <a:rPr lang="en-GB" b="1" dirty="0" smtClean="0"/>
              <a:t>Amino acids = amino acid channel</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heckerboard(across)">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Active transport</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214290"/>
            <a:ext cx="4500594" cy="725470"/>
          </a:xfrm>
        </p:spPr>
        <p:txBody>
          <a:bodyPr>
            <a:normAutofit fontScale="90000"/>
          </a:bodyPr>
          <a:lstStyle/>
          <a:p>
            <a:r>
              <a:rPr lang="en-GB" dirty="0" smtClean="0"/>
              <a:t>Active Transport</a:t>
            </a:r>
            <a:endParaRPr lang="en-US" dirty="0"/>
          </a:p>
        </p:txBody>
      </p:sp>
      <p:sp>
        <p:nvSpPr>
          <p:cNvPr id="5" name="Content Placeholder 4"/>
          <p:cNvSpPr>
            <a:spLocks noGrp="1"/>
          </p:cNvSpPr>
          <p:nvPr>
            <p:ph idx="1"/>
          </p:nvPr>
        </p:nvSpPr>
        <p:spPr>
          <a:xfrm>
            <a:off x="142844" y="928670"/>
            <a:ext cx="5715040" cy="5786478"/>
          </a:xfrm>
        </p:spPr>
        <p:txBody>
          <a:bodyPr>
            <a:normAutofit fontScale="92500" lnSpcReduction="10000"/>
          </a:bodyPr>
          <a:lstStyle/>
          <a:p>
            <a:pPr>
              <a:buNone/>
            </a:pPr>
            <a:r>
              <a:rPr lang="en-GB" sz="2800" dirty="0" smtClean="0"/>
              <a:t>Active transport is </a:t>
            </a:r>
            <a:r>
              <a:rPr lang="en-GB" sz="2800" b="1" dirty="0" smtClean="0"/>
              <a:t>different </a:t>
            </a:r>
            <a:r>
              <a:rPr lang="en-GB" sz="2800" dirty="0" smtClean="0"/>
              <a:t>from diffusion and facilitated diffusion because it </a:t>
            </a:r>
            <a:r>
              <a:rPr lang="en-GB" sz="2800" b="1" dirty="0" smtClean="0">
                <a:solidFill>
                  <a:srgbClr val="FF0000"/>
                </a:solidFill>
              </a:rPr>
              <a:t>uses ENERGY</a:t>
            </a:r>
            <a:r>
              <a:rPr lang="en-GB" sz="2800" dirty="0" smtClean="0"/>
              <a:t>.</a:t>
            </a:r>
          </a:p>
          <a:p>
            <a:pPr>
              <a:buNone/>
            </a:pPr>
            <a:endParaRPr lang="en-GB" sz="2800" dirty="0"/>
          </a:p>
          <a:p>
            <a:pPr>
              <a:buNone/>
            </a:pPr>
            <a:r>
              <a:rPr lang="en-GB" sz="2800" dirty="0" smtClean="0"/>
              <a:t>Unlike diffusion and facilitated diffusion, molecules move </a:t>
            </a:r>
            <a:r>
              <a:rPr lang="en-GB" sz="2800" b="1" u="sng" dirty="0" smtClean="0">
                <a:solidFill>
                  <a:srgbClr val="FF0000"/>
                </a:solidFill>
              </a:rPr>
              <a:t>AGAINST</a:t>
            </a:r>
            <a:r>
              <a:rPr lang="en-GB" sz="2800" b="1" dirty="0" smtClean="0">
                <a:solidFill>
                  <a:srgbClr val="FF0000"/>
                </a:solidFill>
              </a:rPr>
              <a:t> a concentration gradient</a:t>
            </a:r>
            <a:r>
              <a:rPr lang="en-GB" sz="2800" dirty="0" smtClean="0"/>
              <a:t>.</a:t>
            </a:r>
          </a:p>
          <a:p>
            <a:pPr>
              <a:buNone/>
            </a:pPr>
            <a:endParaRPr lang="en-GB" sz="2800" dirty="0"/>
          </a:p>
          <a:p>
            <a:pPr>
              <a:buNone/>
            </a:pPr>
            <a:r>
              <a:rPr lang="en-GB" sz="2800" dirty="0" smtClean="0"/>
              <a:t>This happens in the intestines, where the concentration of nutrients is very high in the cells already. </a:t>
            </a:r>
          </a:p>
          <a:p>
            <a:pPr>
              <a:buNone/>
            </a:pPr>
            <a:endParaRPr lang="en-GB" sz="2800" dirty="0"/>
          </a:p>
          <a:p>
            <a:pPr>
              <a:buNone/>
            </a:pPr>
            <a:r>
              <a:rPr lang="en-GB" sz="2800" dirty="0" smtClean="0"/>
              <a:t>Active transport uses </a:t>
            </a:r>
            <a:r>
              <a:rPr lang="en-GB" sz="2800" b="1" dirty="0" smtClean="0">
                <a:solidFill>
                  <a:srgbClr val="FF0000"/>
                </a:solidFill>
              </a:rPr>
              <a:t>carrier proteins </a:t>
            </a:r>
            <a:r>
              <a:rPr lang="en-GB" sz="2800" b="1" dirty="0" smtClean="0"/>
              <a:t>too</a:t>
            </a:r>
            <a:r>
              <a:rPr lang="en-GB" sz="2800" dirty="0" smtClean="0"/>
              <a:t>, but they work using </a:t>
            </a:r>
            <a:r>
              <a:rPr lang="en-GB" sz="2800" b="1" dirty="0" smtClean="0">
                <a:solidFill>
                  <a:srgbClr val="FF0000"/>
                </a:solidFill>
              </a:rPr>
              <a:t>ATP</a:t>
            </a:r>
            <a:r>
              <a:rPr lang="en-GB" sz="2800" dirty="0" smtClean="0"/>
              <a:t> (energy).</a:t>
            </a:r>
            <a:endParaRPr lang="en-US" sz="2800" dirty="0"/>
          </a:p>
        </p:txBody>
      </p:sp>
      <p:pic>
        <p:nvPicPr>
          <p:cNvPr id="6" name="Picture 2" descr="E:\Facilitated Transport.jpg"/>
          <p:cNvPicPr>
            <a:picLocks noChangeAspect="1" noChangeArrowheads="1"/>
          </p:cNvPicPr>
          <p:nvPr/>
        </p:nvPicPr>
        <p:blipFill>
          <a:blip r:embed="rId2"/>
          <a:srcRect t="53186" r="53268" b="4713"/>
          <a:stretch>
            <a:fillRect/>
          </a:stretch>
        </p:blipFill>
        <p:spPr bwMode="auto">
          <a:xfrm rot="5400000">
            <a:off x="5153953" y="1704039"/>
            <a:ext cx="4357718" cy="28069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heckerboard(across)">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a:spLocks/>
          </p:cNvSpPr>
          <p:nvPr/>
        </p:nvSpPr>
        <p:spPr>
          <a:xfrm>
            <a:off x="428596" y="142852"/>
            <a:ext cx="8229600" cy="654032"/>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Active Transport</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4" name="Rectangle 53"/>
          <p:cNvSpPr/>
          <p:nvPr/>
        </p:nvSpPr>
        <p:spPr>
          <a:xfrm>
            <a:off x="2643174" y="857232"/>
            <a:ext cx="3857652" cy="33575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2643174" y="2714620"/>
            <a:ext cx="1714512"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714876" y="2714620"/>
            <a:ext cx="1785950"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643174" y="2928934"/>
            <a:ext cx="1714512"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714876" y="2928934"/>
            <a:ext cx="1785950" cy="1588"/>
          </a:xfrm>
          <a:prstGeom prst="line">
            <a:avLst/>
          </a:prstGeom>
          <a:ln w="136525">
            <a:solidFill>
              <a:srgbClr val="92D050"/>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5786446" y="3214686"/>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4071934" y="3714752"/>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143504" y="3643314"/>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143240" y="3500438"/>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357686" y="1357298"/>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1214414" y="1928802"/>
            <a:ext cx="1500198" cy="461665"/>
          </a:xfrm>
          <a:prstGeom prst="rect">
            <a:avLst/>
          </a:prstGeom>
          <a:noFill/>
        </p:spPr>
        <p:txBody>
          <a:bodyPr wrap="square" rtlCol="0">
            <a:spAutoFit/>
          </a:bodyPr>
          <a:lstStyle/>
          <a:p>
            <a:pPr algn="ctr"/>
            <a:r>
              <a:rPr lang="en-GB" sz="2400" b="1" dirty="0" smtClean="0"/>
              <a:t>OUTSIDE</a:t>
            </a:r>
            <a:endParaRPr lang="en-US" sz="2400" b="1" dirty="0"/>
          </a:p>
        </p:txBody>
      </p:sp>
      <p:sp>
        <p:nvSpPr>
          <p:cNvPr id="69" name="TextBox 68"/>
          <p:cNvSpPr txBox="1"/>
          <p:nvPr/>
        </p:nvSpPr>
        <p:spPr>
          <a:xfrm>
            <a:off x="1357290" y="3143248"/>
            <a:ext cx="1500198" cy="461665"/>
          </a:xfrm>
          <a:prstGeom prst="rect">
            <a:avLst/>
          </a:prstGeom>
          <a:noFill/>
        </p:spPr>
        <p:txBody>
          <a:bodyPr wrap="square" rtlCol="0">
            <a:spAutoFit/>
          </a:bodyPr>
          <a:lstStyle/>
          <a:p>
            <a:pPr algn="ctr"/>
            <a:r>
              <a:rPr lang="en-GB" sz="2400" b="1" dirty="0" smtClean="0"/>
              <a:t>INSIDE</a:t>
            </a:r>
            <a:endParaRPr lang="en-US" sz="2400" b="1" dirty="0"/>
          </a:p>
        </p:txBody>
      </p:sp>
      <p:sp>
        <p:nvSpPr>
          <p:cNvPr id="74" name="Freeform 73"/>
          <p:cNvSpPr/>
          <p:nvPr/>
        </p:nvSpPr>
        <p:spPr>
          <a:xfrm>
            <a:off x="3929058" y="2143116"/>
            <a:ext cx="595195" cy="1087082"/>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4530508" y="2155721"/>
            <a:ext cx="595195" cy="1087082"/>
          </a:xfrm>
          <a:custGeom>
            <a:avLst/>
            <a:gdLst>
              <a:gd name="connsiteX0" fmla="*/ 392805 w 553790"/>
              <a:gd name="connsiteY0" fmla="*/ 17172 h 1133341"/>
              <a:gd name="connsiteX1" fmla="*/ 186743 w 553790"/>
              <a:gd name="connsiteY1" fmla="*/ 30051 h 1133341"/>
              <a:gd name="connsiteX2" fmla="*/ 19318 w 553790"/>
              <a:gd name="connsiteY2" fmla="*/ 197476 h 1133341"/>
              <a:gd name="connsiteX3" fmla="*/ 70833 w 553790"/>
              <a:gd name="connsiteY3" fmla="*/ 403538 h 1133341"/>
              <a:gd name="connsiteX4" fmla="*/ 367047 w 553790"/>
              <a:gd name="connsiteY4" fmla="*/ 480811 h 1133341"/>
              <a:gd name="connsiteX5" fmla="*/ 392805 w 553790"/>
              <a:gd name="connsiteY5" fmla="*/ 725510 h 1133341"/>
              <a:gd name="connsiteX6" fmla="*/ 392805 w 553790"/>
              <a:gd name="connsiteY6" fmla="*/ 892935 h 1133341"/>
              <a:gd name="connsiteX7" fmla="*/ 457199 w 553790"/>
              <a:gd name="connsiteY7" fmla="*/ 1008845 h 1133341"/>
              <a:gd name="connsiteX8" fmla="*/ 534472 w 553790"/>
              <a:gd name="connsiteY8" fmla="*/ 1034603 h 1133341"/>
              <a:gd name="connsiteX9" fmla="*/ 534472 w 553790"/>
              <a:gd name="connsiteY9" fmla="*/ 416417 h 1133341"/>
              <a:gd name="connsiteX10" fmla="*/ 418563 w 553790"/>
              <a:gd name="connsiteY10" fmla="*/ 287628 h 1133341"/>
              <a:gd name="connsiteX11" fmla="*/ 276895 w 553790"/>
              <a:gd name="connsiteY11" fmla="*/ 274749 h 1133341"/>
              <a:gd name="connsiteX12" fmla="*/ 276895 w 553790"/>
              <a:gd name="connsiteY12" fmla="*/ 197476 h 1133341"/>
              <a:gd name="connsiteX13" fmla="*/ 405684 w 553790"/>
              <a:gd name="connsiteY13" fmla="*/ 171718 h 1133341"/>
              <a:gd name="connsiteX14" fmla="*/ 418563 w 553790"/>
              <a:gd name="connsiteY14" fmla="*/ 133082 h 1133341"/>
              <a:gd name="connsiteX15" fmla="*/ 392805 w 553790"/>
              <a:gd name="connsiteY15" fmla="*/ 17172 h 113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3790" h="1133341">
                <a:moveTo>
                  <a:pt x="392805" y="17172"/>
                </a:moveTo>
                <a:cubicBezTo>
                  <a:pt x="354168" y="0"/>
                  <a:pt x="248991" y="0"/>
                  <a:pt x="186743" y="30051"/>
                </a:cubicBezTo>
                <a:cubicBezTo>
                  <a:pt x="124495" y="60102"/>
                  <a:pt x="38636" y="135228"/>
                  <a:pt x="19318" y="197476"/>
                </a:cubicBezTo>
                <a:cubicBezTo>
                  <a:pt x="0" y="259724"/>
                  <a:pt x="12878" y="356316"/>
                  <a:pt x="70833" y="403538"/>
                </a:cubicBezTo>
                <a:cubicBezTo>
                  <a:pt x="128788" y="450761"/>
                  <a:pt x="313385" y="427149"/>
                  <a:pt x="367047" y="480811"/>
                </a:cubicBezTo>
                <a:cubicBezTo>
                  <a:pt x="420709" y="534473"/>
                  <a:pt x="388512" y="656823"/>
                  <a:pt x="392805" y="725510"/>
                </a:cubicBezTo>
                <a:cubicBezTo>
                  <a:pt x="397098" y="794197"/>
                  <a:pt x="382073" y="845713"/>
                  <a:pt x="392805" y="892935"/>
                </a:cubicBezTo>
                <a:cubicBezTo>
                  <a:pt x="403537" y="940157"/>
                  <a:pt x="433588" y="985234"/>
                  <a:pt x="457199" y="1008845"/>
                </a:cubicBezTo>
                <a:cubicBezTo>
                  <a:pt x="480810" y="1032456"/>
                  <a:pt x="521593" y="1133341"/>
                  <a:pt x="534472" y="1034603"/>
                </a:cubicBezTo>
                <a:cubicBezTo>
                  <a:pt x="547351" y="935865"/>
                  <a:pt x="553790" y="540913"/>
                  <a:pt x="534472" y="416417"/>
                </a:cubicBezTo>
                <a:cubicBezTo>
                  <a:pt x="515154" y="291921"/>
                  <a:pt x="461492" y="311239"/>
                  <a:pt x="418563" y="287628"/>
                </a:cubicBezTo>
                <a:cubicBezTo>
                  <a:pt x="375634" y="264017"/>
                  <a:pt x="300506" y="289774"/>
                  <a:pt x="276895" y="274749"/>
                </a:cubicBezTo>
                <a:cubicBezTo>
                  <a:pt x="253284" y="259724"/>
                  <a:pt x="255430" y="214648"/>
                  <a:pt x="276895" y="197476"/>
                </a:cubicBezTo>
                <a:cubicBezTo>
                  <a:pt x="298360" y="180304"/>
                  <a:pt x="382073" y="182450"/>
                  <a:pt x="405684" y="171718"/>
                </a:cubicBezTo>
                <a:cubicBezTo>
                  <a:pt x="429295" y="160986"/>
                  <a:pt x="416417" y="154547"/>
                  <a:pt x="418563" y="133082"/>
                </a:cubicBezTo>
                <a:cubicBezTo>
                  <a:pt x="420710" y="111617"/>
                  <a:pt x="431442" y="34344"/>
                  <a:pt x="392805" y="17172"/>
                </a:cubicBezTo>
                <a:close/>
              </a:path>
            </a:pathLst>
          </a:custGeom>
          <a:solidFill>
            <a:schemeClr val="accent2">
              <a:lumMod val="60000"/>
              <a:lumOff val="40000"/>
            </a:schemeClr>
          </a:solidFill>
          <a:ln>
            <a:solidFill>
              <a:schemeClr val="tx1"/>
            </a:solidFill>
          </a:ln>
          <a:scene3d>
            <a:camera prst="orthographicFront">
              <a:rot lat="0" lon="107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a:off x="3428992" y="2428868"/>
            <a:ext cx="1285884" cy="500066"/>
            <a:chOff x="1500166" y="5143512"/>
            <a:chExt cx="1285884" cy="500066"/>
          </a:xfrm>
        </p:grpSpPr>
        <p:sp>
          <p:nvSpPr>
            <p:cNvPr id="84" name="12-Point Star 83"/>
            <p:cNvSpPr/>
            <p:nvPr/>
          </p:nvSpPr>
          <p:spPr>
            <a:xfrm>
              <a:off x="1500166" y="5143512"/>
              <a:ext cx="1285884" cy="500066"/>
            </a:xfrm>
            <a:prstGeom prst="star12">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1857356" y="5214950"/>
              <a:ext cx="571504" cy="369332"/>
            </a:xfrm>
            <a:prstGeom prst="rect">
              <a:avLst/>
            </a:prstGeom>
            <a:noFill/>
          </p:spPr>
          <p:txBody>
            <a:bodyPr wrap="square" rtlCol="0">
              <a:spAutoFit/>
            </a:bodyPr>
            <a:lstStyle/>
            <a:p>
              <a:pPr algn="ctr"/>
              <a:r>
                <a:rPr lang="en-GB" b="1" dirty="0" smtClean="0"/>
                <a:t>ATP</a:t>
              </a:r>
              <a:endParaRPr lang="en-US" b="1" dirty="0"/>
            </a:p>
          </p:txBody>
        </p:sp>
      </p:grpSp>
      <p:sp>
        <p:nvSpPr>
          <p:cNvPr id="87" name="Oval 86"/>
          <p:cNvSpPr/>
          <p:nvPr/>
        </p:nvSpPr>
        <p:spPr>
          <a:xfrm>
            <a:off x="4357686" y="2214554"/>
            <a:ext cx="307117" cy="27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142844" y="4286256"/>
            <a:ext cx="8858312" cy="1815882"/>
          </a:xfrm>
          <a:prstGeom prst="rect">
            <a:avLst/>
          </a:prstGeom>
          <a:noFill/>
        </p:spPr>
        <p:txBody>
          <a:bodyPr wrap="square" rtlCol="0">
            <a:spAutoFit/>
          </a:bodyPr>
          <a:lstStyle/>
          <a:p>
            <a:pPr marL="514350" indent="-514350">
              <a:buAutoNum type="arabicPeriod"/>
            </a:pPr>
            <a:r>
              <a:rPr lang="en-GB" sz="2800" dirty="0" smtClean="0"/>
              <a:t>Molecule attaches to </a:t>
            </a:r>
            <a:r>
              <a:rPr lang="en-GB" sz="2800" b="1" dirty="0" smtClean="0">
                <a:solidFill>
                  <a:srgbClr val="00B050"/>
                </a:solidFill>
              </a:rPr>
              <a:t>carrier protein</a:t>
            </a:r>
            <a:r>
              <a:rPr lang="en-GB" sz="2800" dirty="0" smtClean="0"/>
              <a:t>.</a:t>
            </a:r>
          </a:p>
          <a:p>
            <a:pPr marL="514350" indent="-514350">
              <a:buAutoNum type="arabicPeriod"/>
            </a:pPr>
            <a:r>
              <a:rPr lang="en-GB" sz="2800" b="1" dirty="0" smtClean="0">
                <a:solidFill>
                  <a:srgbClr val="FF0000"/>
                </a:solidFill>
              </a:rPr>
              <a:t>ATP</a:t>
            </a:r>
            <a:r>
              <a:rPr lang="en-GB" sz="2800" dirty="0" smtClean="0"/>
              <a:t> molecule provides energy to go </a:t>
            </a:r>
            <a:r>
              <a:rPr lang="en-GB" sz="2800" b="1" dirty="0" smtClean="0">
                <a:solidFill>
                  <a:srgbClr val="0070C0"/>
                </a:solidFill>
              </a:rPr>
              <a:t>against gradient</a:t>
            </a:r>
            <a:r>
              <a:rPr lang="en-GB" sz="2800" dirty="0" smtClean="0"/>
              <a:t>.</a:t>
            </a:r>
          </a:p>
          <a:p>
            <a:pPr marL="514350" indent="-514350">
              <a:buAutoNum type="arabicPeriod"/>
            </a:pPr>
            <a:r>
              <a:rPr lang="en-GB" sz="2800" dirty="0" smtClean="0"/>
              <a:t>Carrier </a:t>
            </a:r>
            <a:r>
              <a:rPr lang="en-GB" sz="2800" b="1" dirty="0" smtClean="0"/>
              <a:t>changes shape</a:t>
            </a:r>
            <a:r>
              <a:rPr lang="en-GB" sz="2800" dirty="0" smtClean="0"/>
              <a:t> and molecule is released on the other side (side with higher concentration).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2.59259E-6 C 0.00052 0.01713 0.00052 0.03426 0.00156 0.05139 C 0.00191 0.05671 0.00434 0.06667 0.00434 0.06667 C 0.00382 0.07685 0.00365 0.08704 0.00295 0.09722 C 0.00174 0.11389 0.00243 0.09352 -0.00278 0.10486 C -0.00382 0.10695 -0.00278 0.10996 -0.00278 0.1125 " pathEditMode="relative" ptsTypes="fffffA">
                                      <p:cBhvr>
                                        <p:cTn id="6" dur="2000" fill="hold"/>
                                        <p:tgtEl>
                                          <p:spTgt spid="6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88">
                                            <p:txEl>
                                              <p:pRg st="0" end="0"/>
                                            </p:txEl>
                                          </p:spTgt>
                                        </p:tgtEl>
                                        <p:attrNameLst>
                                          <p:attrName>style.visibility</p:attrName>
                                        </p:attrNameLst>
                                      </p:cBhvr>
                                      <p:to>
                                        <p:strVal val="visible"/>
                                      </p:to>
                                    </p:set>
                                    <p:animEffect transition="in" filter="checkerboard(across)">
                                      <p:cBhvr>
                                        <p:cTn id="11" dur="500"/>
                                        <p:tgtEl>
                                          <p:spTgt spid="8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checkerboard(across)">
                                      <p:cBhvr>
                                        <p:cTn id="16" dur="500"/>
                                        <p:tgtEl>
                                          <p:spTgt spid="8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88">
                                            <p:txEl>
                                              <p:pRg st="1" end="1"/>
                                            </p:txEl>
                                          </p:spTgt>
                                        </p:tgtEl>
                                        <p:attrNameLst>
                                          <p:attrName>style.visibility</p:attrName>
                                        </p:attrNameLst>
                                      </p:cBhvr>
                                      <p:to>
                                        <p:strVal val="visible"/>
                                      </p:to>
                                    </p:set>
                                    <p:animEffect transition="in" filter="checkerboard(across)">
                                      <p:cBhvr>
                                        <p:cTn id="21" dur="500"/>
                                        <p:tgtEl>
                                          <p:spTgt spid="8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0" nodeType="clickEffect">
                                  <p:stCondLst>
                                    <p:cond delay="0"/>
                                  </p:stCondLst>
                                  <p:childTnLst>
                                    <p:animRot by="21600000">
                                      <p:cBhvr>
                                        <p:cTn id="25" dur="2000" fill="hold"/>
                                        <p:tgtEl>
                                          <p:spTgt spid="75"/>
                                        </p:tgtEl>
                                        <p:attrNameLst>
                                          <p:attrName>r</p:attrName>
                                        </p:attrNameLst>
                                      </p:cBhvr>
                                    </p:animRot>
                                  </p:childTnLst>
                                </p:cTn>
                              </p:par>
                              <p:par>
                                <p:cTn id="26" presetID="8" presetClass="emph" presetSubtype="0" fill="hold" grpId="0" nodeType="withEffect">
                                  <p:stCondLst>
                                    <p:cond delay="0"/>
                                  </p:stCondLst>
                                  <p:childTnLst>
                                    <p:animRot by="21600000">
                                      <p:cBhvr>
                                        <p:cTn id="27" dur="2000" fill="hold"/>
                                        <p:tgtEl>
                                          <p:spTgt spid="74"/>
                                        </p:tgtEl>
                                        <p:attrNameLst>
                                          <p:attrName>r</p:attrName>
                                        </p:attrNameLst>
                                      </p:cBhvr>
                                    </p:animRot>
                                  </p:childTnLst>
                                </p:cTn>
                              </p:par>
                              <p:par>
                                <p:cTn id="28" presetID="5" presetClass="exit" presetSubtype="10" fill="hold" grpId="1" nodeType="withEffect">
                                  <p:stCondLst>
                                    <p:cond delay="0"/>
                                  </p:stCondLst>
                                  <p:childTnLst>
                                    <p:animEffect transition="out" filter="checkerboard(across)">
                                      <p:cBhvr>
                                        <p:cTn id="29" dur="500"/>
                                        <p:tgtEl>
                                          <p:spTgt spid="66"/>
                                        </p:tgtEl>
                                      </p:cBhvr>
                                    </p:animEffect>
                                    <p:set>
                                      <p:cBhvr>
                                        <p:cTn id="30" dur="1" fill="hold">
                                          <p:stCondLst>
                                            <p:cond delay="499"/>
                                          </p:stCondLst>
                                        </p:cTn>
                                        <p:tgtEl>
                                          <p:spTgt spid="66"/>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par>
                                <p:cTn id="33" presetID="0" presetClass="path" presetSubtype="0" accel="50000" decel="50000" fill="hold" grpId="1" nodeType="withEffect">
                                  <p:stCondLst>
                                    <p:cond delay="0"/>
                                  </p:stCondLst>
                                  <p:childTnLst>
                                    <p:animMotion origin="layout" path="M 0 0 L 0.00278 0.19815 L 0.02709 0.23426 L 0.04132 0.21135 " pathEditMode="relative" ptsTypes="AAAA">
                                      <p:cBhvr>
                                        <p:cTn id="34" dur="2000" fill="hold"/>
                                        <p:tgtEl>
                                          <p:spTgt spid="87"/>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88">
                                            <p:txEl>
                                              <p:pRg st="2" end="2"/>
                                            </p:txEl>
                                          </p:spTgt>
                                        </p:tgtEl>
                                        <p:attrNameLst>
                                          <p:attrName>style.visibility</p:attrName>
                                        </p:attrNameLst>
                                      </p:cBhvr>
                                      <p:to>
                                        <p:strVal val="visible"/>
                                      </p:to>
                                    </p:set>
                                    <p:animEffect transition="in" filter="checkerboard(across)">
                                      <p:cBhvr>
                                        <p:cTn id="39" dur="500"/>
                                        <p:tgtEl>
                                          <p:spTgt spid="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P spid="74" grpId="0" animBg="1"/>
      <p:bldP spid="75" grpId="0" animBg="1"/>
      <p:bldP spid="87" grpId="0" animBg="1"/>
      <p:bldP spid="8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issinglink.ucsf.edu/lm/IDS_101_histo_resource/images/cell_structure_lab_micrograph_A-labelled.jpg"/>
          <p:cNvPicPr>
            <a:picLocks noChangeAspect="1" noChangeArrowheads="1"/>
          </p:cNvPicPr>
          <p:nvPr/>
        </p:nvPicPr>
        <p:blipFill>
          <a:blip r:embed="rId2"/>
          <a:srcRect/>
          <a:stretch>
            <a:fillRect/>
          </a:stretch>
        </p:blipFill>
        <p:spPr bwMode="auto">
          <a:xfrm>
            <a:off x="285720" y="428604"/>
            <a:ext cx="4733925" cy="6096000"/>
          </a:xfrm>
          <a:prstGeom prst="rect">
            <a:avLst/>
          </a:prstGeom>
          <a:noFill/>
        </p:spPr>
      </p:pic>
      <p:sp>
        <p:nvSpPr>
          <p:cNvPr id="3" name="TextBox 2"/>
          <p:cNvSpPr txBox="1"/>
          <p:nvPr/>
        </p:nvSpPr>
        <p:spPr>
          <a:xfrm>
            <a:off x="5286380" y="714356"/>
            <a:ext cx="3643338" cy="5262979"/>
          </a:xfrm>
          <a:prstGeom prst="rect">
            <a:avLst/>
          </a:prstGeom>
          <a:noFill/>
        </p:spPr>
        <p:txBody>
          <a:bodyPr wrap="square" rtlCol="0">
            <a:spAutoFit/>
          </a:bodyPr>
          <a:lstStyle/>
          <a:p>
            <a:r>
              <a:rPr lang="en-GB" sz="2800" dirty="0" smtClean="0"/>
              <a:t>Cells like epithelial cells in the intestine have to carry out active transport.</a:t>
            </a:r>
          </a:p>
          <a:p>
            <a:endParaRPr lang="en-GB" sz="2800" dirty="0"/>
          </a:p>
          <a:p>
            <a:r>
              <a:rPr lang="en-GB" sz="2800" dirty="0" smtClean="0"/>
              <a:t>They’re packed with </a:t>
            </a:r>
            <a:r>
              <a:rPr lang="en-GB" sz="2800" b="1" dirty="0" smtClean="0">
                <a:solidFill>
                  <a:srgbClr val="FF0000"/>
                </a:solidFill>
              </a:rPr>
              <a:t>mitochondria</a:t>
            </a:r>
            <a:r>
              <a:rPr lang="en-GB" sz="2800" dirty="0" smtClean="0"/>
              <a:t> to provide the </a:t>
            </a:r>
            <a:r>
              <a:rPr lang="en-GB" sz="2800" b="1" dirty="0" smtClean="0">
                <a:solidFill>
                  <a:srgbClr val="00B050"/>
                </a:solidFill>
              </a:rPr>
              <a:t>ATP</a:t>
            </a:r>
            <a:r>
              <a:rPr lang="en-GB" sz="2800" dirty="0" smtClean="0"/>
              <a:t> (energy) needed for transporting nutrients </a:t>
            </a:r>
            <a:r>
              <a:rPr lang="en-GB" sz="2800" b="1" dirty="0" smtClean="0">
                <a:solidFill>
                  <a:srgbClr val="00B050"/>
                </a:solidFill>
              </a:rPr>
              <a:t>against a concentration gradient</a:t>
            </a:r>
            <a:r>
              <a:rPr lang="en-GB" sz="2800" dirty="0" smtClean="0">
                <a:solidFill>
                  <a:srgbClr val="00B050"/>
                </a:solidFill>
              </a:rPr>
              <a:t>.</a:t>
            </a:r>
            <a:endParaRPr lang="en-US" sz="28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Osmosis – transporting water</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To recap the process of diffusion.</a:t>
            </a:r>
          </a:p>
          <a:p>
            <a:endParaRPr lang="en-GB" dirty="0" smtClean="0"/>
          </a:p>
          <a:p>
            <a:r>
              <a:rPr lang="en-GB" dirty="0" smtClean="0"/>
              <a:t>To understand the concepts of facilitated diffusion, active transport and osmosis.</a:t>
            </a:r>
          </a:p>
          <a:p>
            <a:endParaRPr lang="en-GB" dirty="0" smtClean="0"/>
          </a:p>
          <a:p>
            <a:r>
              <a:rPr lang="en-GB" dirty="0" smtClean="0"/>
              <a:t>To understand what is meant by water potential (</a:t>
            </a:r>
            <a:r>
              <a:rPr lang="el-GR" dirty="0" smtClean="0"/>
              <a:t>Ψ</a:t>
            </a:r>
            <a:r>
              <a:rPr lang="en-GB" dirty="0" smtClean="0"/>
              <a:t>).</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28596" y="214290"/>
            <a:ext cx="8229600" cy="725470"/>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Osmosis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Content Placeholder 4"/>
          <p:cNvSpPr txBox="1">
            <a:spLocks/>
          </p:cNvSpPr>
          <p:nvPr/>
        </p:nvSpPr>
        <p:spPr>
          <a:xfrm>
            <a:off x="142844" y="928670"/>
            <a:ext cx="8858312" cy="578647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Osmosis</a:t>
            </a:r>
            <a:r>
              <a:rPr kumimoji="0" lang="en-GB" sz="2800" b="0" i="0" u="none" strike="noStrike" kern="1200" cap="none" spc="0" normalizeH="0" noProof="0" dirty="0" smtClean="0">
                <a:ln>
                  <a:noFill/>
                </a:ln>
                <a:solidFill>
                  <a:schemeClr val="tx1"/>
                </a:solidFill>
                <a:effectLst/>
                <a:uLnTx/>
                <a:uFillTx/>
                <a:latin typeface="+mn-lt"/>
                <a:ea typeface="+mn-ea"/>
                <a:cs typeface="+mn-cs"/>
              </a:rPr>
              <a:t> is simply the </a:t>
            </a:r>
            <a:r>
              <a:rPr kumimoji="0" lang="en-GB" sz="2800" b="1" i="0" u="none" strike="noStrike" kern="1200" cap="none" spc="0" normalizeH="0" noProof="0" dirty="0" smtClean="0">
                <a:ln>
                  <a:noFill/>
                </a:ln>
                <a:solidFill>
                  <a:srgbClr val="FF0000"/>
                </a:solidFill>
                <a:effectLst/>
                <a:uLnTx/>
                <a:uFillTx/>
                <a:latin typeface="+mn-lt"/>
                <a:ea typeface="+mn-ea"/>
                <a:cs typeface="+mn-cs"/>
              </a:rPr>
              <a:t>diffusion of water molecules</a:t>
            </a:r>
            <a:r>
              <a:rPr kumimoji="0" lang="en-GB" sz="2800" i="0" u="none" strike="noStrike" kern="1200" cap="none" spc="0" normalizeH="0" noProof="0" dirty="0" smtClean="0">
                <a:ln>
                  <a:noFill/>
                </a:ln>
                <a:solidFill>
                  <a:srgbClr val="FF0000"/>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b="0" baseline="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i="0" u="none" strike="noStrike" kern="1200" cap="none" spc="0" normalizeH="0" noProof="0" dirty="0" smtClean="0">
                <a:ln>
                  <a:noFill/>
                </a:ln>
                <a:solidFill>
                  <a:schemeClr val="tx1"/>
                </a:solidFill>
                <a:effectLst/>
                <a:uLnTx/>
                <a:uFillTx/>
                <a:latin typeface="+mn-lt"/>
                <a:ea typeface="+mn-ea"/>
                <a:cs typeface="+mn-cs"/>
              </a:rPr>
              <a:t>The definition for osmosis is: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1" i="0" u="none" strike="noStrike" kern="1200" normalizeH="0" noProof="0" dirty="0" smtClean="0">
                <a:ln w="10541" cmpd="sng">
                  <a:solidFill>
                    <a:schemeClr val="accent1">
                      <a:shade val="88000"/>
                      <a:satMod val="110000"/>
                    </a:schemeClr>
                  </a:solidFill>
                  <a:prstDash val="solid"/>
                </a:ln>
                <a:solidFill>
                  <a:srgbClr val="FF0000"/>
                </a:solidFill>
                <a:uLnTx/>
                <a:uFillTx/>
                <a:latin typeface="+mn-lt"/>
                <a:ea typeface="+mn-ea"/>
                <a:cs typeface="+mn-cs"/>
              </a:rPr>
              <a:t>The movement of water across a partially permeable membrane, from an area with a less negative water potential, to an area with a more negative water potential</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3200" b="1"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b="1" baseline="0" dirty="0" smtClean="0">
                <a:ln w="10541" cmpd="sng">
                  <a:solidFill>
                    <a:schemeClr val="accent1">
                      <a:shade val="88000"/>
                      <a:satMod val="110000"/>
                    </a:schemeClr>
                  </a:solidFill>
                  <a:prstDash val="solid"/>
                </a:ln>
              </a:rPr>
              <a:t>...so</a:t>
            </a:r>
            <a:r>
              <a:rPr lang="en-GB" sz="3200" b="1" dirty="0" smtClean="0">
                <a:ln w="10541" cmpd="sng">
                  <a:solidFill>
                    <a:schemeClr val="accent1">
                      <a:shade val="88000"/>
                      <a:satMod val="110000"/>
                    </a:schemeClr>
                  </a:solidFill>
                  <a:prstDash val="solid"/>
                </a:ln>
              </a:rPr>
              <a:t> we need to know what ‘water potential’ is...</a:t>
            </a:r>
            <a:endParaRPr kumimoji="0" lang="en-US" sz="3200" b="1" i="0" u="none" strike="noStrike" kern="1200" normalizeH="0" baseline="0" noProof="0" dirty="0" smtClean="0">
              <a:ln w="10541" cmpd="sng">
                <a:solidFill>
                  <a:schemeClr val="accent1">
                    <a:shade val="88000"/>
                    <a:satMod val="110000"/>
                  </a:schemeClr>
                </a:solidFill>
                <a:prstDash val="solid"/>
              </a:ln>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heckerboard(across)">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heckerboard(across)">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28596" y="214290"/>
            <a:ext cx="8229600" cy="725470"/>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Water Potential</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Content Placeholder 4"/>
          <p:cNvSpPr txBox="1">
            <a:spLocks/>
          </p:cNvSpPr>
          <p:nvPr/>
        </p:nvSpPr>
        <p:spPr>
          <a:xfrm>
            <a:off x="142844" y="928670"/>
            <a:ext cx="8858312" cy="578647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Water is </a:t>
            </a:r>
            <a:r>
              <a:rPr kumimoji="0" lang="en-GB" sz="2400" b="1" i="0" u="none" strike="noStrike" kern="1200" cap="none" spc="0" normalizeH="0" baseline="0" noProof="0" dirty="0" smtClean="0">
                <a:ln>
                  <a:noFill/>
                </a:ln>
                <a:solidFill>
                  <a:srgbClr val="FF0000"/>
                </a:solidFill>
                <a:effectLst/>
                <a:uLnTx/>
                <a:uFillTx/>
                <a:latin typeface="+mn-lt"/>
                <a:ea typeface="+mn-ea"/>
                <a:cs typeface="+mn-cs"/>
              </a:rPr>
              <a:t>rarely</a:t>
            </a:r>
            <a:r>
              <a:rPr kumimoji="0" lang="en-GB" sz="2400" b="1" i="0" u="none" strike="noStrike" kern="1200" cap="none" spc="0" normalizeH="0" noProof="0" dirty="0" smtClean="0">
                <a:ln>
                  <a:noFill/>
                </a:ln>
                <a:solidFill>
                  <a:srgbClr val="FF0000"/>
                </a:solidFill>
                <a:effectLst/>
                <a:uLnTx/>
                <a:uFillTx/>
                <a:latin typeface="+mn-lt"/>
                <a:ea typeface="+mn-ea"/>
                <a:cs typeface="+mn-cs"/>
              </a:rPr>
              <a:t> pure</a:t>
            </a:r>
            <a:r>
              <a:rPr lang="en-GB" sz="2400" b="1" dirty="0">
                <a:solidFill>
                  <a:srgbClr val="FF0000"/>
                </a:solidFill>
              </a:rPr>
              <a:t> </a:t>
            </a:r>
            <a:r>
              <a:rPr lang="en-GB" sz="2400" b="1" dirty="0" smtClean="0"/>
              <a:t>– </a:t>
            </a:r>
            <a:r>
              <a:rPr lang="en-GB" sz="2400" dirty="0" smtClean="0"/>
              <a:t>it is never composed of 100% </a:t>
            </a:r>
            <a:r>
              <a:rPr lang="en-GB" sz="2400" b="1" dirty="0" smtClean="0"/>
              <a:t>H</a:t>
            </a:r>
            <a:r>
              <a:rPr lang="en-GB" sz="2400" b="1" baseline="-25000" dirty="0" smtClean="0"/>
              <a:t>2</a:t>
            </a:r>
            <a:r>
              <a:rPr lang="en-GB" sz="2400" b="1" dirty="0" smtClean="0"/>
              <a:t>O </a:t>
            </a:r>
            <a:r>
              <a:rPr lang="en-GB" sz="2400" dirty="0" smtClean="0"/>
              <a:t>molecules.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dirty="0" smtClean="0"/>
              <a:t>There are usually </a:t>
            </a:r>
            <a:r>
              <a:rPr lang="en-GB" sz="2400" b="1" dirty="0" smtClean="0">
                <a:solidFill>
                  <a:srgbClr val="00B050"/>
                </a:solidFill>
              </a:rPr>
              <a:t>dissolved solutes </a:t>
            </a:r>
            <a:r>
              <a:rPr lang="en-GB" sz="2400" dirty="0" smtClean="0"/>
              <a:t>in it such as minerals and 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b="1" dirty="0" smtClean="0">
                <a:solidFill>
                  <a:srgbClr val="0070C0"/>
                </a:solidFill>
              </a:rPr>
              <a:t>Pure water </a:t>
            </a:r>
            <a:r>
              <a:rPr lang="en-GB" sz="2400" dirty="0" smtClean="0"/>
              <a:t>would have a </a:t>
            </a:r>
            <a:r>
              <a:rPr lang="en-GB" sz="2400" b="1" dirty="0" smtClean="0">
                <a:solidFill>
                  <a:srgbClr val="FF0000"/>
                </a:solidFill>
              </a:rPr>
              <a:t>‘water potential’ (</a:t>
            </a:r>
            <a:r>
              <a:rPr lang="el-GR" sz="2400" b="1" dirty="0" smtClean="0">
                <a:solidFill>
                  <a:srgbClr val="FF0000"/>
                </a:solidFill>
                <a:latin typeface="Times New Roman"/>
                <a:cs typeface="Times New Roman"/>
              </a:rPr>
              <a:t>Ψ</a:t>
            </a:r>
            <a:r>
              <a:rPr lang="en-GB" sz="2400" b="1" dirty="0" smtClean="0">
                <a:solidFill>
                  <a:srgbClr val="FF0000"/>
                </a:solidFill>
                <a:latin typeface="Times New Roman"/>
                <a:cs typeface="Times New Roman"/>
              </a:rPr>
              <a:t>)</a:t>
            </a:r>
            <a:r>
              <a:rPr lang="en-GB" sz="2400" b="1" dirty="0" smtClean="0">
                <a:solidFill>
                  <a:srgbClr val="FF0000"/>
                </a:solidFill>
              </a:rPr>
              <a:t> of </a:t>
            </a:r>
            <a:r>
              <a:rPr lang="en-GB" sz="2400" b="1" u="sng" dirty="0" smtClean="0">
                <a:solidFill>
                  <a:srgbClr val="FF0000"/>
                </a:solidFill>
              </a:rPr>
              <a:t>zero</a:t>
            </a:r>
            <a:r>
              <a:rPr lang="en-GB" sz="2400" b="1" u="sng"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dirty="0" smtClean="0"/>
              <a:t>But when there are dissolved solutes in water, there’s no longer 100% water molecules – so we say the </a:t>
            </a:r>
            <a:r>
              <a:rPr lang="en-GB" sz="2400" dirty="0" smtClean="0">
                <a:solidFill>
                  <a:srgbClr val="00B050"/>
                </a:solidFill>
              </a:rPr>
              <a:t>water potential is </a:t>
            </a:r>
            <a:r>
              <a:rPr lang="en-GB" sz="2400" b="1" dirty="0" smtClean="0">
                <a:solidFill>
                  <a:srgbClr val="00B050"/>
                </a:solidFill>
              </a:rPr>
              <a:t>more negative.</a:t>
            </a:r>
            <a:endParaRPr lang="en-GB" sz="2400" dirty="0" smtClean="0">
              <a:solidFill>
                <a:srgbClr val="00B05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2800" b="1" baseline="-25000" dirty="0" smtClean="0"/>
              <a:t>  </a:t>
            </a:r>
            <a:endParaRPr kumimoji="0" lang="en-US" sz="3200" b="1" i="0" u="none" strike="noStrike" kern="1200" normalizeH="0" baseline="0" noProof="0" dirty="0" smtClean="0">
              <a:ln w="10541" cmpd="sng">
                <a:solidFill>
                  <a:schemeClr val="accent1">
                    <a:shade val="88000"/>
                    <a:satMod val="110000"/>
                  </a:schemeClr>
                </a:solidFill>
                <a:prstDash val="solid"/>
              </a:ln>
              <a:uLnTx/>
              <a:uFillTx/>
              <a:latin typeface="+mn-lt"/>
              <a:ea typeface="+mn-ea"/>
              <a:cs typeface="+mn-cs"/>
            </a:endParaRPr>
          </a:p>
        </p:txBody>
      </p:sp>
      <p:grpSp>
        <p:nvGrpSpPr>
          <p:cNvPr id="10" name="Group 9"/>
          <p:cNvGrpSpPr/>
          <p:nvPr/>
        </p:nvGrpSpPr>
        <p:grpSpPr>
          <a:xfrm>
            <a:off x="1000100" y="4071942"/>
            <a:ext cx="2015789" cy="2480442"/>
            <a:chOff x="783771" y="4643446"/>
            <a:chExt cx="1946366" cy="1766062"/>
          </a:xfrm>
        </p:grpSpPr>
        <p:sp>
          <p:nvSpPr>
            <p:cNvPr id="4" name="Freeform 3"/>
            <p:cNvSpPr/>
            <p:nvPr/>
          </p:nvSpPr>
          <p:spPr>
            <a:xfrm>
              <a:off x="783771" y="4643446"/>
              <a:ext cx="1946366" cy="1766062"/>
            </a:xfrm>
            <a:custGeom>
              <a:avLst/>
              <a:gdLst>
                <a:gd name="connsiteX0" fmla="*/ 0 w 1946366"/>
                <a:gd name="connsiteY0" fmla="*/ 39189 h 2333897"/>
                <a:gd name="connsiteX1" fmla="*/ 143692 w 1946366"/>
                <a:gd name="connsiteY1" fmla="*/ 1672046 h 2333897"/>
                <a:gd name="connsiteX2" fmla="*/ 483326 w 1946366"/>
                <a:gd name="connsiteY2" fmla="*/ 2220686 h 2333897"/>
                <a:gd name="connsiteX3" fmla="*/ 1358538 w 1946366"/>
                <a:gd name="connsiteY3" fmla="*/ 2325189 h 2333897"/>
                <a:gd name="connsiteX4" fmla="*/ 1711235 w 1946366"/>
                <a:gd name="connsiteY4" fmla="*/ 2168435 h 2333897"/>
                <a:gd name="connsiteX5" fmla="*/ 1815738 w 1946366"/>
                <a:gd name="connsiteY5" fmla="*/ 1815738 h 2333897"/>
                <a:gd name="connsiteX6" fmla="*/ 1867989 w 1946366"/>
                <a:gd name="connsiteY6" fmla="*/ 1384663 h 2333897"/>
                <a:gd name="connsiteX7" fmla="*/ 1946366 w 1946366"/>
                <a:gd name="connsiteY7" fmla="*/ 0 h 23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6366" h="2333897">
                  <a:moveTo>
                    <a:pt x="0" y="39189"/>
                  </a:moveTo>
                  <a:cubicBezTo>
                    <a:pt x="31569" y="673826"/>
                    <a:pt x="63138" y="1308463"/>
                    <a:pt x="143692" y="1672046"/>
                  </a:cubicBezTo>
                  <a:cubicBezTo>
                    <a:pt x="224246" y="2035629"/>
                    <a:pt x="280852" y="2111829"/>
                    <a:pt x="483326" y="2220686"/>
                  </a:cubicBezTo>
                  <a:cubicBezTo>
                    <a:pt x="685800" y="2329543"/>
                    <a:pt x="1153887" y="2333897"/>
                    <a:pt x="1358538" y="2325189"/>
                  </a:cubicBezTo>
                  <a:cubicBezTo>
                    <a:pt x="1563189" y="2316481"/>
                    <a:pt x="1635035" y="2253343"/>
                    <a:pt x="1711235" y="2168435"/>
                  </a:cubicBezTo>
                  <a:cubicBezTo>
                    <a:pt x="1787435" y="2083527"/>
                    <a:pt x="1789612" y="1946367"/>
                    <a:pt x="1815738" y="1815738"/>
                  </a:cubicBezTo>
                  <a:cubicBezTo>
                    <a:pt x="1841864" y="1685109"/>
                    <a:pt x="1846218" y="1687286"/>
                    <a:pt x="1867989" y="1384663"/>
                  </a:cubicBezTo>
                  <a:cubicBezTo>
                    <a:pt x="1889760" y="1082040"/>
                    <a:pt x="1918063" y="541020"/>
                    <a:pt x="1946366" y="0"/>
                  </a:cubicBezTo>
                </a:path>
              </a:pathLst>
            </a:custGeom>
            <a:solidFill>
              <a:srgbClr val="00B0F0"/>
            </a:solidFill>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Connector 5"/>
            <p:cNvCxnSpPr>
              <a:endCxn id="4" idx="7"/>
            </p:cNvCxnSpPr>
            <p:nvPr/>
          </p:nvCxnSpPr>
          <p:spPr>
            <a:xfrm>
              <a:off x="785786" y="4643446"/>
              <a:ext cx="1944351" cy="1588"/>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1214414" y="4357694"/>
            <a:ext cx="1714512" cy="1446550"/>
          </a:xfrm>
          <a:prstGeom prst="rect">
            <a:avLst/>
          </a:prstGeom>
          <a:noFill/>
        </p:spPr>
        <p:txBody>
          <a:bodyPr wrap="square" rtlCol="0">
            <a:spAutoFit/>
          </a:bodyPr>
          <a:lstStyle/>
          <a:p>
            <a:pPr algn="ctr"/>
            <a:r>
              <a:rPr lang="en-GB" sz="2400" b="1" dirty="0" smtClean="0"/>
              <a:t>100% water</a:t>
            </a:r>
          </a:p>
          <a:p>
            <a:pPr algn="ctr"/>
            <a:endParaRPr lang="en-GB" sz="3200" b="1" dirty="0"/>
          </a:p>
          <a:p>
            <a:pPr algn="ctr"/>
            <a:r>
              <a:rPr lang="el-GR" sz="3200" b="1" dirty="0" smtClean="0">
                <a:cs typeface="Times New Roman"/>
              </a:rPr>
              <a:t>Ψ</a:t>
            </a:r>
            <a:r>
              <a:rPr lang="en-GB" sz="3200" b="1" dirty="0" smtClean="0">
                <a:cs typeface="Times New Roman"/>
              </a:rPr>
              <a:t> = zero</a:t>
            </a:r>
            <a:endParaRPr lang="en-GB" sz="3200" b="1" dirty="0" smtClean="0"/>
          </a:p>
        </p:txBody>
      </p:sp>
      <p:grpSp>
        <p:nvGrpSpPr>
          <p:cNvPr id="12" name="Group 11"/>
          <p:cNvGrpSpPr/>
          <p:nvPr/>
        </p:nvGrpSpPr>
        <p:grpSpPr>
          <a:xfrm>
            <a:off x="3643306" y="4071942"/>
            <a:ext cx="2015789" cy="2480442"/>
            <a:chOff x="783771" y="4643446"/>
            <a:chExt cx="1946366" cy="1766062"/>
          </a:xfrm>
        </p:grpSpPr>
        <p:sp>
          <p:nvSpPr>
            <p:cNvPr id="13" name="Freeform 12"/>
            <p:cNvSpPr/>
            <p:nvPr/>
          </p:nvSpPr>
          <p:spPr>
            <a:xfrm>
              <a:off x="783771" y="4643446"/>
              <a:ext cx="1946366" cy="1766062"/>
            </a:xfrm>
            <a:custGeom>
              <a:avLst/>
              <a:gdLst>
                <a:gd name="connsiteX0" fmla="*/ 0 w 1946366"/>
                <a:gd name="connsiteY0" fmla="*/ 39189 h 2333897"/>
                <a:gd name="connsiteX1" fmla="*/ 143692 w 1946366"/>
                <a:gd name="connsiteY1" fmla="*/ 1672046 h 2333897"/>
                <a:gd name="connsiteX2" fmla="*/ 483326 w 1946366"/>
                <a:gd name="connsiteY2" fmla="*/ 2220686 h 2333897"/>
                <a:gd name="connsiteX3" fmla="*/ 1358538 w 1946366"/>
                <a:gd name="connsiteY3" fmla="*/ 2325189 h 2333897"/>
                <a:gd name="connsiteX4" fmla="*/ 1711235 w 1946366"/>
                <a:gd name="connsiteY4" fmla="*/ 2168435 h 2333897"/>
                <a:gd name="connsiteX5" fmla="*/ 1815738 w 1946366"/>
                <a:gd name="connsiteY5" fmla="*/ 1815738 h 2333897"/>
                <a:gd name="connsiteX6" fmla="*/ 1867989 w 1946366"/>
                <a:gd name="connsiteY6" fmla="*/ 1384663 h 2333897"/>
                <a:gd name="connsiteX7" fmla="*/ 1946366 w 1946366"/>
                <a:gd name="connsiteY7" fmla="*/ 0 h 23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6366" h="2333897">
                  <a:moveTo>
                    <a:pt x="0" y="39189"/>
                  </a:moveTo>
                  <a:cubicBezTo>
                    <a:pt x="31569" y="673826"/>
                    <a:pt x="63138" y="1308463"/>
                    <a:pt x="143692" y="1672046"/>
                  </a:cubicBezTo>
                  <a:cubicBezTo>
                    <a:pt x="224246" y="2035629"/>
                    <a:pt x="280852" y="2111829"/>
                    <a:pt x="483326" y="2220686"/>
                  </a:cubicBezTo>
                  <a:cubicBezTo>
                    <a:pt x="685800" y="2329543"/>
                    <a:pt x="1153887" y="2333897"/>
                    <a:pt x="1358538" y="2325189"/>
                  </a:cubicBezTo>
                  <a:cubicBezTo>
                    <a:pt x="1563189" y="2316481"/>
                    <a:pt x="1635035" y="2253343"/>
                    <a:pt x="1711235" y="2168435"/>
                  </a:cubicBezTo>
                  <a:cubicBezTo>
                    <a:pt x="1787435" y="2083527"/>
                    <a:pt x="1789612" y="1946367"/>
                    <a:pt x="1815738" y="1815738"/>
                  </a:cubicBezTo>
                  <a:cubicBezTo>
                    <a:pt x="1841864" y="1685109"/>
                    <a:pt x="1846218" y="1687286"/>
                    <a:pt x="1867989" y="1384663"/>
                  </a:cubicBezTo>
                  <a:cubicBezTo>
                    <a:pt x="1889760" y="1082040"/>
                    <a:pt x="1918063" y="541020"/>
                    <a:pt x="1946366" y="0"/>
                  </a:cubicBezTo>
                </a:path>
              </a:pathLst>
            </a:custGeom>
            <a:solidFill>
              <a:srgbClr val="00B0F0"/>
            </a:solidFill>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a:endCxn id="13" idx="7"/>
            </p:cNvCxnSpPr>
            <p:nvPr/>
          </p:nvCxnSpPr>
          <p:spPr>
            <a:xfrm>
              <a:off x="785786" y="4643446"/>
              <a:ext cx="1944351" cy="1588"/>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6286512" y="4071942"/>
            <a:ext cx="2015789" cy="2480442"/>
            <a:chOff x="783771" y="4643446"/>
            <a:chExt cx="1946366" cy="1766062"/>
          </a:xfrm>
        </p:grpSpPr>
        <p:sp>
          <p:nvSpPr>
            <p:cNvPr id="16" name="Freeform 15"/>
            <p:cNvSpPr/>
            <p:nvPr/>
          </p:nvSpPr>
          <p:spPr>
            <a:xfrm>
              <a:off x="783771" y="4643446"/>
              <a:ext cx="1946366" cy="1766062"/>
            </a:xfrm>
            <a:custGeom>
              <a:avLst/>
              <a:gdLst>
                <a:gd name="connsiteX0" fmla="*/ 0 w 1946366"/>
                <a:gd name="connsiteY0" fmla="*/ 39189 h 2333897"/>
                <a:gd name="connsiteX1" fmla="*/ 143692 w 1946366"/>
                <a:gd name="connsiteY1" fmla="*/ 1672046 h 2333897"/>
                <a:gd name="connsiteX2" fmla="*/ 483326 w 1946366"/>
                <a:gd name="connsiteY2" fmla="*/ 2220686 h 2333897"/>
                <a:gd name="connsiteX3" fmla="*/ 1358538 w 1946366"/>
                <a:gd name="connsiteY3" fmla="*/ 2325189 h 2333897"/>
                <a:gd name="connsiteX4" fmla="*/ 1711235 w 1946366"/>
                <a:gd name="connsiteY4" fmla="*/ 2168435 h 2333897"/>
                <a:gd name="connsiteX5" fmla="*/ 1815738 w 1946366"/>
                <a:gd name="connsiteY5" fmla="*/ 1815738 h 2333897"/>
                <a:gd name="connsiteX6" fmla="*/ 1867989 w 1946366"/>
                <a:gd name="connsiteY6" fmla="*/ 1384663 h 2333897"/>
                <a:gd name="connsiteX7" fmla="*/ 1946366 w 1946366"/>
                <a:gd name="connsiteY7" fmla="*/ 0 h 23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6366" h="2333897">
                  <a:moveTo>
                    <a:pt x="0" y="39189"/>
                  </a:moveTo>
                  <a:cubicBezTo>
                    <a:pt x="31569" y="673826"/>
                    <a:pt x="63138" y="1308463"/>
                    <a:pt x="143692" y="1672046"/>
                  </a:cubicBezTo>
                  <a:cubicBezTo>
                    <a:pt x="224246" y="2035629"/>
                    <a:pt x="280852" y="2111829"/>
                    <a:pt x="483326" y="2220686"/>
                  </a:cubicBezTo>
                  <a:cubicBezTo>
                    <a:pt x="685800" y="2329543"/>
                    <a:pt x="1153887" y="2333897"/>
                    <a:pt x="1358538" y="2325189"/>
                  </a:cubicBezTo>
                  <a:cubicBezTo>
                    <a:pt x="1563189" y="2316481"/>
                    <a:pt x="1635035" y="2253343"/>
                    <a:pt x="1711235" y="2168435"/>
                  </a:cubicBezTo>
                  <a:cubicBezTo>
                    <a:pt x="1787435" y="2083527"/>
                    <a:pt x="1789612" y="1946367"/>
                    <a:pt x="1815738" y="1815738"/>
                  </a:cubicBezTo>
                  <a:cubicBezTo>
                    <a:pt x="1841864" y="1685109"/>
                    <a:pt x="1846218" y="1687286"/>
                    <a:pt x="1867989" y="1384663"/>
                  </a:cubicBezTo>
                  <a:cubicBezTo>
                    <a:pt x="1889760" y="1082040"/>
                    <a:pt x="1918063" y="541020"/>
                    <a:pt x="1946366" y="0"/>
                  </a:cubicBezTo>
                </a:path>
              </a:pathLst>
            </a:custGeom>
            <a:solidFill>
              <a:srgbClr val="00B0F0"/>
            </a:solidFill>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p:cNvCxnSpPr>
              <a:endCxn id="16" idx="7"/>
            </p:cNvCxnSpPr>
            <p:nvPr/>
          </p:nvCxnSpPr>
          <p:spPr>
            <a:xfrm>
              <a:off x="785786" y="4643446"/>
              <a:ext cx="1944351" cy="1588"/>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786182" y="4286256"/>
            <a:ext cx="1714512" cy="1569660"/>
          </a:xfrm>
          <a:prstGeom prst="rect">
            <a:avLst/>
          </a:prstGeom>
          <a:noFill/>
        </p:spPr>
        <p:txBody>
          <a:bodyPr wrap="square" rtlCol="0">
            <a:spAutoFit/>
          </a:bodyPr>
          <a:lstStyle/>
          <a:p>
            <a:pPr algn="ctr"/>
            <a:r>
              <a:rPr lang="el-GR" sz="3200" b="1" dirty="0" smtClean="0">
                <a:cs typeface="Times New Roman"/>
              </a:rPr>
              <a:t>Ψ</a:t>
            </a:r>
            <a:r>
              <a:rPr lang="en-GB" sz="3200" b="1" dirty="0" smtClean="0">
                <a:cs typeface="Times New Roman"/>
              </a:rPr>
              <a:t> = more negative</a:t>
            </a:r>
            <a:endParaRPr lang="en-GB" sz="3200" b="1" dirty="0" smtClean="0"/>
          </a:p>
        </p:txBody>
      </p:sp>
      <p:sp>
        <p:nvSpPr>
          <p:cNvPr id="19" name="Oval 18"/>
          <p:cNvSpPr/>
          <p:nvPr/>
        </p:nvSpPr>
        <p:spPr>
          <a:xfrm>
            <a:off x="4500562" y="6143644"/>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214942" y="5214950"/>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000496" y="4357694"/>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072066" y="4357694"/>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429388" y="4286256"/>
            <a:ext cx="1714512" cy="1569660"/>
          </a:xfrm>
          <a:prstGeom prst="rect">
            <a:avLst/>
          </a:prstGeom>
          <a:noFill/>
        </p:spPr>
        <p:txBody>
          <a:bodyPr wrap="square" rtlCol="0">
            <a:spAutoFit/>
          </a:bodyPr>
          <a:lstStyle/>
          <a:p>
            <a:pPr algn="ctr"/>
            <a:r>
              <a:rPr lang="el-GR" sz="3200" b="1" dirty="0" smtClean="0">
                <a:cs typeface="Times New Roman"/>
              </a:rPr>
              <a:t>Ψ</a:t>
            </a:r>
            <a:r>
              <a:rPr lang="en-GB" sz="3200" b="1" dirty="0" smtClean="0">
                <a:cs typeface="Times New Roman"/>
              </a:rPr>
              <a:t> = even more negative</a:t>
            </a:r>
            <a:endParaRPr lang="en-GB" sz="3200" b="1" dirty="0" smtClean="0"/>
          </a:p>
        </p:txBody>
      </p:sp>
      <p:sp>
        <p:nvSpPr>
          <p:cNvPr id="24" name="Oval 23"/>
          <p:cNvSpPr/>
          <p:nvPr/>
        </p:nvSpPr>
        <p:spPr>
          <a:xfrm>
            <a:off x="6858016" y="4214818"/>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572396" y="5786454"/>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143768" y="6072206"/>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143768" y="5286388"/>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929586" y="4857760"/>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286644" y="4786322"/>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001024" y="4214818"/>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500826" y="5000636"/>
            <a:ext cx="142876" cy="14287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heckerboard(across)">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heckerboard(across)">
                                      <p:cBhvr>
                                        <p:cTn id="35" dur="500"/>
                                        <p:tgtEl>
                                          <p:spTgt spid="12"/>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checkerboard(across)">
                                      <p:cBhvr>
                                        <p:cTn id="38" dur="500"/>
                                        <p:tgtEl>
                                          <p:spTgt spid="18"/>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checkerboard(across)">
                                      <p:cBhvr>
                                        <p:cTn id="41" dur="500"/>
                                        <p:tgtEl>
                                          <p:spTgt spid="19"/>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checkerboard(across)">
                                      <p:cBhvr>
                                        <p:cTn id="44" dur="500"/>
                                        <p:tgtEl>
                                          <p:spTgt spid="20"/>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heckerboard(across)">
                                      <p:cBhvr>
                                        <p:cTn id="47" dur="500"/>
                                        <p:tgtEl>
                                          <p:spTgt spid="21"/>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checkerboard(across)">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heckerboard(across)">
                                      <p:cBhvr>
                                        <p:cTn id="55" dur="500"/>
                                        <p:tgtEl>
                                          <p:spTgt spid="15"/>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checkerboard(across)">
                                      <p:cBhvr>
                                        <p:cTn id="58" dur="500"/>
                                        <p:tgtEl>
                                          <p:spTgt spid="23"/>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checkerboard(across)">
                                      <p:cBhvr>
                                        <p:cTn id="61" dur="500"/>
                                        <p:tgtEl>
                                          <p:spTgt spid="24"/>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heckerboard(across)">
                                      <p:cBhvr>
                                        <p:cTn id="64" dur="500"/>
                                        <p:tgtEl>
                                          <p:spTgt spid="25"/>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heckerboard(across)">
                                      <p:cBhvr>
                                        <p:cTn id="67" dur="500"/>
                                        <p:tgtEl>
                                          <p:spTgt spid="26"/>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checkerboard(across)">
                                      <p:cBhvr>
                                        <p:cTn id="70" dur="500"/>
                                        <p:tgtEl>
                                          <p:spTgt spid="27"/>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checkerboard(across)">
                                      <p:cBhvr>
                                        <p:cTn id="73" dur="500"/>
                                        <p:tgtEl>
                                          <p:spTgt spid="2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checkerboard(across)">
                                      <p:cBhvr>
                                        <p:cTn id="76" dur="500"/>
                                        <p:tgtEl>
                                          <p:spTgt spid="29"/>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checkerboard(across)">
                                      <p:cBhvr>
                                        <p:cTn id="79" dur="500"/>
                                        <p:tgtEl>
                                          <p:spTgt spid="30"/>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checkerboard(across)">
                                      <p:cBhvr>
                                        <p:cTn id="8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animBg="1"/>
      <p:bldP spid="20" grpId="0" animBg="1"/>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28596" y="214290"/>
            <a:ext cx="8229600" cy="725470"/>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Water Potential</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Content Placeholder 4"/>
          <p:cNvSpPr txBox="1">
            <a:spLocks/>
          </p:cNvSpPr>
          <p:nvPr/>
        </p:nvSpPr>
        <p:spPr>
          <a:xfrm>
            <a:off x="142844" y="928670"/>
            <a:ext cx="8858312" cy="5786478"/>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dirty="0" smtClean="0"/>
              <a:t>Water potential is measured in </a:t>
            </a:r>
            <a:r>
              <a:rPr lang="en-GB" sz="3200" b="1" dirty="0" smtClean="0">
                <a:solidFill>
                  <a:srgbClr val="00B050"/>
                </a:solidFill>
              </a:rPr>
              <a:t>kilopascals (kPa)</a:t>
            </a:r>
            <a:r>
              <a:rPr lang="en-GB" sz="3200" dirty="0" smtClean="0">
                <a:solidFill>
                  <a:srgbClr val="00B050"/>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dirty="0" smtClean="0"/>
              <a:t>Water potential of </a:t>
            </a:r>
            <a:r>
              <a:rPr lang="en-GB" sz="3200" b="1" dirty="0" smtClean="0">
                <a:solidFill>
                  <a:srgbClr val="00B0F0"/>
                </a:solidFill>
              </a:rPr>
              <a:t>pure water</a:t>
            </a:r>
            <a:r>
              <a:rPr lang="en-GB" sz="3200" dirty="0" smtClean="0">
                <a:solidFill>
                  <a:srgbClr val="00B0F0"/>
                </a:solidFill>
              </a:rPr>
              <a:t> </a:t>
            </a:r>
            <a:r>
              <a:rPr lang="en-GB" sz="3200" dirty="0" smtClean="0"/>
              <a:t>= 0 kPa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200" dirty="0" smtClean="0"/>
              <a:t>Water potential of water with a </a:t>
            </a:r>
            <a:r>
              <a:rPr lang="en-GB" sz="3200" b="1" dirty="0" smtClean="0">
                <a:solidFill>
                  <a:schemeClr val="accent2">
                    <a:lumMod val="75000"/>
                  </a:schemeClr>
                </a:solidFill>
              </a:rPr>
              <a:t>pinch of salt added</a:t>
            </a:r>
            <a:r>
              <a:rPr lang="en-GB" sz="3200" dirty="0" smtClean="0">
                <a:solidFill>
                  <a:schemeClr val="accent2">
                    <a:lumMod val="75000"/>
                  </a:schemeClr>
                </a:solidFill>
              </a:rPr>
              <a:t> = </a:t>
            </a:r>
            <a:r>
              <a:rPr lang="en-GB" sz="3200" b="1" dirty="0" smtClean="0">
                <a:solidFill>
                  <a:schemeClr val="accent2">
                    <a:lumMod val="75000"/>
                  </a:schemeClr>
                </a:solidFill>
              </a:rPr>
              <a:t>-70 kPa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3200" dirty="0"/>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2800" b="1" baseline="-25000" dirty="0" smtClean="0"/>
              <a:t>  </a:t>
            </a:r>
            <a:endParaRPr kumimoji="0" lang="en-US" sz="3200" b="1" i="0" u="none" strike="noStrike" kern="1200" normalizeH="0" baseline="0" noProof="0" dirty="0" smtClean="0">
              <a:ln w="10541" cmpd="sng">
                <a:solidFill>
                  <a:schemeClr val="accent1">
                    <a:shade val="88000"/>
                    <a:satMod val="110000"/>
                  </a:schemeClr>
                </a:solidFill>
                <a:prstDash val="solid"/>
              </a:ln>
              <a:uLnTx/>
              <a:uFillTx/>
              <a:latin typeface="+mn-lt"/>
              <a:ea typeface="+mn-ea"/>
              <a:cs typeface="+mn-cs"/>
            </a:endParaRPr>
          </a:p>
        </p:txBody>
      </p:sp>
      <p:sp>
        <p:nvSpPr>
          <p:cNvPr id="4" name="TextBox 3"/>
          <p:cNvSpPr txBox="1"/>
          <p:nvPr/>
        </p:nvSpPr>
        <p:spPr>
          <a:xfrm>
            <a:off x="1142976" y="3857628"/>
            <a:ext cx="6715172"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3200" dirty="0" smtClean="0"/>
              <a:t>Just remember that the more concentrated water is with solutes (substances), the </a:t>
            </a:r>
            <a:r>
              <a:rPr lang="en-GB" sz="3200" b="1" dirty="0" smtClean="0"/>
              <a:t>more negative the water potential will be</a:t>
            </a:r>
            <a:r>
              <a:rPr lang="en-GB"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071538" y="1714488"/>
            <a:ext cx="2673532" cy="2762795"/>
          </a:xfrm>
          <a:custGeom>
            <a:avLst/>
            <a:gdLst>
              <a:gd name="connsiteX0" fmla="*/ 1227909 w 2673532"/>
              <a:gd name="connsiteY0" fmla="*/ 128452 h 2762795"/>
              <a:gd name="connsiteX1" fmla="*/ 457201 w 2673532"/>
              <a:gd name="connsiteY1" fmla="*/ 272143 h 2762795"/>
              <a:gd name="connsiteX2" fmla="*/ 39189 w 2673532"/>
              <a:gd name="connsiteY2" fmla="*/ 1016726 h 2762795"/>
              <a:gd name="connsiteX3" fmla="*/ 222069 w 2673532"/>
              <a:gd name="connsiteY3" fmla="*/ 2388326 h 2762795"/>
              <a:gd name="connsiteX4" fmla="*/ 992778 w 2673532"/>
              <a:gd name="connsiteY4" fmla="*/ 2701835 h 2762795"/>
              <a:gd name="connsiteX5" fmla="*/ 2155372 w 2673532"/>
              <a:gd name="connsiteY5" fmla="*/ 2022566 h 2762795"/>
              <a:gd name="connsiteX6" fmla="*/ 2495006 w 2673532"/>
              <a:gd name="connsiteY6" fmla="*/ 1944189 h 2762795"/>
              <a:gd name="connsiteX7" fmla="*/ 2612572 w 2673532"/>
              <a:gd name="connsiteY7" fmla="*/ 1330235 h 2762795"/>
              <a:gd name="connsiteX8" fmla="*/ 2129246 w 2673532"/>
              <a:gd name="connsiteY8" fmla="*/ 742406 h 2762795"/>
              <a:gd name="connsiteX9" fmla="*/ 2194561 w 2673532"/>
              <a:gd name="connsiteY9" fmla="*/ 259081 h 2762795"/>
              <a:gd name="connsiteX10" fmla="*/ 1815738 w 2673532"/>
              <a:gd name="connsiteY10" fmla="*/ 23949 h 2762795"/>
              <a:gd name="connsiteX11" fmla="*/ 1227909 w 2673532"/>
              <a:gd name="connsiteY11" fmla="*/ 128452 h 2762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73532" h="2762795">
                <a:moveTo>
                  <a:pt x="1227909" y="128452"/>
                </a:moveTo>
                <a:cubicBezTo>
                  <a:pt x="1001486" y="169818"/>
                  <a:pt x="655321" y="124097"/>
                  <a:pt x="457201" y="272143"/>
                </a:cubicBezTo>
                <a:cubicBezTo>
                  <a:pt x="259081" y="420189"/>
                  <a:pt x="78378" y="664029"/>
                  <a:pt x="39189" y="1016726"/>
                </a:cubicBezTo>
                <a:cubicBezTo>
                  <a:pt x="0" y="1369423"/>
                  <a:pt x="63138" y="2107475"/>
                  <a:pt x="222069" y="2388326"/>
                </a:cubicBezTo>
                <a:cubicBezTo>
                  <a:pt x="381000" y="2669177"/>
                  <a:pt x="670561" y="2762795"/>
                  <a:pt x="992778" y="2701835"/>
                </a:cubicBezTo>
                <a:cubicBezTo>
                  <a:pt x="1314995" y="2640875"/>
                  <a:pt x="1905001" y="2148840"/>
                  <a:pt x="2155372" y="2022566"/>
                </a:cubicBezTo>
                <a:cubicBezTo>
                  <a:pt x="2405743" y="1896292"/>
                  <a:pt x="2418806" y="2059578"/>
                  <a:pt x="2495006" y="1944189"/>
                </a:cubicBezTo>
                <a:cubicBezTo>
                  <a:pt x="2571206" y="1828800"/>
                  <a:pt x="2673532" y="1530532"/>
                  <a:pt x="2612572" y="1330235"/>
                </a:cubicBezTo>
                <a:cubicBezTo>
                  <a:pt x="2551612" y="1129938"/>
                  <a:pt x="2198914" y="920932"/>
                  <a:pt x="2129246" y="742406"/>
                </a:cubicBezTo>
                <a:cubicBezTo>
                  <a:pt x="2059578" y="563880"/>
                  <a:pt x="2246812" y="378824"/>
                  <a:pt x="2194561" y="259081"/>
                </a:cubicBezTo>
                <a:cubicBezTo>
                  <a:pt x="2142310" y="139338"/>
                  <a:pt x="1972492" y="47898"/>
                  <a:pt x="1815738" y="23949"/>
                </a:cubicBezTo>
                <a:cubicBezTo>
                  <a:pt x="1658984" y="0"/>
                  <a:pt x="1454332" y="87086"/>
                  <a:pt x="1227909" y="128452"/>
                </a:cubicBezTo>
                <a:close/>
              </a:path>
            </a:pathLst>
          </a:custGeom>
          <a:solidFill>
            <a:schemeClr val="accent6">
              <a:lumMod val="60000"/>
              <a:lumOff val="40000"/>
            </a:schemeClr>
          </a:solidFill>
          <a:ln w="412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3286116" y="1357298"/>
            <a:ext cx="2784567" cy="2958737"/>
          </a:xfrm>
          <a:custGeom>
            <a:avLst/>
            <a:gdLst>
              <a:gd name="connsiteX0" fmla="*/ 13063 w 2784567"/>
              <a:gd name="connsiteY0" fmla="*/ 276497 h 2958737"/>
              <a:gd name="connsiteX1" fmla="*/ 182880 w 2784567"/>
              <a:gd name="connsiteY1" fmla="*/ 681445 h 2958737"/>
              <a:gd name="connsiteX2" fmla="*/ 65315 w 2784567"/>
              <a:gd name="connsiteY2" fmla="*/ 916577 h 2958737"/>
              <a:gd name="connsiteX3" fmla="*/ 169817 w 2784567"/>
              <a:gd name="connsiteY3" fmla="*/ 1217023 h 2958737"/>
              <a:gd name="connsiteX4" fmla="*/ 418012 w 2784567"/>
              <a:gd name="connsiteY4" fmla="*/ 1452154 h 2958737"/>
              <a:gd name="connsiteX5" fmla="*/ 574766 w 2784567"/>
              <a:gd name="connsiteY5" fmla="*/ 1713411 h 2958737"/>
              <a:gd name="connsiteX6" fmla="*/ 535577 w 2784567"/>
              <a:gd name="connsiteY6" fmla="*/ 2079171 h 2958737"/>
              <a:gd name="connsiteX7" fmla="*/ 300446 w 2784567"/>
              <a:gd name="connsiteY7" fmla="*/ 2444931 h 2958737"/>
              <a:gd name="connsiteX8" fmla="*/ 365760 w 2784567"/>
              <a:gd name="connsiteY8" fmla="*/ 2575560 h 2958737"/>
              <a:gd name="connsiteX9" fmla="*/ 1658983 w 2784567"/>
              <a:gd name="connsiteY9" fmla="*/ 2941320 h 2958737"/>
              <a:gd name="connsiteX10" fmla="*/ 2599509 w 2784567"/>
              <a:gd name="connsiteY10" fmla="*/ 2680063 h 2958737"/>
              <a:gd name="connsiteX11" fmla="*/ 2677886 w 2784567"/>
              <a:gd name="connsiteY11" fmla="*/ 2092234 h 2958737"/>
              <a:gd name="connsiteX12" fmla="*/ 2717075 w 2784567"/>
              <a:gd name="connsiteY12" fmla="*/ 1412965 h 2958737"/>
              <a:gd name="connsiteX13" fmla="*/ 2717075 w 2784567"/>
              <a:gd name="connsiteY13" fmla="*/ 812074 h 2958737"/>
              <a:gd name="connsiteX14" fmla="*/ 2312126 w 2784567"/>
              <a:gd name="connsiteY14" fmla="*/ 563880 h 2958737"/>
              <a:gd name="connsiteX15" fmla="*/ 2351315 w 2784567"/>
              <a:gd name="connsiteY15" fmla="*/ 315685 h 2958737"/>
              <a:gd name="connsiteX16" fmla="*/ 2024743 w 2784567"/>
              <a:gd name="connsiteY16" fmla="*/ 28303 h 2958737"/>
              <a:gd name="connsiteX17" fmla="*/ 1031966 w 2784567"/>
              <a:gd name="connsiteY17" fmla="*/ 145868 h 2958737"/>
              <a:gd name="connsiteX18" fmla="*/ 548640 w 2784567"/>
              <a:gd name="connsiteY18" fmla="*/ 106680 h 2958737"/>
              <a:gd name="connsiteX19" fmla="*/ 261257 w 2784567"/>
              <a:gd name="connsiteY19" fmla="*/ 54428 h 2958737"/>
              <a:gd name="connsiteX20" fmla="*/ 13063 w 2784567"/>
              <a:gd name="connsiteY20" fmla="*/ 276497 h 295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84567" h="2958737">
                <a:moveTo>
                  <a:pt x="13063" y="276497"/>
                </a:moveTo>
                <a:cubicBezTo>
                  <a:pt x="0" y="381000"/>
                  <a:pt x="174171" y="574765"/>
                  <a:pt x="182880" y="681445"/>
                </a:cubicBezTo>
                <a:cubicBezTo>
                  <a:pt x="191589" y="788125"/>
                  <a:pt x="67492" y="827314"/>
                  <a:pt x="65315" y="916577"/>
                </a:cubicBezTo>
                <a:cubicBezTo>
                  <a:pt x="63138" y="1005840"/>
                  <a:pt x="111034" y="1127760"/>
                  <a:pt x="169817" y="1217023"/>
                </a:cubicBezTo>
                <a:cubicBezTo>
                  <a:pt x="228600" y="1306286"/>
                  <a:pt x="350521" y="1369423"/>
                  <a:pt x="418012" y="1452154"/>
                </a:cubicBezTo>
                <a:cubicBezTo>
                  <a:pt x="485503" y="1534885"/>
                  <a:pt x="555172" y="1608908"/>
                  <a:pt x="574766" y="1713411"/>
                </a:cubicBezTo>
                <a:cubicBezTo>
                  <a:pt x="594360" y="1817914"/>
                  <a:pt x="581297" y="1957251"/>
                  <a:pt x="535577" y="2079171"/>
                </a:cubicBezTo>
                <a:cubicBezTo>
                  <a:pt x="489857" y="2201091"/>
                  <a:pt x="328749" y="2362200"/>
                  <a:pt x="300446" y="2444931"/>
                </a:cubicBezTo>
                <a:cubicBezTo>
                  <a:pt x="272143" y="2527663"/>
                  <a:pt x="139337" y="2492828"/>
                  <a:pt x="365760" y="2575560"/>
                </a:cubicBezTo>
                <a:cubicBezTo>
                  <a:pt x="592183" y="2658292"/>
                  <a:pt x="1286691" y="2923903"/>
                  <a:pt x="1658983" y="2941320"/>
                </a:cubicBezTo>
                <a:cubicBezTo>
                  <a:pt x="2031275" y="2958737"/>
                  <a:pt x="2429692" y="2821577"/>
                  <a:pt x="2599509" y="2680063"/>
                </a:cubicBezTo>
                <a:cubicBezTo>
                  <a:pt x="2769326" y="2538549"/>
                  <a:pt x="2658292" y="2303417"/>
                  <a:pt x="2677886" y="2092234"/>
                </a:cubicBezTo>
                <a:cubicBezTo>
                  <a:pt x="2697480" y="1881051"/>
                  <a:pt x="2710544" y="1626325"/>
                  <a:pt x="2717075" y="1412965"/>
                </a:cubicBezTo>
                <a:cubicBezTo>
                  <a:pt x="2723606" y="1199605"/>
                  <a:pt x="2784567" y="953588"/>
                  <a:pt x="2717075" y="812074"/>
                </a:cubicBezTo>
                <a:cubicBezTo>
                  <a:pt x="2649584" y="670560"/>
                  <a:pt x="2373086" y="646611"/>
                  <a:pt x="2312126" y="563880"/>
                </a:cubicBezTo>
                <a:cubicBezTo>
                  <a:pt x="2251166" y="481149"/>
                  <a:pt x="2399212" y="404948"/>
                  <a:pt x="2351315" y="315685"/>
                </a:cubicBezTo>
                <a:cubicBezTo>
                  <a:pt x="2303418" y="226422"/>
                  <a:pt x="2244634" y="56606"/>
                  <a:pt x="2024743" y="28303"/>
                </a:cubicBezTo>
                <a:cubicBezTo>
                  <a:pt x="1804852" y="0"/>
                  <a:pt x="1277983" y="132805"/>
                  <a:pt x="1031966" y="145868"/>
                </a:cubicBezTo>
                <a:cubicBezTo>
                  <a:pt x="785949" y="158931"/>
                  <a:pt x="677092" y="121920"/>
                  <a:pt x="548640" y="106680"/>
                </a:cubicBezTo>
                <a:cubicBezTo>
                  <a:pt x="420189" y="91440"/>
                  <a:pt x="348343" y="30480"/>
                  <a:pt x="261257" y="54428"/>
                </a:cubicBezTo>
                <a:cubicBezTo>
                  <a:pt x="174171" y="78376"/>
                  <a:pt x="26126" y="171994"/>
                  <a:pt x="13063" y="276497"/>
                </a:cubicBezTo>
                <a:close/>
              </a:path>
            </a:pathLst>
          </a:custGeom>
          <a:solidFill>
            <a:schemeClr val="accent6">
              <a:lumMod val="60000"/>
              <a:lumOff val="40000"/>
            </a:schemeClr>
          </a:solidFill>
          <a:ln w="412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5732417" y="1378132"/>
            <a:ext cx="2612571" cy="2734491"/>
          </a:xfrm>
          <a:custGeom>
            <a:avLst/>
            <a:gdLst>
              <a:gd name="connsiteX0" fmla="*/ 185057 w 2612571"/>
              <a:gd name="connsiteY0" fmla="*/ 202474 h 2734491"/>
              <a:gd name="connsiteX1" fmla="*/ 15240 w 2612571"/>
              <a:gd name="connsiteY1" fmla="*/ 489857 h 2734491"/>
              <a:gd name="connsiteX2" fmla="*/ 276497 w 2612571"/>
              <a:gd name="connsiteY2" fmla="*/ 607422 h 2734491"/>
              <a:gd name="connsiteX3" fmla="*/ 446314 w 2612571"/>
              <a:gd name="connsiteY3" fmla="*/ 764177 h 2734491"/>
              <a:gd name="connsiteX4" fmla="*/ 433252 w 2612571"/>
              <a:gd name="connsiteY4" fmla="*/ 1051559 h 2734491"/>
              <a:gd name="connsiteX5" fmla="*/ 394063 w 2612571"/>
              <a:gd name="connsiteY5" fmla="*/ 1809205 h 2734491"/>
              <a:gd name="connsiteX6" fmla="*/ 394063 w 2612571"/>
              <a:gd name="connsiteY6" fmla="*/ 2305594 h 2734491"/>
              <a:gd name="connsiteX7" fmla="*/ 420189 w 2612571"/>
              <a:gd name="connsiteY7" fmla="*/ 2449285 h 2734491"/>
              <a:gd name="connsiteX8" fmla="*/ 472440 w 2612571"/>
              <a:gd name="connsiteY8" fmla="*/ 2540725 h 2734491"/>
              <a:gd name="connsiteX9" fmla="*/ 681446 w 2612571"/>
              <a:gd name="connsiteY9" fmla="*/ 2697479 h 2734491"/>
              <a:gd name="connsiteX10" fmla="*/ 929640 w 2612571"/>
              <a:gd name="connsiteY10" fmla="*/ 2697479 h 2734491"/>
              <a:gd name="connsiteX11" fmla="*/ 1804852 w 2612571"/>
              <a:gd name="connsiteY11" fmla="*/ 2632165 h 2734491"/>
              <a:gd name="connsiteX12" fmla="*/ 2340429 w 2612571"/>
              <a:gd name="connsiteY12" fmla="*/ 2645228 h 2734491"/>
              <a:gd name="connsiteX13" fmla="*/ 2431869 w 2612571"/>
              <a:gd name="connsiteY13" fmla="*/ 2096588 h 2734491"/>
              <a:gd name="connsiteX14" fmla="*/ 2588623 w 2612571"/>
              <a:gd name="connsiteY14" fmla="*/ 1561011 h 2734491"/>
              <a:gd name="connsiteX15" fmla="*/ 2549434 w 2612571"/>
              <a:gd name="connsiteY15" fmla="*/ 1116874 h 2734491"/>
              <a:gd name="connsiteX16" fmla="*/ 2209800 w 2612571"/>
              <a:gd name="connsiteY16" fmla="*/ 842554 h 2734491"/>
              <a:gd name="connsiteX17" fmla="*/ 2275114 w 2612571"/>
              <a:gd name="connsiteY17" fmla="*/ 293914 h 2734491"/>
              <a:gd name="connsiteX18" fmla="*/ 1974669 w 2612571"/>
              <a:gd name="connsiteY18" fmla="*/ 71845 h 2734491"/>
              <a:gd name="connsiteX19" fmla="*/ 1256212 w 2612571"/>
              <a:gd name="connsiteY19" fmla="*/ 19594 h 2734491"/>
              <a:gd name="connsiteX20" fmla="*/ 785949 w 2612571"/>
              <a:gd name="connsiteY20" fmla="*/ 19594 h 2734491"/>
              <a:gd name="connsiteX21" fmla="*/ 276497 w 2612571"/>
              <a:gd name="connsiteY21" fmla="*/ 137159 h 2734491"/>
              <a:gd name="connsiteX22" fmla="*/ 185057 w 2612571"/>
              <a:gd name="connsiteY22" fmla="*/ 202474 h 273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12571" h="2734491">
                <a:moveTo>
                  <a:pt x="185057" y="202474"/>
                </a:moveTo>
                <a:cubicBezTo>
                  <a:pt x="141514" y="261257"/>
                  <a:pt x="0" y="422366"/>
                  <a:pt x="15240" y="489857"/>
                </a:cubicBezTo>
                <a:cubicBezTo>
                  <a:pt x="30480" y="557348"/>
                  <a:pt x="204651" y="561702"/>
                  <a:pt x="276497" y="607422"/>
                </a:cubicBezTo>
                <a:cubicBezTo>
                  <a:pt x="348343" y="653142"/>
                  <a:pt x="420188" y="690154"/>
                  <a:pt x="446314" y="764177"/>
                </a:cubicBezTo>
                <a:cubicBezTo>
                  <a:pt x="472440" y="838200"/>
                  <a:pt x="441961" y="877388"/>
                  <a:pt x="433252" y="1051559"/>
                </a:cubicBezTo>
                <a:cubicBezTo>
                  <a:pt x="424544" y="1225730"/>
                  <a:pt x="400594" y="1600199"/>
                  <a:pt x="394063" y="1809205"/>
                </a:cubicBezTo>
                <a:cubicBezTo>
                  <a:pt x="387532" y="2018211"/>
                  <a:pt x="389709" y="2198914"/>
                  <a:pt x="394063" y="2305594"/>
                </a:cubicBezTo>
                <a:cubicBezTo>
                  <a:pt x="398417" y="2412274"/>
                  <a:pt x="407126" y="2410097"/>
                  <a:pt x="420189" y="2449285"/>
                </a:cubicBezTo>
                <a:cubicBezTo>
                  <a:pt x="433252" y="2488473"/>
                  <a:pt x="428897" y="2499359"/>
                  <a:pt x="472440" y="2540725"/>
                </a:cubicBezTo>
                <a:cubicBezTo>
                  <a:pt x="515983" y="2582091"/>
                  <a:pt x="605246" y="2671353"/>
                  <a:pt x="681446" y="2697479"/>
                </a:cubicBezTo>
                <a:cubicBezTo>
                  <a:pt x="757646" y="2723605"/>
                  <a:pt x="742406" y="2708365"/>
                  <a:pt x="929640" y="2697479"/>
                </a:cubicBezTo>
                <a:cubicBezTo>
                  <a:pt x="1116874" y="2686593"/>
                  <a:pt x="1569721" y="2640874"/>
                  <a:pt x="1804852" y="2632165"/>
                </a:cubicBezTo>
                <a:cubicBezTo>
                  <a:pt x="2039984" y="2623457"/>
                  <a:pt x="2235926" y="2734491"/>
                  <a:pt x="2340429" y="2645228"/>
                </a:cubicBezTo>
                <a:cubicBezTo>
                  <a:pt x="2444932" y="2555965"/>
                  <a:pt x="2390503" y="2277291"/>
                  <a:pt x="2431869" y="2096588"/>
                </a:cubicBezTo>
                <a:cubicBezTo>
                  <a:pt x="2473235" y="1915885"/>
                  <a:pt x="2569029" y="1724297"/>
                  <a:pt x="2588623" y="1561011"/>
                </a:cubicBezTo>
                <a:cubicBezTo>
                  <a:pt x="2608217" y="1397725"/>
                  <a:pt x="2612571" y="1236617"/>
                  <a:pt x="2549434" y="1116874"/>
                </a:cubicBezTo>
                <a:cubicBezTo>
                  <a:pt x="2486297" y="997131"/>
                  <a:pt x="2255520" y="979714"/>
                  <a:pt x="2209800" y="842554"/>
                </a:cubicBezTo>
                <a:cubicBezTo>
                  <a:pt x="2164080" y="705394"/>
                  <a:pt x="2314302" y="422365"/>
                  <a:pt x="2275114" y="293914"/>
                </a:cubicBezTo>
                <a:cubicBezTo>
                  <a:pt x="2235926" y="165463"/>
                  <a:pt x="2144486" y="117565"/>
                  <a:pt x="1974669" y="71845"/>
                </a:cubicBezTo>
                <a:cubicBezTo>
                  <a:pt x="1804852" y="26125"/>
                  <a:pt x="1454332" y="28302"/>
                  <a:pt x="1256212" y="19594"/>
                </a:cubicBezTo>
                <a:cubicBezTo>
                  <a:pt x="1058092" y="10886"/>
                  <a:pt x="949235" y="0"/>
                  <a:pt x="785949" y="19594"/>
                </a:cubicBezTo>
                <a:cubicBezTo>
                  <a:pt x="622663" y="39188"/>
                  <a:pt x="376646" y="106679"/>
                  <a:pt x="276497" y="137159"/>
                </a:cubicBezTo>
                <a:cubicBezTo>
                  <a:pt x="176348" y="167639"/>
                  <a:pt x="228600" y="143691"/>
                  <a:pt x="185057" y="202474"/>
                </a:cubicBezTo>
                <a:close/>
              </a:path>
            </a:pathLst>
          </a:custGeom>
          <a:solidFill>
            <a:schemeClr val="accent6">
              <a:lumMod val="60000"/>
              <a:lumOff val="40000"/>
            </a:schemeClr>
          </a:solidFill>
          <a:ln w="412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793966" y="3341914"/>
            <a:ext cx="870857" cy="722811"/>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rot="4826683">
            <a:off x="4357686" y="1785926"/>
            <a:ext cx="870857" cy="722811"/>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15724387">
            <a:off x="6126209" y="2762884"/>
            <a:ext cx="870857" cy="722811"/>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00166" y="2214554"/>
            <a:ext cx="1571636" cy="954107"/>
          </a:xfrm>
          <a:prstGeom prst="rect">
            <a:avLst/>
          </a:prstGeom>
          <a:noFill/>
        </p:spPr>
        <p:txBody>
          <a:bodyPr wrap="square" rtlCol="0">
            <a:spAutoFit/>
          </a:bodyPr>
          <a:lstStyle/>
          <a:p>
            <a:pPr algn="ctr"/>
            <a:r>
              <a:rPr lang="el-GR" sz="2800" b="1" dirty="0" smtClean="0">
                <a:latin typeface="Times New Roman"/>
                <a:cs typeface="Times New Roman"/>
              </a:rPr>
              <a:t>Ψ</a:t>
            </a:r>
            <a:r>
              <a:rPr lang="en-GB" sz="2800" b="1" dirty="0" smtClean="0">
                <a:latin typeface="Times New Roman"/>
                <a:cs typeface="Times New Roman"/>
              </a:rPr>
              <a:t> = -40 kPa</a:t>
            </a:r>
            <a:endParaRPr lang="en-US" sz="2800" b="1" dirty="0"/>
          </a:p>
        </p:txBody>
      </p:sp>
      <p:sp>
        <p:nvSpPr>
          <p:cNvPr id="11" name="TextBox 10"/>
          <p:cNvSpPr txBox="1"/>
          <p:nvPr/>
        </p:nvSpPr>
        <p:spPr>
          <a:xfrm>
            <a:off x="4071934" y="2786058"/>
            <a:ext cx="1571636" cy="954107"/>
          </a:xfrm>
          <a:prstGeom prst="rect">
            <a:avLst/>
          </a:prstGeom>
          <a:noFill/>
        </p:spPr>
        <p:txBody>
          <a:bodyPr wrap="square" rtlCol="0">
            <a:spAutoFit/>
          </a:bodyPr>
          <a:lstStyle/>
          <a:p>
            <a:pPr algn="ctr"/>
            <a:r>
              <a:rPr lang="el-GR" sz="2800" b="1" dirty="0" smtClean="0">
                <a:latin typeface="Times New Roman"/>
                <a:cs typeface="Times New Roman"/>
              </a:rPr>
              <a:t>Ψ</a:t>
            </a:r>
            <a:r>
              <a:rPr lang="en-GB" sz="2800" b="1" dirty="0" smtClean="0">
                <a:latin typeface="Times New Roman"/>
                <a:cs typeface="Times New Roman"/>
              </a:rPr>
              <a:t> = -36 kPa</a:t>
            </a:r>
            <a:endParaRPr lang="en-US" sz="2800" b="1" dirty="0"/>
          </a:p>
        </p:txBody>
      </p:sp>
      <p:sp>
        <p:nvSpPr>
          <p:cNvPr id="12" name="TextBox 11"/>
          <p:cNvSpPr txBox="1"/>
          <p:nvPr/>
        </p:nvSpPr>
        <p:spPr>
          <a:xfrm>
            <a:off x="6286512" y="1571612"/>
            <a:ext cx="1571636" cy="954107"/>
          </a:xfrm>
          <a:prstGeom prst="rect">
            <a:avLst/>
          </a:prstGeom>
          <a:noFill/>
        </p:spPr>
        <p:txBody>
          <a:bodyPr wrap="square" rtlCol="0">
            <a:spAutoFit/>
          </a:bodyPr>
          <a:lstStyle/>
          <a:p>
            <a:pPr algn="ctr"/>
            <a:r>
              <a:rPr lang="el-GR" sz="2800" b="1" dirty="0" smtClean="0">
                <a:latin typeface="Times New Roman"/>
                <a:cs typeface="Times New Roman"/>
              </a:rPr>
              <a:t>Ψ</a:t>
            </a:r>
            <a:r>
              <a:rPr lang="en-GB" sz="2800" b="1" dirty="0" smtClean="0">
                <a:latin typeface="Times New Roman"/>
                <a:cs typeface="Times New Roman"/>
              </a:rPr>
              <a:t> = -30 kPa</a:t>
            </a:r>
            <a:endParaRPr lang="en-US"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642918"/>
            <a:ext cx="7929618" cy="41434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ounded Rectangle 3"/>
          <p:cNvSpPr/>
          <p:nvPr/>
        </p:nvSpPr>
        <p:spPr>
          <a:xfrm>
            <a:off x="1000100" y="1500174"/>
            <a:ext cx="1643074" cy="192882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714744" y="1500174"/>
            <a:ext cx="1571636" cy="192882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357950" y="1500174"/>
            <a:ext cx="1571636" cy="192882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1072332" y="2713826"/>
            <a:ext cx="4143404" cy="1588"/>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rot="5400000">
            <a:off x="3786976" y="2713826"/>
            <a:ext cx="4143404" cy="1588"/>
          </a:xfrm>
          <a:prstGeom prst="line">
            <a:avLst/>
          </a:prstGeom>
        </p:spPr>
        <p:style>
          <a:lnRef idx="2">
            <a:schemeClr val="dk1"/>
          </a:lnRef>
          <a:fillRef idx="0">
            <a:schemeClr val="dk1"/>
          </a:fillRef>
          <a:effectRef idx="1">
            <a:schemeClr val="dk1"/>
          </a:effectRef>
          <a:fontRef idx="minor">
            <a:schemeClr val="tx1"/>
          </a:fontRef>
        </p:style>
      </p:cxnSp>
      <p:sp>
        <p:nvSpPr>
          <p:cNvPr id="10" name="Freeform 9"/>
          <p:cNvSpPr/>
          <p:nvPr/>
        </p:nvSpPr>
        <p:spPr>
          <a:xfrm>
            <a:off x="1142976" y="2928934"/>
            <a:ext cx="428628" cy="365621"/>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2328100">
            <a:off x="4685391" y="1745914"/>
            <a:ext cx="428628" cy="284851"/>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rot="17092980">
            <a:off x="7414966" y="2001012"/>
            <a:ext cx="406629" cy="430395"/>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2976" y="1928802"/>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-3 kPa</a:t>
            </a:r>
            <a:endParaRPr lang="en-US" dirty="0"/>
          </a:p>
        </p:txBody>
      </p:sp>
      <p:sp>
        <p:nvSpPr>
          <p:cNvPr id="14" name="TextBox 13"/>
          <p:cNvSpPr txBox="1"/>
          <p:nvPr/>
        </p:nvSpPr>
        <p:spPr>
          <a:xfrm>
            <a:off x="1142976" y="857232"/>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-5 kPa</a:t>
            </a:r>
            <a:endParaRPr lang="en-US" dirty="0"/>
          </a:p>
        </p:txBody>
      </p:sp>
      <p:sp>
        <p:nvSpPr>
          <p:cNvPr id="15" name="TextBox 14"/>
          <p:cNvSpPr txBox="1"/>
          <p:nvPr/>
        </p:nvSpPr>
        <p:spPr>
          <a:xfrm>
            <a:off x="3786182" y="2357430"/>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-2 kPa</a:t>
            </a:r>
            <a:endParaRPr lang="en-US" dirty="0"/>
          </a:p>
        </p:txBody>
      </p:sp>
      <p:sp>
        <p:nvSpPr>
          <p:cNvPr id="16" name="TextBox 15"/>
          <p:cNvSpPr txBox="1"/>
          <p:nvPr/>
        </p:nvSpPr>
        <p:spPr>
          <a:xfrm>
            <a:off x="3857620" y="857232"/>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-2 kPa</a:t>
            </a:r>
            <a:endParaRPr lang="en-US" dirty="0"/>
          </a:p>
        </p:txBody>
      </p:sp>
      <p:sp>
        <p:nvSpPr>
          <p:cNvPr id="17" name="TextBox 16"/>
          <p:cNvSpPr txBox="1"/>
          <p:nvPr/>
        </p:nvSpPr>
        <p:spPr>
          <a:xfrm>
            <a:off x="6500826" y="857232"/>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-1 kPa</a:t>
            </a:r>
            <a:endParaRPr lang="en-US" dirty="0"/>
          </a:p>
        </p:txBody>
      </p:sp>
      <p:sp>
        <p:nvSpPr>
          <p:cNvPr id="18" name="TextBox 17"/>
          <p:cNvSpPr txBox="1"/>
          <p:nvPr/>
        </p:nvSpPr>
        <p:spPr>
          <a:xfrm>
            <a:off x="6429388" y="2571744"/>
            <a:ext cx="1357322" cy="369332"/>
          </a:xfrm>
          <a:prstGeom prst="rect">
            <a:avLst/>
          </a:prstGeom>
          <a:noFill/>
        </p:spPr>
        <p:txBody>
          <a:bodyPr wrap="square" rtlCol="0">
            <a:spAutoFit/>
          </a:bodyPr>
          <a:lstStyle/>
          <a:p>
            <a:pPr algn="ctr"/>
            <a:r>
              <a:rPr lang="el-GR" dirty="0" smtClean="0">
                <a:latin typeface="Times New Roman"/>
                <a:cs typeface="Times New Roman"/>
              </a:rPr>
              <a:t>Ψ</a:t>
            </a:r>
            <a:r>
              <a:rPr lang="en-GB" dirty="0" smtClean="0">
                <a:latin typeface="Times New Roman"/>
                <a:cs typeface="Times New Roman"/>
              </a:rPr>
              <a:t> = -4 kPa</a:t>
            </a:r>
            <a:endParaRPr lang="en-US" dirty="0"/>
          </a:p>
        </p:txBody>
      </p:sp>
      <p:sp>
        <p:nvSpPr>
          <p:cNvPr id="19" name="TextBox 18"/>
          <p:cNvSpPr txBox="1"/>
          <p:nvPr/>
        </p:nvSpPr>
        <p:spPr>
          <a:xfrm>
            <a:off x="357158" y="5000636"/>
            <a:ext cx="8572560" cy="1569660"/>
          </a:xfrm>
          <a:prstGeom prst="rect">
            <a:avLst/>
          </a:prstGeom>
          <a:noFill/>
        </p:spPr>
        <p:txBody>
          <a:bodyPr wrap="square" rtlCol="0">
            <a:spAutoFit/>
          </a:bodyPr>
          <a:lstStyle/>
          <a:p>
            <a:r>
              <a:rPr lang="en-GB" sz="3200" dirty="0" smtClean="0"/>
              <a:t>Draw the following diagrams, and </a:t>
            </a:r>
            <a:r>
              <a:rPr lang="en-GB" sz="3200" b="1" dirty="0" smtClean="0"/>
              <a:t>show with arrows</a:t>
            </a:r>
            <a:r>
              <a:rPr lang="en-GB" sz="3200" dirty="0" smtClean="0"/>
              <a:t>, which way you think osmosis will occur.</a:t>
            </a:r>
          </a:p>
          <a:p>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28596" y="0"/>
            <a:ext cx="8229600" cy="1071546"/>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rPr>
              <a:t>Cells are affected by the water potential of their surroundings</a:t>
            </a: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Content Placeholder 4"/>
          <p:cNvSpPr txBox="1">
            <a:spLocks/>
          </p:cNvSpPr>
          <p:nvPr/>
        </p:nvSpPr>
        <p:spPr>
          <a:xfrm>
            <a:off x="142844" y="1285860"/>
            <a:ext cx="8858312" cy="535785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2800" dirty="0" smtClean="0"/>
              <a:t>When you </a:t>
            </a:r>
            <a:r>
              <a:rPr lang="en-GB" sz="2800" b="1" dirty="0" smtClean="0">
                <a:solidFill>
                  <a:srgbClr val="FF0000"/>
                </a:solidFill>
              </a:rPr>
              <a:t>compare two water potentials</a:t>
            </a:r>
            <a:r>
              <a:rPr lang="en-GB" sz="2800" dirty="0" smtClean="0"/>
              <a:t>, you can give special names to them in terms of </a:t>
            </a:r>
            <a:r>
              <a:rPr lang="en-GB" sz="2800" b="1" dirty="0" smtClean="0">
                <a:solidFill>
                  <a:srgbClr val="00B050"/>
                </a:solidFill>
              </a:rPr>
              <a:t>how different they are</a:t>
            </a:r>
            <a:r>
              <a:rPr lang="en-GB" sz="28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2800" b="1" baseline="-25000" dirty="0" smtClean="0"/>
              <a:t>  </a:t>
            </a:r>
            <a:endParaRPr kumimoji="0" lang="en-US" sz="3200" b="1" i="0" u="none" strike="noStrike" kern="1200" normalizeH="0" baseline="0" noProof="0" dirty="0" smtClean="0">
              <a:ln w="10541" cmpd="sng">
                <a:solidFill>
                  <a:schemeClr val="accent1">
                    <a:shade val="88000"/>
                    <a:satMod val="110000"/>
                  </a:schemeClr>
                </a:solidFill>
                <a:prstDash val="solid"/>
              </a:ln>
              <a:uLnTx/>
              <a:uFillTx/>
              <a:latin typeface="+mn-lt"/>
              <a:ea typeface="+mn-ea"/>
              <a:cs typeface="+mn-cs"/>
            </a:endParaRPr>
          </a:p>
        </p:txBody>
      </p:sp>
      <p:sp>
        <p:nvSpPr>
          <p:cNvPr id="32" name="Rectangle 31"/>
          <p:cNvSpPr/>
          <p:nvPr/>
        </p:nvSpPr>
        <p:spPr>
          <a:xfrm>
            <a:off x="357158" y="2786058"/>
            <a:ext cx="2214578" cy="2428892"/>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357554" y="2786058"/>
            <a:ext cx="2214578" cy="2428892"/>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286512" y="2786058"/>
            <a:ext cx="2214578" cy="2428892"/>
          </a:xfrm>
          <a:prstGeom prst="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000100" y="3714752"/>
            <a:ext cx="857256" cy="785818"/>
          </a:xfrm>
          <a:prstGeom prst="roundRect">
            <a:avLst/>
          </a:prstGeom>
          <a:solidFill>
            <a:schemeClr val="accent6">
              <a:lumMod val="60000"/>
              <a:lumOff val="40000"/>
            </a:schemeClr>
          </a:solidFill>
          <a:ln w="635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1142976" y="4217168"/>
            <a:ext cx="223632" cy="148957"/>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85786" y="3000372"/>
            <a:ext cx="1714512"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-2 kPa</a:t>
            </a:r>
            <a:endParaRPr lang="en-US" sz="2400" b="1" dirty="0"/>
          </a:p>
        </p:txBody>
      </p:sp>
      <p:sp>
        <p:nvSpPr>
          <p:cNvPr id="38" name="TextBox 37"/>
          <p:cNvSpPr txBox="1"/>
          <p:nvPr/>
        </p:nvSpPr>
        <p:spPr>
          <a:xfrm>
            <a:off x="928662" y="4500570"/>
            <a:ext cx="1714512"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-10 kPa</a:t>
            </a:r>
            <a:endParaRPr lang="en-US" sz="2400" b="1" dirty="0"/>
          </a:p>
        </p:txBody>
      </p:sp>
      <p:cxnSp>
        <p:nvCxnSpPr>
          <p:cNvPr id="40" name="Straight Arrow Connector 39"/>
          <p:cNvCxnSpPr/>
          <p:nvPr/>
        </p:nvCxnSpPr>
        <p:spPr>
          <a:xfrm rot="16200000" flipV="1">
            <a:off x="1643042" y="4357694"/>
            <a:ext cx="285752" cy="14287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4000496" y="3714752"/>
            <a:ext cx="857256" cy="785818"/>
          </a:xfrm>
          <a:prstGeom prst="roundRect">
            <a:avLst/>
          </a:prstGeom>
          <a:solidFill>
            <a:schemeClr val="accent6">
              <a:lumMod val="60000"/>
              <a:lumOff val="40000"/>
            </a:schemeClr>
          </a:solidFill>
          <a:ln w="635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4143372" y="4214818"/>
            <a:ext cx="223632" cy="148957"/>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786182" y="3000372"/>
            <a:ext cx="1714512"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-2 kPa</a:t>
            </a:r>
            <a:endParaRPr lang="en-US" sz="2400" b="1" dirty="0"/>
          </a:p>
        </p:txBody>
      </p:sp>
      <p:sp>
        <p:nvSpPr>
          <p:cNvPr id="44" name="TextBox 43"/>
          <p:cNvSpPr txBox="1"/>
          <p:nvPr/>
        </p:nvSpPr>
        <p:spPr>
          <a:xfrm>
            <a:off x="3857620" y="4500570"/>
            <a:ext cx="1500198"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-2 kPa</a:t>
            </a:r>
            <a:endParaRPr lang="en-US" sz="2400" b="1" dirty="0"/>
          </a:p>
        </p:txBody>
      </p:sp>
      <p:cxnSp>
        <p:nvCxnSpPr>
          <p:cNvPr id="45" name="Straight Arrow Connector 44"/>
          <p:cNvCxnSpPr/>
          <p:nvPr/>
        </p:nvCxnSpPr>
        <p:spPr>
          <a:xfrm rot="16200000" flipV="1">
            <a:off x="4643438" y="4357694"/>
            <a:ext cx="285752" cy="14287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6829697" y="3711075"/>
            <a:ext cx="851263" cy="718456"/>
          </a:xfrm>
          <a:custGeom>
            <a:avLst/>
            <a:gdLst>
              <a:gd name="connsiteX0" fmla="*/ 171994 w 851263"/>
              <a:gd name="connsiteY0" fmla="*/ 241662 h 718456"/>
              <a:gd name="connsiteX1" fmla="*/ 93617 w 851263"/>
              <a:gd name="connsiteY1" fmla="*/ 32657 h 718456"/>
              <a:gd name="connsiteX2" fmla="*/ 289560 w 851263"/>
              <a:gd name="connsiteY2" fmla="*/ 45720 h 718456"/>
              <a:gd name="connsiteX3" fmla="*/ 367937 w 851263"/>
              <a:gd name="connsiteY3" fmla="*/ 189411 h 718456"/>
              <a:gd name="connsiteX4" fmla="*/ 537754 w 851263"/>
              <a:gd name="connsiteY4" fmla="*/ 84908 h 718456"/>
              <a:gd name="connsiteX5" fmla="*/ 746760 w 851263"/>
              <a:gd name="connsiteY5" fmla="*/ 111034 h 718456"/>
              <a:gd name="connsiteX6" fmla="*/ 629194 w 851263"/>
              <a:gd name="connsiteY6" fmla="*/ 293914 h 718456"/>
              <a:gd name="connsiteX7" fmla="*/ 825137 w 851263"/>
              <a:gd name="connsiteY7" fmla="*/ 346165 h 718456"/>
              <a:gd name="connsiteX8" fmla="*/ 785949 w 851263"/>
              <a:gd name="connsiteY8" fmla="*/ 463731 h 718456"/>
              <a:gd name="connsiteX9" fmla="*/ 668383 w 851263"/>
              <a:gd name="connsiteY9" fmla="*/ 555171 h 718456"/>
              <a:gd name="connsiteX10" fmla="*/ 825137 w 851263"/>
              <a:gd name="connsiteY10" fmla="*/ 633548 h 718456"/>
              <a:gd name="connsiteX11" fmla="*/ 655320 w 851263"/>
              <a:gd name="connsiteY11" fmla="*/ 711925 h 718456"/>
              <a:gd name="connsiteX12" fmla="*/ 394063 w 851263"/>
              <a:gd name="connsiteY12" fmla="*/ 672737 h 718456"/>
              <a:gd name="connsiteX13" fmla="*/ 433252 w 851263"/>
              <a:gd name="connsiteY13" fmla="*/ 529045 h 718456"/>
              <a:gd name="connsiteX14" fmla="*/ 315686 w 851263"/>
              <a:gd name="connsiteY14" fmla="*/ 463731 h 718456"/>
              <a:gd name="connsiteX15" fmla="*/ 289560 w 851263"/>
              <a:gd name="connsiteY15" fmla="*/ 568234 h 718456"/>
              <a:gd name="connsiteX16" fmla="*/ 185057 w 851263"/>
              <a:gd name="connsiteY16" fmla="*/ 502920 h 718456"/>
              <a:gd name="connsiteX17" fmla="*/ 41366 w 851263"/>
              <a:gd name="connsiteY17" fmla="*/ 450668 h 718456"/>
              <a:gd name="connsiteX18" fmla="*/ 15240 w 851263"/>
              <a:gd name="connsiteY18" fmla="*/ 359228 h 718456"/>
              <a:gd name="connsiteX19" fmla="*/ 132806 w 851263"/>
              <a:gd name="connsiteY19" fmla="*/ 333102 h 718456"/>
              <a:gd name="connsiteX20" fmla="*/ 171994 w 851263"/>
              <a:gd name="connsiteY20" fmla="*/ 241662 h 718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51263" h="718456">
                <a:moveTo>
                  <a:pt x="171994" y="241662"/>
                </a:moveTo>
                <a:cubicBezTo>
                  <a:pt x="165462" y="191588"/>
                  <a:pt x="74023" y="65314"/>
                  <a:pt x="93617" y="32657"/>
                </a:cubicBezTo>
                <a:cubicBezTo>
                  <a:pt x="113211" y="0"/>
                  <a:pt x="243840" y="19594"/>
                  <a:pt x="289560" y="45720"/>
                </a:cubicBezTo>
                <a:cubicBezTo>
                  <a:pt x="335280" y="71846"/>
                  <a:pt x="326571" y="182880"/>
                  <a:pt x="367937" y="189411"/>
                </a:cubicBezTo>
                <a:cubicBezTo>
                  <a:pt x="409303" y="195942"/>
                  <a:pt x="474617" y="97971"/>
                  <a:pt x="537754" y="84908"/>
                </a:cubicBezTo>
                <a:cubicBezTo>
                  <a:pt x="600891" y="71845"/>
                  <a:pt x="731520" y="76200"/>
                  <a:pt x="746760" y="111034"/>
                </a:cubicBezTo>
                <a:cubicBezTo>
                  <a:pt x="762000" y="145868"/>
                  <a:pt x="616131" y="254726"/>
                  <a:pt x="629194" y="293914"/>
                </a:cubicBezTo>
                <a:cubicBezTo>
                  <a:pt x="642257" y="333102"/>
                  <a:pt x="799011" y="317862"/>
                  <a:pt x="825137" y="346165"/>
                </a:cubicBezTo>
                <a:cubicBezTo>
                  <a:pt x="851263" y="374468"/>
                  <a:pt x="812075" y="428897"/>
                  <a:pt x="785949" y="463731"/>
                </a:cubicBezTo>
                <a:cubicBezTo>
                  <a:pt x="759823" y="498565"/>
                  <a:pt x="661852" y="526868"/>
                  <a:pt x="668383" y="555171"/>
                </a:cubicBezTo>
                <a:cubicBezTo>
                  <a:pt x="674914" y="583474"/>
                  <a:pt x="827314" y="607422"/>
                  <a:pt x="825137" y="633548"/>
                </a:cubicBezTo>
                <a:cubicBezTo>
                  <a:pt x="822960" y="659674"/>
                  <a:pt x="727166" y="705394"/>
                  <a:pt x="655320" y="711925"/>
                </a:cubicBezTo>
                <a:cubicBezTo>
                  <a:pt x="583474" y="718456"/>
                  <a:pt x="431074" y="703217"/>
                  <a:pt x="394063" y="672737"/>
                </a:cubicBezTo>
                <a:cubicBezTo>
                  <a:pt x="357052" y="642257"/>
                  <a:pt x="446315" y="563879"/>
                  <a:pt x="433252" y="529045"/>
                </a:cubicBezTo>
                <a:cubicBezTo>
                  <a:pt x="420189" y="494211"/>
                  <a:pt x="339635" y="457199"/>
                  <a:pt x="315686" y="463731"/>
                </a:cubicBezTo>
                <a:cubicBezTo>
                  <a:pt x="291737" y="470263"/>
                  <a:pt x="311332" y="561703"/>
                  <a:pt x="289560" y="568234"/>
                </a:cubicBezTo>
                <a:cubicBezTo>
                  <a:pt x="267789" y="574766"/>
                  <a:pt x="226423" y="522514"/>
                  <a:pt x="185057" y="502920"/>
                </a:cubicBezTo>
                <a:cubicBezTo>
                  <a:pt x="143691" y="483326"/>
                  <a:pt x="69669" y="474617"/>
                  <a:pt x="41366" y="450668"/>
                </a:cubicBezTo>
                <a:cubicBezTo>
                  <a:pt x="13063" y="426719"/>
                  <a:pt x="0" y="378822"/>
                  <a:pt x="15240" y="359228"/>
                </a:cubicBezTo>
                <a:cubicBezTo>
                  <a:pt x="30480" y="339634"/>
                  <a:pt x="106680" y="350519"/>
                  <a:pt x="132806" y="333102"/>
                </a:cubicBezTo>
                <a:cubicBezTo>
                  <a:pt x="158932" y="315685"/>
                  <a:pt x="178526" y="291736"/>
                  <a:pt x="171994" y="241662"/>
                </a:cubicBezTo>
                <a:close/>
              </a:path>
            </a:pathLst>
          </a:custGeom>
          <a:solidFill>
            <a:schemeClr val="accent6">
              <a:lumMod val="60000"/>
              <a:lumOff val="40000"/>
            </a:schemeClr>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7215206" y="4000504"/>
            <a:ext cx="223632" cy="148957"/>
          </a:xfrm>
          <a:custGeom>
            <a:avLst/>
            <a:gdLst>
              <a:gd name="connsiteX0" fmla="*/ 217714 w 870857"/>
              <a:gd name="connsiteY0" fmla="*/ 41366 h 722811"/>
              <a:gd name="connsiteX1" fmla="*/ 21771 w 870857"/>
              <a:gd name="connsiteY1" fmla="*/ 276497 h 722811"/>
              <a:gd name="connsiteX2" fmla="*/ 87085 w 870857"/>
              <a:gd name="connsiteY2" fmla="*/ 655320 h 722811"/>
              <a:gd name="connsiteX3" fmla="*/ 465908 w 870857"/>
              <a:gd name="connsiteY3" fmla="*/ 681446 h 722811"/>
              <a:gd name="connsiteX4" fmla="*/ 818605 w 870857"/>
              <a:gd name="connsiteY4" fmla="*/ 511629 h 722811"/>
              <a:gd name="connsiteX5" fmla="*/ 779417 w 870857"/>
              <a:gd name="connsiteY5" fmla="*/ 198120 h 722811"/>
              <a:gd name="connsiteX6" fmla="*/ 544285 w 870857"/>
              <a:gd name="connsiteY6" fmla="*/ 93617 h 722811"/>
              <a:gd name="connsiteX7" fmla="*/ 283028 w 870857"/>
              <a:gd name="connsiteY7" fmla="*/ 28303 h 722811"/>
              <a:gd name="connsiteX8" fmla="*/ 217714 w 870857"/>
              <a:gd name="connsiteY8" fmla="*/ 41366 h 72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0857" h="722811">
                <a:moveTo>
                  <a:pt x="217714" y="41366"/>
                </a:moveTo>
                <a:cubicBezTo>
                  <a:pt x="174171" y="82732"/>
                  <a:pt x="43542" y="174171"/>
                  <a:pt x="21771" y="276497"/>
                </a:cubicBezTo>
                <a:cubicBezTo>
                  <a:pt x="0" y="378823"/>
                  <a:pt x="13062" y="587829"/>
                  <a:pt x="87085" y="655320"/>
                </a:cubicBezTo>
                <a:cubicBezTo>
                  <a:pt x="161108" y="722811"/>
                  <a:pt x="343988" y="705395"/>
                  <a:pt x="465908" y="681446"/>
                </a:cubicBezTo>
                <a:cubicBezTo>
                  <a:pt x="587828" y="657498"/>
                  <a:pt x="766354" y="592183"/>
                  <a:pt x="818605" y="511629"/>
                </a:cubicBezTo>
                <a:cubicBezTo>
                  <a:pt x="870857" y="431075"/>
                  <a:pt x="825137" y="267789"/>
                  <a:pt x="779417" y="198120"/>
                </a:cubicBezTo>
                <a:cubicBezTo>
                  <a:pt x="733697" y="128451"/>
                  <a:pt x="627017" y="121920"/>
                  <a:pt x="544285" y="93617"/>
                </a:cubicBezTo>
                <a:cubicBezTo>
                  <a:pt x="461554" y="65314"/>
                  <a:pt x="337456" y="39189"/>
                  <a:pt x="283028" y="28303"/>
                </a:cubicBezTo>
                <a:cubicBezTo>
                  <a:pt x="228600" y="17417"/>
                  <a:pt x="261257" y="0"/>
                  <a:pt x="217714" y="41366"/>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643702" y="4572008"/>
            <a:ext cx="1500198"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-2 kPa</a:t>
            </a:r>
            <a:endParaRPr lang="en-US" sz="2400" b="1" dirty="0"/>
          </a:p>
        </p:txBody>
      </p:sp>
      <p:cxnSp>
        <p:nvCxnSpPr>
          <p:cNvPr id="49" name="Straight Arrow Connector 48"/>
          <p:cNvCxnSpPr/>
          <p:nvPr/>
        </p:nvCxnSpPr>
        <p:spPr>
          <a:xfrm rot="16200000" flipV="1">
            <a:off x="7429520" y="4429132"/>
            <a:ext cx="285752" cy="14287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500826" y="3000372"/>
            <a:ext cx="1714512" cy="461665"/>
          </a:xfrm>
          <a:prstGeom prst="rect">
            <a:avLst/>
          </a:prstGeom>
          <a:noFill/>
        </p:spPr>
        <p:txBody>
          <a:bodyPr wrap="square" rtlCol="0">
            <a:spAutoFit/>
          </a:bodyPr>
          <a:lstStyle/>
          <a:p>
            <a:pPr algn="ctr"/>
            <a:r>
              <a:rPr lang="el-GR" sz="2400" b="1" dirty="0" smtClean="0">
                <a:cs typeface="Times New Roman"/>
              </a:rPr>
              <a:t>Ψ</a:t>
            </a:r>
            <a:r>
              <a:rPr lang="en-GB" sz="2400" b="1" dirty="0" smtClean="0">
                <a:cs typeface="Times New Roman"/>
              </a:rPr>
              <a:t> = -10 kPa</a:t>
            </a:r>
            <a:endParaRPr lang="en-US" sz="2400" b="1" dirty="0"/>
          </a:p>
        </p:txBody>
      </p:sp>
      <p:sp>
        <p:nvSpPr>
          <p:cNvPr id="51" name="TextBox 50"/>
          <p:cNvSpPr txBox="1"/>
          <p:nvPr/>
        </p:nvSpPr>
        <p:spPr>
          <a:xfrm>
            <a:off x="214282" y="5214950"/>
            <a:ext cx="2571768" cy="1384995"/>
          </a:xfrm>
          <a:prstGeom prst="rect">
            <a:avLst/>
          </a:prstGeom>
          <a:noFill/>
        </p:spPr>
        <p:txBody>
          <a:bodyPr wrap="square" rtlCol="0">
            <a:spAutoFit/>
          </a:bodyPr>
          <a:lstStyle/>
          <a:p>
            <a:pPr algn="ctr"/>
            <a:r>
              <a:rPr lang="en-GB" sz="2800" dirty="0" smtClean="0"/>
              <a:t>Cell is in a </a:t>
            </a:r>
            <a:r>
              <a:rPr lang="en-GB" sz="2800" b="1" dirty="0" smtClean="0">
                <a:solidFill>
                  <a:srgbClr val="FF0000"/>
                </a:solidFill>
              </a:rPr>
              <a:t>HYPOTONIC SOLUTION</a:t>
            </a:r>
            <a:endParaRPr lang="en-US" sz="2800" dirty="0">
              <a:solidFill>
                <a:srgbClr val="FF0000"/>
              </a:solidFill>
            </a:endParaRPr>
          </a:p>
        </p:txBody>
      </p:sp>
      <p:sp>
        <p:nvSpPr>
          <p:cNvPr id="52" name="TextBox 51"/>
          <p:cNvSpPr txBox="1"/>
          <p:nvPr/>
        </p:nvSpPr>
        <p:spPr>
          <a:xfrm>
            <a:off x="3143240" y="5214950"/>
            <a:ext cx="2571768" cy="1384995"/>
          </a:xfrm>
          <a:prstGeom prst="rect">
            <a:avLst/>
          </a:prstGeom>
          <a:noFill/>
        </p:spPr>
        <p:txBody>
          <a:bodyPr wrap="square" rtlCol="0">
            <a:spAutoFit/>
          </a:bodyPr>
          <a:lstStyle/>
          <a:p>
            <a:pPr algn="ctr"/>
            <a:r>
              <a:rPr lang="en-GB" sz="2800" dirty="0" smtClean="0"/>
              <a:t>Cell is in a </a:t>
            </a:r>
            <a:r>
              <a:rPr lang="en-GB" sz="2800" b="1" dirty="0" smtClean="0">
                <a:solidFill>
                  <a:srgbClr val="00B050"/>
                </a:solidFill>
              </a:rPr>
              <a:t>ISOTONIC SOLUTION</a:t>
            </a:r>
            <a:endParaRPr lang="en-US" sz="2800" dirty="0">
              <a:solidFill>
                <a:srgbClr val="00B050"/>
              </a:solidFill>
            </a:endParaRPr>
          </a:p>
        </p:txBody>
      </p:sp>
      <p:sp>
        <p:nvSpPr>
          <p:cNvPr id="53" name="TextBox 52"/>
          <p:cNvSpPr txBox="1"/>
          <p:nvPr/>
        </p:nvSpPr>
        <p:spPr>
          <a:xfrm>
            <a:off x="6072198" y="5214950"/>
            <a:ext cx="2571768" cy="1384995"/>
          </a:xfrm>
          <a:prstGeom prst="rect">
            <a:avLst/>
          </a:prstGeom>
          <a:noFill/>
        </p:spPr>
        <p:txBody>
          <a:bodyPr wrap="square" rtlCol="0">
            <a:spAutoFit/>
          </a:bodyPr>
          <a:lstStyle/>
          <a:p>
            <a:pPr algn="ctr"/>
            <a:r>
              <a:rPr lang="en-GB" sz="2800" dirty="0" smtClean="0"/>
              <a:t>Cell is in a </a:t>
            </a:r>
            <a:r>
              <a:rPr lang="en-GB" sz="2800" b="1" dirty="0" smtClean="0">
                <a:solidFill>
                  <a:srgbClr val="0070C0"/>
                </a:solidFill>
              </a:rPr>
              <a:t>HYPERTONIC SOLUTION</a:t>
            </a:r>
            <a:endParaRPr lang="en-US"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checkerboard(across)">
                                      <p:cBhvr>
                                        <p:cTn id="12" dur="500"/>
                                        <p:tgtEl>
                                          <p:spTgt spid="32"/>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checkerboard(across)">
                                      <p:cBhvr>
                                        <p:cTn id="15" dur="500"/>
                                        <p:tgtEl>
                                          <p:spTgt spid="35"/>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checkerboard(across)">
                                      <p:cBhvr>
                                        <p:cTn id="18" dur="500"/>
                                        <p:tgtEl>
                                          <p:spTgt spid="36"/>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checkerboard(across)">
                                      <p:cBhvr>
                                        <p:cTn id="21" dur="500"/>
                                        <p:tgtEl>
                                          <p:spTgt spid="3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checkerboard(across)">
                                      <p:cBhvr>
                                        <p:cTn id="24" dur="500"/>
                                        <p:tgtEl>
                                          <p:spTgt spid="38"/>
                                        </p:tgtEl>
                                      </p:cBhvr>
                                    </p:animEffect>
                                  </p:childTnLst>
                                </p:cTn>
                              </p:par>
                              <p:par>
                                <p:cTn id="25" presetID="5" presetClass="entr" presetSubtype="1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checkerboard(across)">
                                      <p:cBhvr>
                                        <p:cTn id="27" dur="500"/>
                                        <p:tgtEl>
                                          <p:spTgt spid="40"/>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checkerboard(across)">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checkerboard(across)">
                                      <p:cBhvr>
                                        <p:cTn id="35" dur="500"/>
                                        <p:tgtEl>
                                          <p:spTgt spid="33"/>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checkerboard(across)">
                                      <p:cBhvr>
                                        <p:cTn id="38" dur="500"/>
                                        <p:tgtEl>
                                          <p:spTgt spid="41"/>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checkerboard(across)">
                                      <p:cBhvr>
                                        <p:cTn id="41" dur="500"/>
                                        <p:tgtEl>
                                          <p:spTgt spid="42"/>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checkerboard(across)">
                                      <p:cBhvr>
                                        <p:cTn id="44" dur="500"/>
                                        <p:tgtEl>
                                          <p:spTgt spid="43"/>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checkerboard(across)">
                                      <p:cBhvr>
                                        <p:cTn id="47" dur="500"/>
                                        <p:tgtEl>
                                          <p:spTgt spid="44"/>
                                        </p:tgtEl>
                                      </p:cBhvr>
                                    </p:animEffect>
                                  </p:childTnLst>
                                </p:cTn>
                              </p:par>
                              <p:par>
                                <p:cTn id="48" presetID="5" presetClass="entr" presetSubtype="10" fill="hold" nodeType="with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checkerboard(across)">
                                      <p:cBhvr>
                                        <p:cTn id="50" dur="500"/>
                                        <p:tgtEl>
                                          <p:spTgt spid="45"/>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Effect transition="in" filter="checkerboard(across)">
                                      <p:cBhvr>
                                        <p:cTn id="53" dur="500"/>
                                        <p:tgtEl>
                                          <p:spTgt spid="52"/>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checkerboard(across)">
                                      <p:cBhvr>
                                        <p:cTn id="58" dur="500"/>
                                        <p:tgtEl>
                                          <p:spTgt spid="34"/>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checkerboard(across)">
                                      <p:cBhvr>
                                        <p:cTn id="61" dur="500"/>
                                        <p:tgtEl>
                                          <p:spTgt spid="46"/>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checkerboard(across)">
                                      <p:cBhvr>
                                        <p:cTn id="64" dur="500"/>
                                        <p:tgtEl>
                                          <p:spTgt spid="47"/>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checkerboard(across)">
                                      <p:cBhvr>
                                        <p:cTn id="67" dur="500"/>
                                        <p:tgtEl>
                                          <p:spTgt spid="48"/>
                                        </p:tgtEl>
                                      </p:cBhvr>
                                    </p:animEffect>
                                  </p:childTnLst>
                                </p:cTn>
                              </p:par>
                              <p:par>
                                <p:cTn id="68" presetID="5" presetClass="entr" presetSubtype="10" fill="hold"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checkerboard(across)">
                                      <p:cBhvr>
                                        <p:cTn id="70" dur="500"/>
                                        <p:tgtEl>
                                          <p:spTgt spid="49"/>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checkerboard(across)">
                                      <p:cBhvr>
                                        <p:cTn id="73" dur="500"/>
                                        <p:tgtEl>
                                          <p:spTgt spid="50"/>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checkerboard(across)">
                                      <p:cBhvr>
                                        <p:cTn id="7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P spid="37" grpId="0"/>
      <p:bldP spid="38" grpId="0"/>
      <p:bldP spid="41" grpId="0" animBg="1"/>
      <p:bldP spid="42" grpId="0" animBg="1"/>
      <p:bldP spid="43" grpId="0"/>
      <p:bldP spid="44" grpId="0"/>
      <p:bldP spid="46" grpId="0" animBg="1"/>
      <p:bldP spid="47" grpId="0" animBg="1"/>
      <p:bldP spid="48" grpId="0"/>
      <p:bldP spid="50" grpId="0"/>
      <p:bldP spid="51" grpId="0"/>
      <p:bldP spid="52" grpId="0"/>
      <p:bldP spid="5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25470"/>
          </a:xfrm>
        </p:spPr>
        <p:txBody>
          <a:bodyPr>
            <a:normAutofit fontScale="90000"/>
          </a:bodyPr>
          <a:lstStyle/>
          <a:p>
            <a:r>
              <a:rPr lang="en-GB" dirty="0" smtClean="0"/>
              <a:t>Exam Q’s</a:t>
            </a:r>
            <a:endParaRPr lang="en-US" dirty="0"/>
          </a:p>
        </p:txBody>
      </p:sp>
      <p:sp>
        <p:nvSpPr>
          <p:cNvPr id="5" name="Content Placeholder 4"/>
          <p:cNvSpPr>
            <a:spLocks noGrp="1"/>
          </p:cNvSpPr>
          <p:nvPr>
            <p:ph idx="1"/>
          </p:nvPr>
        </p:nvSpPr>
        <p:spPr>
          <a:xfrm>
            <a:off x="214282" y="1000108"/>
            <a:ext cx="8715436" cy="5643602"/>
          </a:xfrm>
        </p:spPr>
        <p:txBody>
          <a:bodyPr>
            <a:normAutofit/>
          </a:bodyPr>
          <a:lstStyle/>
          <a:p>
            <a:pPr marL="514350" indent="-514350">
              <a:buAutoNum type="arabicPeriod"/>
            </a:pPr>
            <a:r>
              <a:rPr lang="en-GB" sz="2800" dirty="0" smtClean="0"/>
              <a:t>Diffusion is a passive transport process. What does this mean?</a:t>
            </a:r>
          </a:p>
          <a:p>
            <a:pPr marL="514350" indent="-514350">
              <a:buAutoNum type="arabicPeriod"/>
            </a:pPr>
            <a:endParaRPr lang="en-GB" sz="2800" dirty="0" smtClean="0"/>
          </a:p>
          <a:p>
            <a:pPr marL="514350" indent="-514350">
              <a:buAutoNum type="arabicPeriod"/>
            </a:pPr>
            <a:r>
              <a:rPr lang="en-GB" sz="2800" dirty="0" smtClean="0"/>
              <a:t>How does the thickness of an exchange surface affect the rate of diffusion across it?</a:t>
            </a:r>
          </a:p>
          <a:p>
            <a:pPr marL="514350" indent="-514350">
              <a:buAutoNum type="arabicPeriod"/>
            </a:pPr>
            <a:endParaRPr lang="en-GB" sz="2800" dirty="0" smtClean="0"/>
          </a:p>
          <a:p>
            <a:pPr marL="514350" indent="-514350">
              <a:buAutoNum type="arabicPeriod"/>
            </a:pPr>
            <a:r>
              <a:rPr lang="en-GB" sz="2800" dirty="0" smtClean="0"/>
              <a:t>What happens if a cell is placed in a hypotonic solution?</a:t>
            </a:r>
          </a:p>
          <a:p>
            <a:pPr marL="514350" indent="-514350">
              <a:buAutoNum type="arabicPeriod"/>
            </a:pP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42852"/>
            <a:ext cx="8229600" cy="725470"/>
          </a:xfrm>
        </p:spPr>
        <p:txBody>
          <a:bodyPr>
            <a:normAutofit fontScale="90000"/>
          </a:bodyPr>
          <a:lstStyle/>
          <a:p>
            <a:r>
              <a:rPr lang="en-GB" dirty="0" smtClean="0"/>
              <a:t>Exam Q’s</a:t>
            </a:r>
            <a:endParaRPr lang="en-US" dirty="0"/>
          </a:p>
        </p:txBody>
      </p:sp>
      <p:sp>
        <p:nvSpPr>
          <p:cNvPr id="5" name="Content Placeholder 4"/>
          <p:cNvSpPr>
            <a:spLocks noGrp="1"/>
          </p:cNvSpPr>
          <p:nvPr>
            <p:ph idx="1"/>
          </p:nvPr>
        </p:nvSpPr>
        <p:spPr>
          <a:xfrm>
            <a:off x="142844" y="785794"/>
            <a:ext cx="8858312" cy="5857892"/>
          </a:xfrm>
        </p:spPr>
        <p:txBody>
          <a:bodyPr>
            <a:normAutofit/>
          </a:bodyPr>
          <a:lstStyle/>
          <a:p>
            <a:pPr marL="514350" indent="-514350">
              <a:buAutoNum type="arabicPeriod" startAt="4"/>
            </a:pPr>
            <a:r>
              <a:rPr lang="en-GB" sz="2800" dirty="0" smtClean="0"/>
              <a:t>Pieces of potato of equal mass were put into different concentrations of sucrose solution for three days. The difference in mass when they were taken out is shown in the table.</a:t>
            </a:r>
          </a:p>
          <a:p>
            <a:pPr marL="514350" indent="-514350">
              <a:buAutoNum type="arabicPeriod" startAt="4"/>
            </a:pPr>
            <a:endParaRPr lang="en-GB" sz="2800" dirty="0"/>
          </a:p>
          <a:p>
            <a:pPr marL="514350" indent="-514350">
              <a:buAutoNum type="arabicPeriod" startAt="4"/>
            </a:pPr>
            <a:endParaRPr lang="en-GB" sz="2800" dirty="0" smtClean="0"/>
          </a:p>
          <a:p>
            <a:pPr marL="514350" indent="-514350">
              <a:buAutoNum type="arabicPeriod" startAt="4"/>
            </a:pPr>
            <a:endParaRPr lang="en-GB" sz="2800" dirty="0"/>
          </a:p>
          <a:p>
            <a:pPr marL="514350" indent="-514350">
              <a:buNone/>
            </a:pPr>
            <a:endParaRPr lang="en-GB" sz="2800" dirty="0" smtClean="0"/>
          </a:p>
          <a:p>
            <a:pPr marL="514350" indent="-514350">
              <a:buAutoNum type="alphaLcPeriod"/>
            </a:pPr>
            <a:r>
              <a:rPr lang="en-GB" sz="2800" dirty="0" smtClean="0"/>
              <a:t>Why did the pieces in 1% and 2% sucrose </a:t>
            </a:r>
            <a:r>
              <a:rPr lang="en-GB" sz="2800" b="1" dirty="0" smtClean="0"/>
              <a:t>gain </a:t>
            </a:r>
            <a:r>
              <a:rPr lang="en-GB" sz="2800" dirty="0" smtClean="0"/>
              <a:t>mass?</a:t>
            </a:r>
          </a:p>
          <a:p>
            <a:pPr marL="514350" indent="-514350">
              <a:buAutoNum type="alphaLcPeriod"/>
            </a:pPr>
            <a:r>
              <a:rPr lang="en-GB" sz="2800" dirty="0" smtClean="0"/>
              <a:t>Why did the mass of the piece in 3% sucrose stay the same?</a:t>
            </a:r>
          </a:p>
          <a:p>
            <a:pPr marL="514350" indent="-514350">
              <a:buAutoNum type="alphaLcPeriod"/>
            </a:pPr>
            <a:r>
              <a:rPr lang="en-GB" sz="2800" dirty="0" smtClean="0"/>
              <a:t>What happens to a cell placed in a </a:t>
            </a:r>
            <a:r>
              <a:rPr lang="en-GB" sz="2800" b="1" dirty="0" smtClean="0"/>
              <a:t>hypertonic</a:t>
            </a:r>
            <a:r>
              <a:rPr lang="en-GB" sz="2800" dirty="0" smtClean="0"/>
              <a:t> solution?</a:t>
            </a:r>
          </a:p>
          <a:p>
            <a:pPr marL="514350" indent="-514350">
              <a:buNone/>
            </a:pPr>
            <a:endParaRPr lang="en-US" sz="2800" dirty="0"/>
          </a:p>
        </p:txBody>
      </p:sp>
      <p:graphicFrame>
        <p:nvGraphicFramePr>
          <p:cNvPr id="6" name="Table 5"/>
          <p:cNvGraphicFramePr>
            <a:graphicFrameLocks noGrp="1"/>
          </p:cNvGraphicFramePr>
          <p:nvPr/>
        </p:nvGraphicFramePr>
        <p:xfrm>
          <a:off x="285719" y="3000372"/>
          <a:ext cx="8644000" cy="1409038"/>
        </p:xfrm>
        <a:graphic>
          <a:graphicData uri="http://schemas.openxmlformats.org/drawingml/2006/table">
            <a:tbl>
              <a:tblPr firstRow="1" bandRow="1">
                <a:tableStyleId>{D7AC3CCA-C797-4891-BE02-D94E43425B78}</a:tableStyleId>
              </a:tblPr>
              <a:tblGrid>
                <a:gridCol w="1728800"/>
                <a:gridCol w="1728800"/>
                <a:gridCol w="1728800"/>
                <a:gridCol w="1728800"/>
                <a:gridCol w="1728800"/>
              </a:tblGrid>
              <a:tr h="707998">
                <a:tc>
                  <a:txBody>
                    <a:bodyPr/>
                    <a:lstStyle/>
                    <a:p>
                      <a:pPr algn="ctr"/>
                      <a:r>
                        <a:rPr lang="en-GB" sz="2000" dirty="0" smtClean="0"/>
                        <a:t>Concentration</a:t>
                      </a:r>
                      <a:r>
                        <a:rPr lang="en-GB" sz="2000" baseline="0" dirty="0" smtClean="0"/>
                        <a:t> of sucrose (%)</a:t>
                      </a:r>
                      <a:endParaRPr lang="en-US" sz="2000" dirty="0"/>
                    </a:p>
                  </a:txBody>
                  <a:tcPr/>
                </a:tc>
                <a:tc>
                  <a:txBody>
                    <a:bodyPr/>
                    <a:lstStyle/>
                    <a:p>
                      <a:pPr algn="ctr"/>
                      <a:r>
                        <a:rPr lang="en-GB" sz="2800" b="0" dirty="0" smtClean="0"/>
                        <a:t>1</a:t>
                      </a:r>
                      <a:endParaRPr lang="en-US" sz="2800" b="0" dirty="0"/>
                    </a:p>
                  </a:txBody>
                  <a:tcPr/>
                </a:tc>
                <a:tc>
                  <a:txBody>
                    <a:bodyPr/>
                    <a:lstStyle/>
                    <a:p>
                      <a:pPr algn="ctr"/>
                      <a:r>
                        <a:rPr lang="en-GB" sz="2800" b="0" dirty="0" smtClean="0"/>
                        <a:t>2</a:t>
                      </a:r>
                      <a:endParaRPr lang="en-US" sz="2800" b="0" dirty="0"/>
                    </a:p>
                  </a:txBody>
                  <a:tcPr/>
                </a:tc>
                <a:tc>
                  <a:txBody>
                    <a:bodyPr/>
                    <a:lstStyle/>
                    <a:p>
                      <a:pPr algn="ctr"/>
                      <a:r>
                        <a:rPr lang="en-GB" sz="2800" b="0" dirty="0" smtClean="0"/>
                        <a:t>3</a:t>
                      </a:r>
                      <a:endParaRPr lang="en-US" sz="2800" b="0" dirty="0"/>
                    </a:p>
                  </a:txBody>
                  <a:tcPr/>
                </a:tc>
                <a:tc>
                  <a:txBody>
                    <a:bodyPr/>
                    <a:lstStyle/>
                    <a:p>
                      <a:pPr algn="ctr"/>
                      <a:r>
                        <a:rPr lang="en-GB" sz="2800" b="0" dirty="0" smtClean="0"/>
                        <a:t>4</a:t>
                      </a:r>
                      <a:endParaRPr lang="en-US" sz="2800" b="0" dirty="0"/>
                    </a:p>
                  </a:txBody>
                  <a:tcPr/>
                </a:tc>
              </a:tr>
              <a:tr h="649324">
                <a:tc>
                  <a:txBody>
                    <a:bodyPr/>
                    <a:lstStyle/>
                    <a:p>
                      <a:pPr algn="ctr"/>
                      <a:r>
                        <a:rPr lang="en-GB" sz="2000" b="1" dirty="0" smtClean="0"/>
                        <a:t>Mass difference</a:t>
                      </a:r>
                      <a:r>
                        <a:rPr lang="en-GB" sz="2000" b="1" baseline="0" dirty="0" smtClean="0"/>
                        <a:t> (g)</a:t>
                      </a:r>
                      <a:endParaRPr lang="en-US" sz="2000" b="1" dirty="0"/>
                    </a:p>
                  </a:txBody>
                  <a:tcPr/>
                </a:tc>
                <a:tc>
                  <a:txBody>
                    <a:bodyPr/>
                    <a:lstStyle/>
                    <a:p>
                      <a:pPr algn="ctr"/>
                      <a:r>
                        <a:rPr lang="en-GB" sz="2800" dirty="0" smtClean="0"/>
                        <a:t>+0.4</a:t>
                      </a:r>
                      <a:endParaRPr lang="en-US" sz="2800" dirty="0"/>
                    </a:p>
                  </a:txBody>
                  <a:tcPr/>
                </a:tc>
                <a:tc>
                  <a:txBody>
                    <a:bodyPr/>
                    <a:lstStyle/>
                    <a:p>
                      <a:pPr algn="ctr"/>
                      <a:r>
                        <a:rPr lang="en-GB" sz="2800" dirty="0" smtClean="0"/>
                        <a:t>+0.2</a:t>
                      </a:r>
                      <a:endParaRPr lang="en-US" sz="2800" dirty="0"/>
                    </a:p>
                  </a:txBody>
                  <a:tcPr/>
                </a:tc>
                <a:tc>
                  <a:txBody>
                    <a:bodyPr/>
                    <a:lstStyle/>
                    <a:p>
                      <a:pPr algn="ctr"/>
                      <a:r>
                        <a:rPr lang="en-GB" sz="2800" dirty="0" smtClean="0"/>
                        <a:t>0</a:t>
                      </a:r>
                      <a:endParaRPr lang="en-US" sz="2800" dirty="0"/>
                    </a:p>
                  </a:txBody>
                  <a:tcPr/>
                </a:tc>
                <a:tc>
                  <a:txBody>
                    <a:bodyPr/>
                    <a:lstStyle/>
                    <a:p>
                      <a:pPr algn="ctr"/>
                      <a:r>
                        <a:rPr lang="en-GB" sz="2800" dirty="0" smtClean="0"/>
                        <a:t>-0.2</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PAGES 88-89</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lstStyle/>
          <a:p>
            <a:r>
              <a:rPr lang="en-GB" dirty="0" smtClean="0"/>
              <a:t>To be able to understand a diagram of a plasma membrane and the ways in which substances travel across them.</a:t>
            </a:r>
          </a:p>
          <a:p>
            <a:endParaRPr lang="en-GB" dirty="0" smtClean="0"/>
          </a:p>
          <a:p>
            <a:r>
              <a:rPr lang="en-GB" dirty="0" smtClean="0"/>
              <a:t>To be able to relate water potential to the way in which water moves in or out of cells.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dirty="0" smtClean="0"/>
              <a:t>Plasma Membrane</a:t>
            </a:r>
            <a:endParaRPr lang="en-US" dirty="0"/>
          </a:p>
        </p:txBody>
      </p:sp>
      <p:sp>
        <p:nvSpPr>
          <p:cNvPr id="3" name="Content Placeholder 2"/>
          <p:cNvSpPr>
            <a:spLocks noGrp="1"/>
          </p:cNvSpPr>
          <p:nvPr>
            <p:ph idx="1"/>
          </p:nvPr>
        </p:nvSpPr>
        <p:spPr>
          <a:xfrm>
            <a:off x="214282" y="1142984"/>
            <a:ext cx="8715436" cy="5500726"/>
          </a:xfrm>
        </p:spPr>
        <p:txBody>
          <a:bodyPr/>
          <a:lstStyle/>
          <a:p>
            <a:pPr>
              <a:buNone/>
            </a:pPr>
            <a:r>
              <a:rPr lang="en-GB" dirty="0" smtClean="0"/>
              <a:t>Plasma membranes form </a:t>
            </a:r>
            <a:r>
              <a:rPr lang="en-GB" b="1" dirty="0" smtClean="0">
                <a:solidFill>
                  <a:srgbClr val="FF0000"/>
                </a:solidFill>
              </a:rPr>
              <a:t>boundaries</a:t>
            </a:r>
            <a:r>
              <a:rPr lang="en-GB" dirty="0" smtClean="0"/>
              <a:t> between cells and their environment.</a:t>
            </a:r>
          </a:p>
          <a:p>
            <a:pPr>
              <a:buNone/>
            </a:pPr>
            <a:endParaRPr lang="en-GB" dirty="0"/>
          </a:p>
          <a:p>
            <a:pPr>
              <a:buNone/>
            </a:pPr>
            <a:r>
              <a:rPr lang="en-GB" dirty="0" smtClean="0"/>
              <a:t>But substances need to cross membranes because:</a:t>
            </a:r>
          </a:p>
          <a:p>
            <a:r>
              <a:rPr lang="en-GB" dirty="0" smtClean="0"/>
              <a:t>Nutrients need to </a:t>
            </a:r>
            <a:r>
              <a:rPr lang="en-GB" b="1" dirty="0" smtClean="0">
                <a:solidFill>
                  <a:srgbClr val="00B050"/>
                </a:solidFill>
              </a:rPr>
              <a:t>get in</a:t>
            </a:r>
            <a:r>
              <a:rPr lang="en-GB" dirty="0" smtClean="0"/>
              <a:t>.</a:t>
            </a:r>
          </a:p>
          <a:p>
            <a:r>
              <a:rPr lang="en-GB" dirty="0" smtClean="0"/>
              <a:t>Waste/hormones etc. need to </a:t>
            </a:r>
            <a:r>
              <a:rPr lang="en-GB" b="1" dirty="0" smtClean="0">
                <a:solidFill>
                  <a:schemeClr val="accent6">
                    <a:lumMod val="75000"/>
                  </a:schemeClr>
                </a:solidFill>
              </a:rPr>
              <a:t>get out</a:t>
            </a:r>
            <a:r>
              <a:rPr lang="en-GB" dirty="0" smtClean="0"/>
              <a:t>.</a:t>
            </a:r>
            <a:endParaRPr lang="en-US" dirty="0"/>
          </a:p>
        </p:txBody>
      </p:sp>
      <p:sp>
        <p:nvSpPr>
          <p:cNvPr id="5" name="Freeform 4"/>
          <p:cNvSpPr/>
          <p:nvPr/>
        </p:nvSpPr>
        <p:spPr>
          <a:xfrm>
            <a:off x="1428728" y="5214950"/>
            <a:ext cx="6156102" cy="594574"/>
          </a:xfrm>
          <a:custGeom>
            <a:avLst/>
            <a:gdLst>
              <a:gd name="connsiteX0" fmla="*/ 0 w 6156102"/>
              <a:gd name="connsiteY0" fmla="*/ 435735 h 594574"/>
              <a:gd name="connsiteX1" fmla="*/ 1674254 w 6156102"/>
              <a:gd name="connsiteY1" fmla="*/ 538766 h 594574"/>
              <a:gd name="connsiteX2" fmla="*/ 2717442 w 6156102"/>
              <a:gd name="connsiteY2" fmla="*/ 100884 h 594574"/>
              <a:gd name="connsiteX3" fmla="*/ 4018209 w 6156102"/>
              <a:gd name="connsiteY3" fmla="*/ 49369 h 594574"/>
              <a:gd name="connsiteX4" fmla="*/ 6156102 w 6156102"/>
              <a:gd name="connsiteY4" fmla="*/ 397098 h 594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6102" h="594574">
                <a:moveTo>
                  <a:pt x="0" y="435735"/>
                </a:moveTo>
                <a:cubicBezTo>
                  <a:pt x="610673" y="515154"/>
                  <a:pt x="1221347" y="594574"/>
                  <a:pt x="1674254" y="538766"/>
                </a:cubicBezTo>
                <a:cubicBezTo>
                  <a:pt x="2127161" y="482958"/>
                  <a:pt x="2326783" y="182450"/>
                  <a:pt x="2717442" y="100884"/>
                </a:cubicBezTo>
                <a:cubicBezTo>
                  <a:pt x="3108101" y="19318"/>
                  <a:pt x="3445099" y="0"/>
                  <a:pt x="4018209" y="49369"/>
                </a:cubicBezTo>
                <a:cubicBezTo>
                  <a:pt x="4591319" y="98738"/>
                  <a:pt x="5373710" y="247918"/>
                  <a:pt x="6156102" y="397098"/>
                </a:cubicBezTo>
              </a:path>
            </a:pathLst>
          </a:custGeom>
          <a:ln w="2476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500166" y="5572140"/>
            <a:ext cx="6156102" cy="594574"/>
          </a:xfrm>
          <a:custGeom>
            <a:avLst/>
            <a:gdLst>
              <a:gd name="connsiteX0" fmla="*/ 0 w 6156102"/>
              <a:gd name="connsiteY0" fmla="*/ 435735 h 594574"/>
              <a:gd name="connsiteX1" fmla="*/ 1674254 w 6156102"/>
              <a:gd name="connsiteY1" fmla="*/ 538766 h 594574"/>
              <a:gd name="connsiteX2" fmla="*/ 2717442 w 6156102"/>
              <a:gd name="connsiteY2" fmla="*/ 100884 h 594574"/>
              <a:gd name="connsiteX3" fmla="*/ 4018209 w 6156102"/>
              <a:gd name="connsiteY3" fmla="*/ 49369 h 594574"/>
              <a:gd name="connsiteX4" fmla="*/ 6156102 w 6156102"/>
              <a:gd name="connsiteY4" fmla="*/ 397098 h 594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6102" h="594574">
                <a:moveTo>
                  <a:pt x="0" y="435735"/>
                </a:moveTo>
                <a:cubicBezTo>
                  <a:pt x="610673" y="515154"/>
                  <a:pt x="1221347" y="594574"/>
                  <a:pt x="1674254" y="538766"/>
                </a:cubicBezTo>
                <a:cubicBezTo>
                  <a:pt x="2127161" y="482958"/>
                  <a:pt x="2326783" y="182450"/>
                  <a:pt x="2717442" y="100884"/>
                </a:cubicBezTo>
                <a:cubicBezTo>
                  <a:pt x="3108101" y="19318"/>
                  <a:pt x="3445099" y="0"/>
                  <a:pt x="4018209" y="49369"/>
                </a:cubicBezTo>
                <a:cubicBezTo>
                  <a:pt x="4591319" y="98738"/>
                  <a:pt x="5373710" y="247918"/>
                  <a:pt x="6156102" y="397098"/>
                </a:cubicBezTo>
              </a:path>
            </a:pathLst>
          </a:custGeom>
          <a:ln w="2476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2428860" y="5072074"/>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00430" y="5000636"/>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86050" y="5143512"/>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57620" y="4714884"/>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071802" y="4714884"/>
            <a:ext cx="214314" cy="2143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643570" y="6143644"/>
            <a:ext cx="214314" cy="214314"/>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357950" y="6357958"/>
            <a:ext cx="214314" cy="214314"/>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286380" y="5857892"/>
            <a:ext cx="214314" cy="214314"/>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15074" y="6000768"/>
            <a:ext cx="214314" cy="214314"/>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929454" y="6143644"/>
            <a:ext cx="214314" cy="214314"/>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4102936">
            <a:off x="2914143" y="5693695"/>
            <a:ext cx="1214446" cy="42862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7289388">
            <a:off x="5643523" y="5287218"/>
            <a:ext cx="1214446" cy="42862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5786" y="4929198"/>
            <a:ext cx="1428760" cy="369332"/>
          </a:xfrm>
          <a:prstGeom prst="rect">
            <a:avLst/>
          </a:prstGeom>
          <a:noFill/>
        </p:spPr>
        <p:txBody>
          <a:bodyPr wrap="square" rtlCol="0">
            <a:spAutoFit/>
          </a:bodyPr>
          <a:lstStyle/>
          <a:p>
            <a:pPr algn="ctr"/>
            <a:r>
              <a:rPr lang="en-GB" b="1" dirty="0" smtClean="0"/>
              <a:t>OUTSIDE</a:t>
            </a:r>
            <a:endParaRPr lang="en-US" b="1" dirty="0"/>
          </a:p>
        </p:txBody>
      </p:sp>
      <p:sp>
        <p:nvSpPr>
          <p:cNvPr id="20" name="TextBox 19"/>
          <p:cNvSpPr txBox="1"/>
          <p:nvPr/>
        </p:nvSpPr>
        <p:spPr>
          <a:xfrm>
            <a:off x="928662" y="6357958"/>
            <a:ext cx="1428760" cy="369332"/>
          </a:xfrm>
          <a:prstGeom prst="rect">
            <a:avLst/>
          </a:prstGeom>
          <a:noFill/>
        </p:spPr>
        <p:txBody>
          <a:bodyPr wrap="square" rtlCol="0">
            <a:spAutoFit/>
          </a:bodyPr>
          <a:lstStyle/>
          <a:p>
            <a:pPr algn="ctr"/>
            <a:r>
              <a:rPr lang="en-GB" b="1" dirty="0" smtClean="0"/>
              <a:t>INSIDE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heckerboard(across)">
                                      <p:cBhvr>
                                        <p:cTn id="30" dur="500"/>
                                        <p:tgtEl>
                                          <p:spTgt spid="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heckerboard(across)">
                                      <p:cBhvr>
                                        <p:cTn id="33" dur="500"/>
                                        <p:tgtEl>
                                          <p:spTgt spid="7"/>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heckerboard(across)">
                                      <p:cBhvr>
                                        <p:cTn id="39" dur="500"/>
                                        <p:tgtEl>
                                          <p:spTgt spid="9"/>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heckerboard(across)">
                                      <p:cBhvr>
                                        <p:cTn id="42" dur="500"/>
                                        <p:tgtEl>
                                          <p:spTgt spid="10"/>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heckerboard(across)">
                                      <p:cBhvr>
                                        <p:cTn id="45" dur="500"/>
                                        <p:tgtEl>
                                          <p:spTgt spid="11"/>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checkerboard(across)">
                                      <p:cBhvr>
                                        <p:cTn id="48" dur="500"/>
                                        <p:tgtEl>
                                          <p:spTgt spid="12"/>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heckerboard(across)">
                                      <p:cBhvr>
                                        <p:cTn id="51" dur="500"/>
                                        <p:tgtEl>
                                          <p:spTgt spid="13"/>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checkerboard(across)">
                                      <p:cBhvr>
                                        <p:cTn id="54" dur="500"/>
                                        <p:tgtEl>
                                          <p:spTgt spid="14"/>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heckerboard(across)">
                                      <p:cBhvr>
                                        <p:cTn id="57" dur="500"/>
                                        <p:tgtEl>
                                          <p:spTgt spid="15"/>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checkerboard(across)">
                                      <p:cBhvr>
                                        <p:cTn id="60" dur="500"/>
                                        <p:tgtEl>
                                          <p:spTgt spid="16"/>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heckerboard(across)">
                                      <p:cBhvr>
                                        <p:cTn id="63" dur="500"/>
                                        <p:tgtEl>
                                          <p:spTgt spid="17"/>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checkerboard(across)">
                                      <p:cBhvr>
                                        <p:cTn id="66" dur="500"/>
                                        <p:tgtEl>
                                          <p:spTgt spid="18"/>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checkerboard(across)">
                                      <p:cBhvr>
                                        <p:cTn id="69" dur="500"/>
                                        <p:tgtEl>
                                          <p:spTgt spid="19"/>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checkerboard(across)">
                                      <p:cBhvr>
                                        <p:cTn id="7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dirty="0" smtClean="0"/>
              <a:t>Exchange Mechanisms</a:t>
            </a:r>
            <a:endParaRPr lang="en-US" dirty="0"/>
          </a:p>
        </p:txBody>
      </p:sp>
      <p:sp>
        <p:nvSpPr>
          <p:cNvPr id="3" name="Content Placeholder 2"/>
          <p:cNvSpPr>
            <a:spLocks noGrp="1"/>
          </p:cNvSpPr>
          <p:nvPr>
            <p:ph idx="1"/>
          </p:nvPr>
        </p:nvSpPr>
        <p:spPr>
          <a:xfrm>
            <a:off x="285720" y="1000108"/>
            <a:ext cx="8572560" cy="5643602"/>
          </a:xfrm>
        </p:spPr>
        <p:txBody>
          <a:bodyPr/>
          <a:lstStyle/>
          <a:p>
            <a:pPr>
              <a:buNone/>
            </a:pPr>
            <a:r>
              <a:rPr lang="en-GB" dirty="0" smtClean="0"/>
              <a:t>Plasma membranes are </a:t>
            </a:r>
            <a:r>
              <a:rPr lang="en-GB" b="1" dirty="0" smtClean="0">
                <a:solidFill>
                  <a:srgbClr val="FF0000"/>
                </a:solidFill>
              </a:rPr>
              <a:t>partially permeable</a:t>
            </a:r>
            <a:r>
              <a:rPr lang="en-GB" dirty="0" smtClean="0"/>
              <a:t> – they let some things through, but not others.</a:t>
            </a:r>
          </a:p>
          <a:p>
            <a:pPr>
              <a:buNone/>
            </a:pPr>
            <a:endParaRPr lang="en-GB" dirty="0"/>
          </a:p>
          <a:p>
            <a:pPr>
              <a:buNone/>
            </a:pPr>
            <a:r>
              <a:rPr lang="en-GB" dirty="0" smtClean="0"/>
              <a:t>The substances that can’t get through, need </a:t>
            </a:r>
            <a:r>
              <a:rPr lang="en-GB" b="1" dirty="0" smtClean="0">
                <a:solidFill>
                  <a:srgbClr val="7030A0"/>
                </a:solidFill>
              </a:rPr>
              <a:t>help</a:t>
            </a:r>
            <a:r>
              <a:rPr lang="en-GB" dirty="0" smtClean="0"/>
              <a:t> crossing membranes. </a:t>
            </a:r>
          </a:p>
          <a:p>
            <a:pPr>
              <a:buNone/>
            </a:pPr>
            <a:endParaRPr lang="en-GB" dirty="0"/>
          </a:p>
          <a:p>
            <a:pPr>
              <a:buNone/>
            </a:pPr>
            <a:r>
              <a:rPr lang="en-GB" dirty="0" smtClean="0"/>
              <a:t>The ways in which substances can </a:t>
            </a:r>
            <a:r>
              <a:rPr lang="en-GB" b="1" dirty="0" smtClean="0">
                <a:solidFill>
                  <a:srgbClr val="0070C0"/>
                </a:solidFill>
              </a:rPr>
              <a:t>cross membranes</a:t>
            </a:r>
            <a:r>
              <a:rPr lang="en-GB" dirty="0" smtClean="0"/>
              <a:t> are:</a:t>
            </a:r>
          </a:p>
          <a:p>
            <a:pPr>
              <a:buNone/>
            </a:pPr>
            <a:r>
              <a:rPr lang="en-GB" b="1" dirty="0" smtClean="0">
                <a:solidFill>
                  <a:srgbClr val="FF0000"/>
                </a:solidFill>
              </a:rPr>
              <a:t>Diffusion		</a:t>
            </a:r>
            <a:r>
              <a:rPr lang="en-GB" b="1" dirty="0" smtClean="0">
                <a:solidFill>
                  <a:srgbClr val="00B050"/>
                </a:solidFill>
              </a:rPr>
              <a:t>Facilitated Diffusion	      </a:t>
            </a:r>
            <a:r>
              <a:rPr lang="en-GB" b="1" dirty="0" smtClean="0">
                <a:solidFill>
                  <a:srgbClr val="0070C0"/>
                </a:solidFill>
              </a:rPr>
              <a:t>Osmosis</a:t>
            </a:r>
          </a:p>
          <a:p>
            <a:pPr>
              <a:buNone/>
            </a:pPr>
            <a:r>
              <a:rPr lang="en-GB" b="1" dirty="0">
                <a:solidFill>
                  <a:srgbClr val="0070C0"/>
                </a:solidFill>
              </a:rPr>
              <a:t>	</a:t>
            </a:r>
            <a:r>
              <a:rPr lang="en-GB" b="1" dirty="0" smtClean="0">
                <a:solidFill>
                  <a:srgbClr val="0070C0"/>
                </a:solidFill>
              </a:rPr>
              <a:t>			</a:t>
            </a:r>
            <a:r>
              <a:rPr lang="en-GB" b="1" dirty="0" smtClean="0">
                <a:solidFill>
                  <a:schemeClr val="accent6">
                    <a:lumMod val="75000"/>
                  </a:schemeClr>
                </a:solidFill>
              </a:rPr>
              <a:t>Active Transport</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diffusion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t>Diffusion Recap</a:t>
            </a:r>
            <a:endParaRPr lang="en-US" dirty="0"/>
          </a:p>
        </p:txBody>
      </p:sp>
      <p:sp>
        <p:nvSpPr>
          <p:cNvPr id="3" name="Content Placeholder 2"/>
          <p:cNvSpPr>
            <a:spLocks noGrp="1"/>
          </p:cNvSpPr>
          <p:nvPr>
            <p:ph idx="1"/>
          </p:nvPr>
        </p:nvSpPr>
        <p:spPr>
          <a:xfrm>
            <a:off x="142844" y="928670"/>
            <a:ext cx="8858312" cy="5786478"/>
          </a:xfrm>
        </p:spPr>
        <p:txBody>
          <a:bodyPr>
            <a:normAutofit/>
          </a:bodyPr>
          <a:lstStyle/>
          <a:p>
            <a:pPr>
              <a:buNone/>
            </a:pPr>
            <a:r>
              <a:rPr lang="en-GB" sz="2800" dirty="0" smtClean="0"/>
              <a:t>All particles that make up </a:t>
            </a:r>
            <a:r>
              <a:rPr lang="en-GB" sz="2800" b="1" dirty="0" smtClean="0"/>
              <a:t>liquids</a:t>
            </a:r>
            <a:r>
              <a:rPr lang="en-GB" sz="2800" dirty="0" smtClean="0"/>
              <a:t> and </a:t>
            </a:r>
            <a:r>
              <a:rPr lang="en-GB" sz="2800" b="1" dirty="0" smtClean="0"/>
              <a:t>gases</a:t>
            </a:r>
            <a:r>
              <a:rPr lang="en-GB" sz="2800" dirty="0" smtClean="0"/>
              <a:t> are in </a:t>
            </a:r>
            <a:r>
              <a:rPr lang="en-GB" sz="2800" b="1" dirty="0" smtClean="0">
                <a:solidFill>
                  <a:srgbClr val="FF0000"/>
                </a:solidFill>
              </a:rPr>
              <a:t>random motion </a:t>
            </a:r>
            <a:r>
              <a:rPr lang="en-GB" sz="2800" dirty="0" smtClean="0"/>
              <a:t>– they’re moving around very fast.</a:t>
            </a:r>
          </a:p>
          <a:p>
            <a:pPr>
              <a:buNone/>
            </a:pPr>
            <a:r>
              <a:rPr lang="en-GB" sz="2800" dirty="0" smtClean="0"/>
              <a:t>Because of this, they move from:</a:t>
            </a:r>
          </a:p>
          <a:p>
            <a:pPr algn="ctr">
              <a:buNone/>
            </a:pPr>
            <a:r>
              <a:rPr lang="en-GB" sz="2800" b="1" dirty="0" smtClean="0"/>
              <a:t>a region of </a:t>
            </a:r>
            <a:r>
              <a:rPr lang="en-GB" sz="2800" b="1" u="sng" dirty="0" smtClean="0">
                <a:solidFill>
                  <a:srgbClr val="FF0000"/>
                </a:solidFill>
              </a:rPr>
              <a:t>high concentration</a:t>
            </a:r>
            <a:r>
              <a:rPr lang="en-GB" sz="2800" b="1" dirty="0" smtClean="0">
                <a:solidFill>
                  <a:srgbClr val="FF0000"/>
                </a:solidFill>
              </a:rPr>
              <a:t> </a:t>
            </a:r>
            <a:r>
              <a:rPr lang="en-GB" sz="2800" b="1" dirty="0" smtClean="0"/>
              <a:t>to a region of </a:t>
            </a:r>
            <a:r>
              <a:rPr lang="en-GB" sz="2800" b="1" u="sng" dirty="0" smtClean="0">
                <a:solidFill>
                  <a:srgbClr val="FF0000"/>
                </a:solidFill>
              </a:rPr>
              <a:t>low concentration</a:t>
            </a:r>
            <a:endParaRPr lang="en-GB" sz="2800" b="1" u="sng" dirty="0">
              <a:solidFill>
                <a:srgbClr val="FF0000"/>
              </a:solidFill>
            </a:endParaRPr>
          </a:p>
          <a:p>
            <a:pPr algn="ctr">
              <a:buNone/>
            </a:pPr>
            <a:endParaRPr lang="en-GB" sz="2800" b="1" u="sng" dirty="0" smtClean="0"/>
          </a:p>
          <a:p>
            <a:pPr algn="ctr">
              <a:buNone/>
            </a:pPr>
            <a:endParaRPr lang="en-US" sz="2800" b="1" dirty="0"/>
          </a:p>
        </p:txBody>
      </p:sp>
      <p:pic>
        <p:nvPicPr>
          <p:cNvPr id="5" name="Picture 2" descr="http://www.indiana.edu/~phys215/lecture/lecnotes/lecgraphics/diffusion.gif"/>
          <p:cNvPicPr>
            <a:picLocks noChangeAspect="1" noChangeArrowheads="1" noCrop="1"/>
          </p:cNvPicPr>
          <p:nvPr/>
        </p:nvPicPr>
        <p:blipFill>
          <a:blip r:embed="rId2"/>
          <a:srcRect/>
          <a:stretch>
            <a:fillRect/>
          </a:stretch>
        </p:blipFill>
        <p:spPr bwMode="auto">
          <a:xfrm>
            <a:off x="2216981" y="3374459"/>
            <a:ext cx="4931658" cy="3161132"/>
          </a:xfrm>
          <a:prstGeom prst="rect">
            <a:avLst/>
          </a:prstGeom>
          <a:noFill/>
        </p:spPr>
      </p:pic>
      <p:sp>
        <p:nvSpPr>
          <p:cNvPr id="6" name="TextBox 5"/>
          <p:cNvSpPr txBox="1"/>
          <p:nvPr/>
        </p:nvSpPr>
        <p:spPr>
          <a:xfrm>
            <a:off x="1785918" y="5903893"/>
            <a:ext cx="5786478" cy="523220"/>
          </a:xfrm>
          <a:prstGeom prst="rect">
            <a:avLst/>
          </a:prstGeom>
          <a:noFill/>
        </p:spPr>
        <p:txBody>
          <a:bodyPr wrap="square" rtlCol="0">
            <a:spAutoFit/>
          </a:bodyPr>
          <a:lstStyle/>
          <a:p>
            <a:r>
              <a:rPr lang="en-GB" sz="2800" b="1" dirty="0" smtClean="0"/>
              <a:t>High conc.                                Low conc.</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t>Diffusion Recap</a:t>
            </a:r>
            <a:endParaRPr lang="en-US" dirty="0"/>
          </a:p>
        </p:txBody>
      </p:sp>
      <p:sp>
        <p:nvSpPr>
          <p:cNvPr id="3" name="Content Placeholder 2"/>
          <p:cNvSpPr>
            <a:spLocks noGrp="1"/>
          </p:cNvSpPr>
          <p:nvPr>
            <p:ph idx="1"/>
          </p:nvPr>
        </p:nvSpPr>
        <p:spPr>
          <a:xfrm>
            <a:off x="214282" y="1000108"/>
            <a:ext cx="8786874" cy="4143404"/>
          </a:xfrm>
        </p:spPr>
        <p:txBody>
          <a:bodyPr>
            <a:normAutofit lnSpcReduction="10000"/>
          </a:bodyPr>
          <a:lstStyle/>
          <a:p>
            <a:pPr>
              <a:buNone/>
            </a:pPr>
            <a:r>
              <a:rPr lang="en-GB" sz="2800" dirty="0" smtClean="0"/>
              <a:t>The molecules will diffuse </a:t>
            </a:r>
            <a:r>
              <a:rPr lang="en-GB" sz="2800" b="1" dirty="0" smtClean="0">
                <a:solidFill>
                  <a:srgbClr val="FF0000"/>
                </a:solidFill>
              </a:rPr>
              <a:t>both ways</a:t>
            </a:r>
            <a:r>
              <a:rPr lang="en-GB" sz="2800" dirty="0" smtClean="0"/>
              <a:t>, but the </a:t>
            </a:r>
            <a:r>
              <a:rPr lang="en-GB" sz="2800" b="1" dirty="0" smtClean="0">
                <a:solidFill>
                  <a:srgbClr val="00B050"/>
                </a:solidFill>
              </a:rPr>
              <a:t>net (overall) movement</a:t>
            </a:r>
            <a:r>
              <a:rPr lang="en-GB" sz="2800" dirty="0" smtClean="0"/>
              <a:t> will be to the area of </a:t>
            </a:r>
            <a:r>
              <a:rPr lang="en-GB" sz="2800" b="1" dirty="0" smtClean="0"/>
              <a:t>low concentration</a:t>
            </a:r>
            <a:r>
              <a:rPr lang="en-GB" sz="2800" dirty="0" smtClean="0"/>
              <a:t>.</a:t>
            </a:r>
          </a:p>
          <a:p>
            <a:pPr>
              <a:buNone/>
            </a:pPr>
            <a:endParaRPr lang="en-GB" sz="2800" dirty="0"/>
          </a:p>
          <a:p>
            <a:pPr algn="ctr">
              <a:buNone/>
            </a:pPr>
            <a:r>
              <a:rPr lang="en-GB" sz="3600" b="1" dirty="0" smtClean="0">
                <a:solidFill>
                  <a:srgbClr val="FF0000"/>
                </a:solidFill>
              </a:rPr>
              <a:t>There is a </a:t>
            </a:r>
            <a:r>
              <a:rPr lang="en-GB" sz="3600" b="1" u="sng" dirty="0" smtClean="0">
                <a:solidFill>
                  <a:srgbClr val="FF0000"/>
                </a:solidFill>
              </a:rPr>
              <a:t>concentration gradient</a:t>
            </a:r>
          </a:p>
          <a:p>
            <a:pPr algn="ctr">
              <a:buNone/>
            </a:pPr>
            <a:r>
              <a:rPr lang="en-GB" sz="2800" dirty="0" smtClean="0"/>
              <a:t>..... particles move </a:t>
            </a:r>
            <a:r>
              <a:rPr lang="en-GB" sz="2800" b="1" dirty="0" smtClean="0"/>
              <a:t>down</a:t>
            </a:r>
            <a:r>
              <a:rPr lang="en-GB" sz="2800" dirty="0" smtClean="0"/>
              <a:t> it</a:t>
            </a:r>
          </a:p>
          <a:p>
            <a:pPr algn="ctr">
              <a:buNone/>
            </a:pPr>
            <a:endParaRPr lang="en-GB" sz="2800" dirty="0"/>
          </a:p>
          <a:p>
            <a:pPr>
              <a:buNone/>
            </a:pPr>
            <a:r>
              <a:rPr lang="en-GB" sz="2800" dirty="0" smtClean="0"/>
              <a:t>Diffusion is </a:t>
            </a:r>
            <a:r>
              <a:rPr lang="en-GB" sz="2800" b="1" u="sng" dirty="0" smtClean="0">
                <a:solidFill>
                  <a:srgbClr val="7030A0"/>
                </a:solidFill>
              </a:rPr>
              <a:t>PASSIVE!</a:t>
            </a:r>
          </a:p>
          <a:p>
            <a:pPr>
              <a:buNone/>
            </a:pPr>
            <a:r>
              <a:rPr lang="en-GB" sz="2800" dirty="0" smtClean="0"/>
              <a:t>	There is </a:t>
            </a:r>
            <a:r>
              <a:rPr lang="en-GB" sz="2800" b="1" dirty="0" smtClean="0"/>
              <a:t>NO </a:t>
            </a:r>
            <a:r>
              <a:rPr lang="en-GB" sz="2800" dirty="0" smtClean="0"/>
              <a:t>energy involved.</a:t>
            </a:r>
          </a:p>
          <a:p>
            <a:pPr>
              <a:buNone/>
            </a:pPr>
            <a:endParaRPr lang="en-GB" sz="2800" dirty="0"/>
          </a:p>
          <a:p>
            <a:pPr>
              <a:buNone/>
            </a:pPr>
            <a:endParaRPr lang="en-GB" sz="2800" dirty="0" smtClean="0"/>
          </a:p>
          <a:p>
            <a:pPr algn="ctr">
              <a:buNone/>
            </a:pPr>
            <a:endParaRPr lang="en-GB" sz="2800" dirty="0"/>
          </a:p>
          <a:p>
            <a:pPr>
              <a:buNone/>
            </a:pPr>
            <a:endParaRPr lang="en-US" sz="2800" dirty="0"/>
          </a:p>
        </p:txBody>
      </p:sp>
      <p:sp>
        <p:nvSpPr>
          <p:cNvPr id="4" name="TextBox 3"/>
          <p:cNvSpPr txBox="1"/>
          <p:nvPr/>
        </p:nvSpPr>
        <p:spPr>
          <a:xfrm>
            <a:off x="357158" y="5072074"/>
            <a:ext cx="8358246" cy="1384995"/>
          </a:xfrm>
          <a:prstGeom prst="rect">
            <a:avLst/>
          </a:prstGeom>
          <a:noFill/>
          <a:ln w="57150">
            <a:solidFill>
              <a:srgbClr val="C00000"/>
            </a:solidFill>
          </a:ln>
          <a:effectLst>
            <a:outerShdw blurRad="50800" dist="38100" dir="8100000" algn="tr" rotWithShape="0">
              <a:prstClr val="black">
                <a:alpha val="40000"/>
              </a:prstClr>
            </a:outerShdw>
          </a:effectLst>
        </p:spPr>
        <p:txBody>
          <a:bodyPr wrap="square" rtlCol="0">
            <a:spAutoFit/>
          </a:bodyPr>
          <a:lstStyle/>
          <a:p>
            <a:pPr algn="ctr"/>
            <a:r>
              <a:rPr lang="en-GB" sz="2800" dirty="0" smtClean="0"/>
              <a:t>Diffusion occurs if the molecules involved can pass </a:t>
            </a:r>
            <a:r>
              <a:rPr lang="en-GB" sz="2800" b="1" dirty="0" smtClean="0"/>
              <a:t>freely</a:t>
            </a:r>
            <a:r>
              <a:rPr lang="en-GB" sz="2800" dirty="0" smtClean="0"/>
              <a:t> through a membrane. So they have to be </a:t>
            </a:r>
            <a:r>
              <a:rPr lang="en-GB" sz="2800" b="1" dirty="0" smtClean="0"/>
              <a:t>small</a:t>
            </a:r>
            <a:r>
              <a:rPr lang="en-GB" sz="2800" dirty="0" smtClean="0"/>
              <a:t>. If they’re not, </a:t>
            </a:r>
            <a:r>
              <a:rPr lang="en-GB" sz="2800" b="1" dirty="0" smtClean="0"/>
              <a:t>facilitated diffusion is required!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heckerboard(across)">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heckerboard(across)">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dirty="0" smtClean="0"/>
              <a:t>Rates of Diffusion</a:t>
            </a:r>
            <a:endParaRPr lang="en-US" dirty="0"/>
          </a:p>
        </p:txBody>
      </p:sp>
      <p:sp>
        <p:nvSpPr>
          <p:cNvPr id="3" name="Content Placeholder 2"/>
          <p:cNvSpPr>
            <a:spLocks noGrp="1"/>
          </p:cNvSpPr>
          <p:nvPr>
            <p:ph idx="1"/>
          </p:nvPr>
        </p:nvSpPr>
        <p:spPr>
          <a:xfrm>
            <a:off x="142844" y="928670"/>
            <a:ext cx="8858312" cy="5715040"/>
          </a:xfrm>
        </p:spPr>
        <p:txBody>
          <a:bodyPr/>
          <a:lstStyle/>
          <a:p>
            <a:pPr>
              <a:buNone/>
            </a:pPr>
            <a:r>
              <a:rPr lang="en-GB" dirty="0" smtClean="0"/>
              <a:t>The rate at which diffusion occurs is determined by several factors:</a:t>
            </a:r>
          </a:p>
          <a:p>
            <a:pPr marL="514350" indent="-514350">
              <a:buAutoNum type="arabicPeriod"/>
            </a:pPr>
            <a:r>
              <a:rPr lang="en-GB" sz="2400" b="1" dirty="0" smtClean="0">
                <a:solidFill>
                  <a:srgbClr val="FF0000"/>
                </a:solidFill>
              </a:rPr>
              <a:t>The </a:t>
            </a:r>
            <a:r>
              <a:rPr lang="en-GB" sz="2400" b="1" u="sng" dirty="0" smtClean="0">
                <a:solidFill>
                  <a:srgbClr val="FF0000"/>
                </a:solidFill>
              </a:rPr>
              <a:t>size</a:t>
            </a:r>
            <a:r>
              <a:rPr lang="en-GB" sz="2400" b="1" dirty="0" smtClean="0">
                <a:solidFill>
                  <a:srgbClr val="FF0000"/>
                </a:solidFill>
              </a:rPr>
              <a:t> of the concentration gradient.</a:t>
            </a:r>
          </a:p>
          <a:p>
            <a:pPr marL="514350" indent="-514350">
              <a:buNone/>
            </a:pPr>
            <a:r>
              <a:rPr lang="en-GB" sz="2400" dirty="0" smtClean="0"/>
              <a:t>	The larger the difference in concentration, the faster diffusion will occur.</a:t>
            </a:r>
          </a:p>
          <a:p>
            <a:pPr marL="514350" indent="-514350">
              <a:buFont typeface="+mj-lt"/>
              <a:buAutoNum type="arabicPeriod" startAt="2"/>
            </a:pPr>
            <a:r>
              <a:rPr lang="en-GB" sz="2400" b="1" dirty="0" smtClean="0">
                <a:solidFill>
                  <a:srgbClr val="00B050"/>
                </a:solidFill>
              </a:rPr>
              <a:t>The </a:t>
            </a:r>
            <a:r>
              <a:rPr lang="en-GB" sz="2400" b="1" u="sng" dirty="0" smtClean="0">
                <a:solidFill>
                  <a:srgbClr val="00B050"/>
                </a:solidFill>
              </a:rPr>
              <a:t>thickness</a:t>
            </a:r>
            <a:r>
              <a:rPr lang="en-GB" sz="2400" b="1" dirty="0" smtClean="0">
                <a:solidFill>
                  <a:srgbClr val="00B050"/>
                </a:solidFill>
              </a:rPr>
              <a:t> of the exchange surface.</a:t>
            </a:r>
          </a:p>
          <a:p>
            <a:pPr marL="514350" indent="-514350">
              <a:buNone/>
            </a:pPr>
            <a:r>
              <a:rPr lang="en-GB" sz="2400" dirty="0" smtClean="0"/>
              <a:t>	The thinner the exchange surface, the faster diffusion will occur.</a:t>
            </a:r>
          </a:p>
          <a:p>
            <a:pPr marL="514350" indent="-514350">
              <a:buAutoNum type="arabicPeriod" startAt="3"/>
            </a:pPr>
            <a:r>
              <a:rPr lang="en-GB" sz="2400" b="1" dirty="0" smtClean="0">
                <a:solidFill>
                  <a:srgbClr val="0070C0"/>
                </a:solidFill>
              </a:rPr>
              <a:t>The </a:t>
            </a:r>
            <a:r>
              <a:rPr lang="en-GB" sz="2400" b="1" u="sng" dirty="0" smtClean="0">
                <a:solidFill>
                  <a:srgbClr val="0070C0"/>
                </a:solidFill>
              </a:rPr>
              <a:t>distance</a:t>
            </a:r>
            <a:r>
              <a:rPr lang="en-GB" sz="2400" dirty="0" smtClean="0">
                <a:solidFill>
                  <a:srgbClr val="0070C0"/>
                </a:solidFill>
              </a:rPr>
              <a:t> </a:t>
            </a:r>
            <a:r>
              <a:rPr lang="en-GB" sz="2400" b="1" dirty="0" smtClean="0">
                <a:solidFill>
                  <a:srgbClr val="0070C0"/>
                </a:solidFill>
              </a:rPr>
              <a:t>between the two areas.</a:t>
            </a:r>
          </a:p>
          <a:p>
            <a:pPr marL="514350" indent="-514350">
              <a:buNone/>
            </a:pPr>
            <a:r>
              <a:rPr lang="en-GB" sz="2400" dirty="0" smtClean="0"/>
              <a:t>	A shorter distance = faster diffusion.</a:t>
            </a:r>
          </a:p>
          <a:p>
            <a:pPr marL="514350" indent="-514350">
              <a:buAutoNum type="arabicPeriod" startAt="4"/>
            </a:pPr>
            <a:r>
              <a:rPr lang="en-GB" sz="2400" b="1" dirty="0" smtClean="0">
                <a:solidFill>
                  <a:schemeClr val="accent6">
                    <a:lumMod val="75000"/>
                  </a:schemeClr>
                </a:solidFill>
              </a:rPr>
              <a:t>The </a:t>
            </a:r>
            <a:r>
              <a:rPr lang="en-GB" sz="2400" b="1" u="sng" dirty="0" smtClean="0">
                <a:solidFill>
                  <a:schemeClr val="accent6">
                    <a:lumMod val="75000"/>
                  </a:schemeClr>
                </a:solidFill>
              </a:rPr>
              <a:t>size of the molecules</a:t>
            </a:r>
            <a:r>
              <a:rPr lang="en-GB" sz="2400" b="1" dirty="0" smtClean="0">
                <a:solidFill>
                  <a:schemeClr val="accent6">
                    <a:lumMod val="75000"/>
                  </a:schemeClr>
                </a:solidFill>
              </a:rPr>
              <a:t>.</a:t>
            </a:r>
          </a:p>
          <a:p>
            <a:pPr marL="514350" indent="-514350">
              <a:buNone/>
            </a:pPr>
            <a:r>
              <a:rPr lang="en-GB" sz="2400" b="1" dirty="0"/>
              <a:t>	</a:t>
            </a:r>
            <a:r>
              <a:rPr lang="en-GB" sz="2400" dirty="0" smtClean="0"/>
              <a:t>Smaller molecules such as oxygen will diffuse quicker than large molecules like proteins.</a:t>
            </a:r>
            <a:endParaRPr lang="en-GB" sz="2400" b="1" dirty="0" smtClean="0"/>
          </a:p>
          <a:p>
            <a:pPr marL="514350" indent="-514350">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heckerboard(across)">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checkerboard(across)">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1102</Words>
  <Application>Microsoft Office PowerPoint</Application>
  <PresentationFormat>On-screen Show (4:3)</PresentationFormat>
  <Paragraphs>182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Exchanging Substances</vt:lpstr>
      <vt:lpstr>Learning Objectives</vt:lpstr>
      <vt:lpstr>Success Criteria</vt:lpstr>
      <vt:lpstr>Plasma Membrane</vt:lpstr>
      <vt:lpstr>Exchange Mechanisms</vt:lpstr>
      <vt:lpstr>diffusion</vt:lpstr>
      <vt:lpstr>Diffusion Recap</vt:lpstr>
      <vt:lpstr>Diffusion Recap</vt:lpstr>
      <vt:lpstr>Rates of Diffusion</vt:lpstr>
      <vt:lpstr>Facilitated diffusion</vt:lpstr>
      <vt:lpstr>Facilitated Diffusion</vt:lpstr>
      <vt:lpstr>CARRIER Proteins</vt:lpstr>
      <vt:lpstr>Slide 13</vt:lpstr>
      <vt:lpstr>Facilitated Diffusion</vt:lpstr>
      <vt:lpstr>Active transport</vt:lpstr>
      <vt:lpstr>Active Transport</vt:lpstr>
      <vt:lpstr>Slide 17</vt:lpstr>
      <vt:lpstr>Slide 18</vt:lpstr>
      <vt:lpstr>Osmosis – transporting water</vt:lpstr>
      <vt:lpstr>Slide 20</vt:lpstr>
      <vt:lpstr>Slide 21</vt:lpstr>
      <vt:lpstr>Slide 22</vt:lpstr>
      <vt:lpstr>Slide 23</vt:lpstr>
      <vt:lpstr>Slide 24</vt:lpstr>
      <vt:lpstr>Slide 25</vt:lpstr>
      <vt:lpstr>PLENARY</vt:lpstr>
      <vt:lpstr>Exam Q’s</vt:lpstr>
      <vt:lpstr>Exam Q’s</vt:lpstr>
      <vt:lpstr>PAGES 88-89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Exchanging Substances</dc:title>
  <dc:creator> </dc:creator>
  <cp:lastModifiedBy> </cp:lastModifiedBy>
  <cp:revision>26</cp:revision>
  <dcterms:created xsi:type="dcterms:W3CDTF">2008-12-07T20:11:21Z</dcterms:created>
  <dcterms:modified xsi:type="dcterms:W3CDTF">2008-12-08T12:38:38Z</dcterms:modified>
</cp:coreProperties>
</file>