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6" r:id="rId3"/>
    <p:sldId id="257" r:id="rId4"/>
    <p:sldId id="258" r:id="rId5"/>
    <p:sldId id="259" r:id="rId6"/>
    <p:sldId id="260" r:id="rId7"/>
    <p:sldId id="261" r:id="rId8"/>
    <p:sldId id="262" r:id="rId9"/>
    <p:sldId id="263" r:id="rId10"/>
    <p:sldId id="267" r:id="rId11"/>
    <p:sldId id="265"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74" d="100"/>
          <a:sy n="74" d="100"/>
        </p:scale>
        <p:origin x="-1044" y="-12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2A0FC71C-0164-48E9-9E7C-F31C3D95090E}" type="datetimeFigureOut">
              <a:rPr lang="en-US" smtClean="0"/>
              <a:pPr/>
              <a:t>8/2/2008</a:t>
            </a:fld>
            <a:endParaRPr lang="en-GB"/>
          </a:p>
        </p:txBody>
      </p:sp>
      <p:sp>
        <p:nvSpPr>
          <p:cNvPr id="19" name="Footer Placeholder 18"/>
          <p:cNvSpPr>
            <a:spLocks noGrp="1"/>
          </p:cNvSpPr>
          <p:nvPr>
            <p:ph type="ftr" sz="quarter" idx="11"/>
          </p:nvPr>
        </p:nvSpPr>
        <p:spPr/>
        <p:txBody>
          <a:bodyPr/>
          <a:lstStyle/>
          <a:p>
            <a:endParaRPr lang="en-GB"/>
          </a:p>
        </p:txBody>
      </p:sp>
      <p:sp>
        <p:nvSpPr>
          <p:cNvPr id="27" name="Slide Number Placeholder 26"/>
          <p:cNvSpPr>
            <a:spLocks noGrp="1"/>
          </p:cNvSpPr>
          <p:nvPr>
            <p:ph type="sldNum" sz="quarter" idx="12"/>
          </p:nvPr>
        </p:nvSpPr>
        <p:spPr/>
        <p:txBody>
          <a:bodyPr/>
          <a:lstStyle/>
          <a:p>
            <a:fld id="{5585A631-15C2-452C-9120-3A6A6CC6FE70}" type="slidenum">
              <a:rPr lang="en-GB" smtClean="0"/>
              <a:pPr/>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A0FC71C-0164-48E9-9E7C-F31C3D95090E}" type="datetimeFigureOut">
              <a:rPr lang="en-US" smtClean="0"/>
              <a:pPr/>
              <a:t>8/2/2008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585A631-15C2-452C-9120-3A6A6CC6FE70}"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A0FC71C-0164-48E9-9E7C-F31C3D95090E}" type="datetimeFigureOut">
              <a:rPr lang="en-US" smtClean="0"/>
              <a:pPr/>
              <a:t>8/2/2008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585A631-15C2-452C-9120-3A6A6CC6FE70}"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A0FC71C-0164-48E9-9E7C-F31C3D95090E}" type="datetimeFigureOut">
              <a:rPr lang="en-US" smtClean="0"/>
              <a:pPr/>
              <a:t>8/2/2008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585A631-15C2-452C-9120-3A6A6CC6FE70}"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2A0FC71C-0164-48E9-9E7C-F31C3D95090E}" type="datetimeFigureOut">
              <a:rPr lang="en-US" smtClean="0"/>
              <a:pPr/>
              <a:t>8/2/2008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585A631-15C2-452C-9120-3A6A6CC6FE70}" type="slidenum">
              <a:rPr lang="en-GB" smtClean="0"/>
              <a:pPr/>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2A0FC71C-0164-48E9-9E7C-F31C3D95090E}" type="datetimeFigureOut">
              <a:rPr lang="en-US" smtClean="0"/>
              <a:pPr/>
              <a:t>8/2/2008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585A631-15C2-452C-9120-3A6A6CC6FE70}"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2A0FC71C-0164-48E9-9E7C-F31C3D95090E}" type="datetimeFigureOut">
              <a:rPr lang="en-US" smtClean="0"/>
              <a:pPr/>
              <a:t>8/2/2008</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5585A631-15C2-452C-9120-3A6A6CC6FE70}"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2A0FC71C-0164-48E9-9E7C-F31C3D95090E}" type="datetimeFigureOut">
              <a:rPr lang="en-US" smtClean="0"/>
              <a:pPr/>
              <a:t>8/2/2008</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5585A631-15C2-452C-9120-3A6A6CC6FE70}"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A0FC71C-0164-48E9-9E7C-F31C3D95090E}" type="datetimeFigureOut">
              <a:rPr lang="en-US" smtClean="0"/>
              <a:pPr/>
              <a:t>8/2/2008</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5585A631-15C2-452C-9120-3A6A6CC6FE70}"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2A0FC71C-0164-48E9-9E7C-F31C3D95090E}" type="datetimeFigureOut">
              <a:rPr lang="en-US" smtClean="0"/>
              <a:pPr/>
              <a:t>8/2/2008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585A631-15C2-452C-9120-3A6A6CC6FE70}"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2A0FC71C-0164-48E9-9E7C-F31C3D95090E}" type="datetimeFigureOut">
              <a:rPr lang="en-US" smtClean="0"/>
              <a:pPr/>
              <a:t>8/2/2008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a:xfrm>
            <a:off x="8077200" y="6356350"/>
            <a:ext cx="609600" cy="365125"/>
          </a:xfrm>
        </p:spPr>
        <p:txBody>
          <a:bodyPr/>
          <a:lstStyle/>
          <a:p>
            <a:fld id="{5585A631-15C2-452C-9120-3A6A6CC6FE70}" type="slidenum">
              <a:rPr lang="en-GB" smtClean="0"/>
              <a:pPr/>
              <a:t>‹#›</a:t>
            </a:fld>
            <a:endParaRPr lang="en-GB"/>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2A0FC71C-0164-48E9-9E7C-F31C3D95090E}" type="datetimeFigureOut">
              <a:rPr lang="en-US" smtClean="0"/>
              <a:pPr/>
              <a:t>8/2/2008</a:t>
            </a:fld>
            <a:endParaRPr lang="en-GB"/>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GB"/>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5585A631-15C2-452C-9120-3A6A6CC6FE70}" type="slidenum">
              <a:rPr lang="en-GB" smtClean="0"/>
              <a:pPr/>
              <a:t>‹#›</a:t>
            </a:fld>
            <a:endParaRPr lang="en-GB"/>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Breathing%20-%20brainpop.swf"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jpeg"/><Relationship Id="rId1" Type="http://schemas.openxmlformats.org/officeDocument/2006/relationships/slideLayout" Target="../slideLayouts/slideLayout2.xml"/><Relationship Id="rId5" Type="http://schemas.openxmlformats.org/officeDocument/2006/relationships/image" Target="../media/image10.png"/><Relationship Id="rId4" Type="http://schemas.openxmlformats.org/officeDocument/2006/relationships/image" Target="../media/image9.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928670"/>
            <a:ext cx="7851648" cy="2643206"/>
          </a:xfrm>
        </p:spPr>
        <p:txBody>
          <a:bodyPr>
            <a:normAutofit/>
          </a:bodyPr>
          <a:lstStyle/>
          <a:p>
            <a:pPr algn="ctr"/>
            <a:r>
              <a:rPr lang="en-GB" sz="8000" dirty="0" smtClean="0"/>
              <a:t>Lungs and </a:t>
            </a:r>
            <a:br>
              <a:rPr lang="en-GB" sz="8000" dirty="0" smtClean="0"/>
            </a:br>
            <a:r>
              <a:rPr lang="en-GB" sz="8000" dirty="0" smtClean="0"/>
              <a:t>lung disease</a:t>
            </a:r>
            <a:endParaRPr lang="en-GB" sz="8000" dirty="0"/>
          </a:p>
        </p:txBody>
      </p:sp>
      <p:sp>
        <p:nvSpPr>
          <p:cNvPr id="3" name="Subtitle 2"/>
          <p:cNvSpPr>
            <a:spLocks noGrp="1"/>
          </p:cNvSpPr>
          <p:nvPr>
            <p:ph type="subTitle" idx="1"/>
          </p:nvPr>
        </p:nvSpPr>
        <p:spPr>
          <a:xfrm>
            <a:off x="500034" y="3643314"/>
            <a:ext cx="7854696" cy="1752600"/>
          </a:xfrm>
        </p:spPr>
        <p:txBody>
          <a:bodyPr>
            <a:normAutofit/>
          </a:bodyPr>
          <a:lstStyle/>
          <a:p>
            <a:pPr algn="ctr"/>
            <a:r>
              <a:rPr lang="en-GB" sz="4800" dirty="0" smtClean="0"/>
              <a:t>4.1 Structure of the human gas-exchange system</a:t>
            </a:r>
            <a:endParaRPr lang="en-GB" sz="48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ChangeArrowheads="1"/>
          </p:cNvSpPr>
          <p:nvPr/>
        </p:nvSpPr>
        <p:spPr bwMode="auto">
          <a:xfrm>
            <a:off x="539750" y="765175"/>
            <a:ext cx="8299450" cy="1723549"/>
          </a:xfrm>
          <a:prstGeom prst="rect">
            <a:avLst/>
          </a:prstGeom>
          <a:noFill/>
          <a:ln w="9525">
            <a:noFill/>
            <a:miter lim="800000"/>
            <a:headEnd/>
            <a:tailEnd/>
          </a:ln>
          <a:effectLst/>
        </p:spPr>
        <p:txBody>
          <a:bodyPr>
            <a:spAutoFit/>
          </a:bodyPr>
          <a:lstStyle/>
          <a:p>
            <a:pPr eaLnBrk="1" hangingPunct="1"/>
            <a:r>
              <a:rPr lang="en-GB" sz="2400" dirty="0">
                <a:solidFill>
                  <a:srgbClr val="010066"/>
                </a:solidFill>
                <a:latin typeface="Arial" charset="0"/>
                <a:cs typeface="Times New Roman" pitchFamily="18" charset="0"/>
              </a:rPr>
              <a:t>With air entering and leaving the lungs, they increase and decrease in size on a regular basis.</a:t>
            </a:r>
          </a:p>
          <a:p>
            <a:endParaRPr lang="en-GB" sz="1000" dirty="0">
              <a:solidFill>
                <a:srgbClr val="010066"/>
              </a:solidFill>
              <a:latin typeface="Arial" charset="0"/>
              <a:cs typeface="Times New Roman" pitchFamily="18" charset="0"/>
            </a:endParaRPr>
          </a:p>
          <a:p>
            <a:r>
              <a:rPr lang="en-GB" sz="2400" dirty="0">
                <a:solidFill>
                  <a:srgbClr val="010066"/>
                </a:solidFill>
                <a:latin typeface="Arial" charset="0"/>
                <a:cs typeface="Times New Roman" pitchFamily="18" charset="0"/>
              </a:rPr>
              <a:t>When organs in the body increase in size, they will touch other organs because of the lack of space.</a:t>
            </a:r>
          </a:p>
        </p:txBody>
      </p:sp>
      <p:pic>
        <p:nvPicPr>
          <p:cNvPr id="35852" name="Picture 12" descr="lungs cross section"/>
          <p:cNvPicPr>
            <a:picLocks noChangeAspect="1" noChangeArrowheads="1"/>
          </p:cNvPicPr>
          <p:nvPr/>
        </p:nvPicPr>
        <p:blipFill>
          <a:blip r:embed="rId2"/>
          <a:srcRect/>
          <a:stretch>
            <a:fillRect/>
          </a:stretch>
        </p:blipFill>
        <p:spPr bwMode="auto">
          <a:xfrm>
            <a:off x="6372225" y="3933825"/>
            <a:ext cx="2009775" cy="2468563"/>
          </a:xfrm>
          <a:prstGeom prst="rect">
            <a:avLst/>
          </a:prstGeom>
          <a:noFill/>
        </p:spPr>
      </p:pic>
      <p:sp>
        <p:nvSpPr>
          <p:cNvPr id="35853" name="Rectangle 13"/>
          <p:cNvSpPr>
            <a:spLocks noGrp="1" noChangeArrowheads="1"/>
          </p:cNvSpPr>
          <p:nvPr>
            <p:ph type="title" idx="4294967295"/>
          </p:nvPr>
        </p:nvSpPr>
        <p:spPr>
          <a:xfrm>
            <a:off x="285720" y="214290"/>
            <a:ext cx="7848600" cy="533400"/>
          </a:xfrm>
        </p:spPr>
        <p:txBody>
          <a:bodyPr>
            <a:normAutofit fontScale="90000"/>
          </a:bodyPr>
          <a:lstStyle/>
          <a:p>
            <a:r>
              <a:rPr lang="en-GB" dirty="0"/>
              <a:t>Problems with lung expansion</a:t>
            </a:r>
          </a:p>
        </p:txBody>
      </p:sp>
      <p:sp>
        <p:nvSpPr>
          <p:cNvPr id="35854" name="Text Box 14"/>
          <p:cNvSpPr txBox="1">
            <a:spLocks noChangeArrowheads="1"/>
          </p:cNvSpPr>
          <p:nvPr/>
        </p:nvSpPr>
        <p:spPr bwMode="auto">
          <a:xfrm>
            <a:off x="539750" y="2708275"/>
            <a:ext cx="8451850" cy="1569660"/>
          </a:xfrm>
          <a:prstGeom prst="rect">
            <a:avLst/>
          </a:prstGeom>
          <a:noFill/>
          <a:ln w="9525">
            <a:noFill/>
            <a:miter lim="800000"/>
            <a:headEnd/>
            <a:tailEnd/>
          </a:ln>
          <a:effectLst/>
        </p:spPr>
        <p:txBody>
          <a:bodyPr>
            <a:spAutoFit/>
          </a:bodyPr>
          <a:lstStyle/>
          <a:p>
            <a:r>
              <a:rPr lang="en-GB" sz="2400" dirty="0">
                <a:solidFill>
                  <a:srgbClr val="010066"/>
                </a:solidFill>
                <a:latin typeface="Arial" charset="0"/>
                <a:cs typeface="Times New Roman" pitchFamily="18" charset="0"/>
              </a:rPr>
              <a:t>This is a danger because living tissue is very delicate and when tissues rub against each other, </a:t>
            </a:r>
            <a:r>
              <a:rPr lang="en-GB" sz="2400" dirty="0">
                <a:solidFill>
                  <a:srgbClr val="FF6600"/>
                </a:solidFill>
                <a:latin typeface="Arial" charset="0"/>
                <a:cs typeface="Times New Roman" pitchFamily="18" charset="0"/>
              </a:rPr>
              <a:t>friction</a:t>
            </a:r>
            <a:r>
              <a:rPr lang="en-GB" sz="2400" dirty="0">
                <a:solidFill>
                  <a:srgbClr val="010066"/>
                </a:solidFill>
                <a:latin typeface="Arial" charset="0"/>
                <a:cs typeface="Times New Roman" pitchFamily="18" charset="0"/>
              </a:rPr>
              <a:t> could be generated.</a:t>
            </a:r>
            <a:r>
              <a:rPr lang="en-GB" sz="2400" dirty="0">
                <a:solidFill>
                  <a:srgbClr val="010066"/>
                </a:solidFill>
                <a:latin typeface="Arial" charset="0"/>
              </a:rPr>
              <a:t> </a:t>
            </a:r>
          </a:p>
          <a:p>
            <a:endParaRPr lang="en-GB" sz="2400" dirty="0"/>
          </a:p>
        </p:txBody>
      </p:sp>
      <p:sp>
        <p:nvSpPr>
          <p:cNvPr id="35855" name="Rectangle 15"/>
          <p:cNvSpPr>
            <a:spLocks noChangeArrowheads="1"/>
          </p:cNvSpPr>
          <p:nvPr/>
        </p:nvSpPr>
        <p:spPr bwMode="auto">
          <a:xfrm>
            <a:off x="611188" y="4005263"/>
            <a:ext cx="5832475" cy="2677656"/>
          </a:xfrm>
          <a:prstGeom prst="rect">
            <a:avLst/>
          </a:prstGeom>
          <a:noFill/>
          <a:ln w="9525">
            <a:noFill/>
            <a:miter lim="800000"/>
            <a:headEnd/>
            <a:tailEnd/>
          </a:ln>
          <a:effectLst/>
        </p:spPr>
        <p:txBody>
          <a:bodyPr>
            <a:spAutoFit/>
          </a:bodyPr>
          <a:lstStyle/>
          <a:p>
            <a:r>
              <a:rPr lang="en-GB" sz="2400" dirty="0">
                <a:solidFill>
                  <a:srgbClr val="010066"/>
                </a:solidFill>
                <a:latin typeface="Arial" charset="0"/>
              </a:rPr>
              <a:t>This friction could damage the tissue and kill cells. </a:t>
            </a:r>
          </a:p>
          <a:p>
            <a:endParaRPr lang="en-GB" sz="2400" dirty="0">
              <a:solidFill>
                <a:srgbClr val="010066"/>
              </a:solidFill>
              <a:latin typeface="Arial" charset="0"/>
            </a:endParaRPr>
          </a:p>
          <a:p>
            <a:r>
              <a:rPr lang="en-GB" sz="2400" dirty="0">
                <a:solidFill>
                  <a:srgbClr val="010066"/>
                </a:solidFill>
                <a:latin typeface="Arial" charset="0"/>
              </a:rPr>
              <a:t>Therefore, a protective bag called the</a:t>
            </a:r>
            <a:r>
              <a:rPr lang="en-GB" sz="2400" b="1" dirty="0">
                <a:solidFill>
                  <a:srgbClr val="FF6600"/>
                </a:solidFill>
                <a:latin typeface="Arial" charset="0"/>
              </a:rPr>
              <a:t> pleural membrane</a:t>
            </a:r>
            <a:r>
              <a:rPr lang="en-GB" sz="2400" dirty="0">
                <a:solidFill>
                  <a:srgbClr val="010066"/>
                </a:solidFill>
                <a:latin typeface="Arial" charset="0"/>
              </a:rPr>
              <a:t> surrounds the lungs, which are likely to rub against other organs during the breathing process.</a:t>
            </a:r>
            <a:r>
              <a:rPr lang="en-GB" sz="2400" dirty="0">
                <a:latin typeface="Arial Unicode MS" pitchFamily="34" charset="-128"/>
              </a:rPr>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584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3584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3585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5855">
                                            <p:txEl>
                                              <p:pRg st="0" end="0"/>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585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2" grpId="0" build="p" autoUpdateAnimBg="0"/>
      <p:bldP spid="35854" grpId="0"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Learning objectives</a:t>
            </a:r>
            <a:endParaRPr lang="en-GB" dirty="0"/>
          </a:p>
        </p:txBody>
      </p:sp>
      <p:sp>
        <p:nvSpPr>
          <p:cNvPr id="3" name="Content Placeholder 2"/>
          <p:cNvSpPr>
            <a:spLocks noGrp="1"/>
          </p:cNvSpPr>
          <p:nvPr>
            <p:ph idx="1"/>
          </p:nvPr>
        </p:nvSpPr>
        <p:spPr/>
        <p:txBody>
          <a:bodyPr/>
          <a:lstStyle/>
          <a:p>
            <a:pPr>
              <a:buNone/>
            </a:pPr>
            <a:r>
              <a:rPr lang="en-GB" dirty="0" smtClean="0"/>
              <a:t>Student should understand the following:</a:t>
            </a:r>
          </a:p>
          <a:p>
            <a:pPr>
              <a:buNone/>
            </a:pPr>
            <a:endParaRPr lang="en-GB" dirty="0" smtClean="0"/>
          </a:p>
          <a:p>
            <a:r>
              <a:rPr lang="en-GB" dirty="0" smtClean="0"/>
              <a:t>The gross structure and function of the human gas exchange system limited to the alveoli, bronchioles, bronchi, trachea and lungs.</a:t>
            </a:r>
            <a:endParaRPr lang="en-GB"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Remember these guys?</a:t>
            </a:r>
            <a:endParaRPr lang="en-GB" dirty="0"/>
          </a:p>
        </p:txBody>
      </p:sp>
      <p:sp>
        <p:nvSpPr>
          <p:cNvPr id="3" name="Content Placeholder 2"/>
          <p:cNvSpPr>
            <a:spLocks noGrp="1"/>
          </p:cNvSpPr>
          <p:nvPr>
            <p:ph idx="1"/>
          </p:nvPr>
        </p:nvSpPr>
        <p:spPr>
          <a:xfrm>
            <a:off x="457200" y="2857496"/>
            <a:ext cx="8229600" cy="3467104"/>
          </a:xfrm>
        </p:spPr>
        <p:txBody>
          <a:bodyPr/>
          <a:lstStyle/>
          <a:p>
            <a:r>
              <a:rPr lang="en-GB" dirty="0" smtClean="0">
                <a:hlinkClick r:id="rId2" action="ppaction://hlinkfile"/>
              </a:rPr>
              <a:t>Breathing - brainpop.swf</a:t>
            </a:r>
            <a:endParaRPr lang="en-GB"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Learning objectives</a:t>
            </a:r>
            <a:endParaRPr lang="en-GB" dirty="0"/>
          </a:p>
        </p:txBody>
      </p:sp>
      <p:sp>
        <p:nvSpPr>
          <p:cNvPr id="3" name="Content Placeholder 2"/>
          <p:cNvSpPr>
            <a:spLocks noGrp="1"/>
          </p:cNvSpPr>
          <p:nvPr>
            <p:ph idx="1"/>
          </p:nvPr>
        </p:nvSpPr>
        <p:spPr/>
        <p:txBody>
          <a:bodyPr/>
          <a:lstStyle/>
          <a:p>
            <a:pPr>
              <a:buNone/>
            </a:pPr>
            <a:r>
              <a:rPr lang="en-GB" dirty="0" smtClean="0"/>
              <a:t>Student should understand the following:</a:t>
            </a:r>
          </a:p>
          <a:p>
            <a:pPr>
              <a:buNone/>
            </a:pPr>
            <a:endParaRPr lang="en-GB" dirty="0" smtClean="0"/>
          </a:p>
          <a:p>
            <a:r>
              <a:rPr lang="en-GB" dirty="0" smtClean="0"/>
              <a:t>The gross structure and function of the human gas exchange system limited to the alveoli, bronchioles, bronchi, trachea and lungs.</a:t>
            </a:r>
            <a:endParaRPr lang="en-GB"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pic>
        <p:nvPicPr>
          <p:cNvPr id="25602" name="Picture 2" descr="C:\My Documents\My Pictures\Biology\Breathing\lungs_macro.gif"/>
          <p:cNvPicPr>
            <a:picLocks noChangeAspect="1" noChangeArrowheads="1"/>
          </p:cNvPicPr>
          <p:nvPr/>
        </p:nvPicPr>
        <p:blipFill>
          <a:blip r:embed="rId2"/>
          <a:srcRect/>
          <a:stretch>
            <a:fillRect/>
          </a:stretch>
        </p:blipFill>
        <p:spPr bwMode="auto">
          <a:xfrm>
            <a:off x="1371600" y="0"/>
            <a:ext cx="5889625" cy="6858000"/>
          </a:xfrm>
          <a:prstGeom prst="rect">
            <a:avLst/>
          </a:prstGeom>
          <a:noFill/>
          <a:ln w="3175">
            <a:noFill/>
            <a:miter lim="800000"/>
            <a:headEnd/>
            <a:tailEnd/>
          </a:ln>
        </p:spPr>
      </p:pic>
      <p:sp>
        <p:nvSpPr>
          <p:cNvPr id="25603" name="Line 3"/>
          <p:cNvSpPr>
            <a:spLocks noChangeShapeType="1"/>
          </p:cNvSpPr>
          <p:nvPr/>
        </p:nvSpPr>
        <p:spPr bwMode="auto">
          <a:xfrm>
            <a:off x="5715000" y="6096000"/>
            <a:ext cx="1828800" cy="0"/>
          </a:xfrm>
          <a:prstGeom prst="line">
            <a:avLst/>
          </a:prstGeom>
          <a:noFill/>
          <a:ln w="38100">
            <a:solidFill>
              <a:srgbClr val="FF0000"/>
            </a:solidFill>
            <a:round/>
            <a:headEnd type="triangle" w="med" len="sm"/>
            <a:tailEnd/>
          </a:ln>
          <a:effectLst/>
        </p:spPr>
        <p:txBody>
          <a:bodyPr/>
          <a:lstStyle/>
          <a:p>
            <a:endParaRPr lang="en-GB"/>
          </a:p>
        </p:txBody>
      </p:sp>
      <p:sp>
        <p:nvSpPr>
          <p:cNvPr id="25604" name="Line 4"/>
          <p:cNvSpPr>
            <a:spLocks noChangeShapeType="1"/>
          </p:cNvSpPr>
          <p:nvPr/>
        </p:nvSpPr>
        <p:spPr bwMode="auto">
          <a:xfrm>
            <a:off x="5715000" y="6096000"/>
            <a:ext cx="1828800" cy="0"/>
          </a:xfrm>
          <a:prstGeom prst="line">
            <a:avLst/>
          </a:prstGeom>
          <a:noFill/>
          <a:ln w="38100">
            <a:solidFill>
              <a:srgbClr val="FF0000"/>
            </a:solidFill>
            <a:round/>
            <a:headEnd type="triangle" w="med" len="sm"/>
            <a:tailEnd/>
          </a:ln>
          <a:effectLst/>
        </p:spPr>
        <p:txBody>
          <a:bodyPr/>
          <a:lstStyle/>
          <a:p>
            <a:endParaRPr lang="en-GB"/>
          </a:p>
        </p:txBody>
      </p:sp>
      <p:sp>
        <p:nvSpPr>
          <p:cNvPr id="25607" name="Line 7"/>
          <p:cNvSpPr>
            <a:spLocks noChangeShapeType="1"/>
          </p:cNvSpPr>
          <p:nvPr/>
        </p:nvSpPr>
        <p:spPr bwMode="auto">
          <a:xfrm>
            <a:off x="4572000" y="2630488"/>
            <a:ext cx="1828800" cy="0"/>
          </a:xfrm>
          <a:prstGeom prst="line">
            <a:avLst/>
          </a:prstGeom>
          <a:noFill/>
          <a:ln w="38100">
            <a:solidFill>
              <a:srgbClr val="FF0000"/>
            </a:solidFill>
            <a:round/>
            <a:headEnd type="triangle" w="med" len="sm"/>
            <a:tailEnd/>
          </a:ln>
          <a:effectLst/>
        </p:spPr>
        <p:txBody>
          <a:bodyPr/>
          <a:lstStyle/>
          <a:p>
            <a:endParaRPr lang="en-GB"/>
          </a:p>
        </p:txBody>
      </p:sp>
      <p:sp>
        <p:nvSpPr>
          <p:cNvPr id="25611" name="Line 11"/>
          <p:cNvSpPr>
            <a:spLocks noChangeShapeType="1"/>
          </p:cNvSpPr>
          <p:nvPr/>
        </p:nvSpPr>
        <p:spPr bwMode="auto">
          <a:xfrm>
            <a:off x="4724400" y="2859088"/>
            <a:ext cx="1828800" cy="0"/>
          </a:xfrm>
          <a:prstGeom prst="line">
            <a:avLst/>
          </a:prstGeom>
          <a:noFill/>
          <a:ln w="38100">
            <a:solidFill>
              <a:srgbClr val="FF0000"/>
            </a:solidFill>
            <a:round/>
            <a:headEnd type="triangle" w="med" len="sm"/>
            <a:tailEnd/>
          </a:ln>
          <a:effectLst/>
        </p:spPr>
        <p:txBody>
          <a:bodyPr/>
          <a:lstStyle/>
          <a:p>
            <a:endParaRPr lang="en-GB"/>
          </a:p>
        </p:txBody>
      </p:sp>
      <p:sp>
        <p:nvSpPr>
          <p:cNvPr id="25613" name="Line 13"/>
          <p:cNvSpPr>
            <a:spLocks noChangeShapeType="1"/>
          </p:cNvSpPr>
          <p:nvPr/>
        </p:nvSpPr>
        <p:spPr bwMode="auto">
          <a:xfrm>
            <a:off x="4724400" y="2859088"/>
            <a:ext cx="1940325" cy="0"/>
          </a:xfrm>
          <a:prstGeom prst="line">
            <a:avLst/>
          </a:prstGeom>
          <a:noFill/>
          <a:ln w="38100">
            <a:solidFill>
              <a:srgbClr val="FF0000"/>
            </a:solidFill>
            <a:round/>
            <a:headEnd type="triangle" w="med" len="sm"/>
            <a:tailEnd/>
          </a:ln>
          <a:effectLst/>
        </p:spPr>
        <p:txBody>
          <a:bodyPr/>
          <a:lstStyle/>
          <a:p>
            <a:endParaRPr lang="en-GB"/>
          </a:p>
        </p:txBody>
      </p:sp>
      <p:sp>
        <p:nvSpPr>
          <p:cNvPr id="25615" name="Line 15"/>
          <p:cNvSpPr>
            <a:spLocks noChangeShapeType="1"/>
          </p:cNvSpPr>
          <p:nvPr/>
        </p:nvSpPr>
        <p:spPr bwMode="auto">
          <a:xfrm>
            <a:off x="4572000" y="3392488"/>
            <a:ext cx="1828800" cy="0"/>
          </a:xfrm>
          <a:prstGeom prst="line">
            <a:avLst/>
          </a:prstGeom>
          <a:noFill/>
          <a:ln w="38100">
            <a:solidFill>
              <a:srgbClr val="FF0000"/>
            </a:solidFill>
            <a:round/>
            <a:headEnd type="triangle" w="med" len="sm"/>
            <a:tailEnd/>
          </a:ln>
          <a:effectLst/>
        </p:spPr>
        <p:txBody>
          <a:bodyPr/>
          <a:lstStyle/>
          <a:p>
            <a:endParaRPr lang="en-GB"/>
          </a:p>
        </p:txBody>
      </p:sp>
      <p:sp>
        <p:nvSpPr>
          <p:cNvPr id="25617" name="Line 17"/>
          <p:cNvSpPr>
            <a:spLocks noChangeShapeType="1"/>
          </p:cNvSpPr>
          <p:nvPr/>
        </p:nvSpPr>
        <p:spPr bwMode="auto">
          <a:xfrm>
            <a:off x="4572000" y="3392488"/>
            <a:ext cx="1828800" cy="0"/>
          </a:xfrm>
          <a:prstGeom prst="line">
            <a:avLst/>
          </a:prstGeom>
          <a:noFill/>
          <a:ln w="38100">
            <a:solidFill>
              <a:srgbClr val="FF0000"/>
            </a:solidFill>
            <a:round/>
            <a:headEnd type="triangle" w="med" len="sm"/>
            <a:tailEnd/>
          </a:ln>
          <a:effectLst/>
        </p:spPr>
        <p:txBody>
          <a:bodyPr/>
          <a:lstStyle/>
          <a:p>
            <a:endParaRPr lang="en-GB"/>
          </a:p>
        </p:txBody>
      </p:sp>
      <p:sp>
        <p:nvSpPr>
          <p:cNvPr id="25619" name="Line 19"/>
          <p:cNvSpPr>
            <a:spLocks noChangeShapeType="1"/>
          </p:cNvSpPr>
          <p:nvPr/>
        </p:nvSpPr>
        <p:spPr bwMode="auto">
          <a:xfrm>
            <a:off x="5410200" y="3925888"/>
            <a:ext cx="1828800" cy="0"/>
          </a:xfrm>
          <a:prstGeom prst="line">
            <a:avLst/>
          </a:prstGeom>
          <a:noFill/>
          <a:ln w="38100">
            <a:solidFill>
              <a:srgbClr val="FF0000"/>
            </a:solidFill>
            <a:round/>
            <a:headEnd type="triangle" w="med" len="sm"/>
            <a:tailEnd/>
          </a:ln>
          <a:effectLst/>
        </p:spPr>
        <p:txBody>
          <a:bodyPr/>
          <a:lstStyle/>
          <a:p>
            <a:endParaRPr lang="en-GB"/>
          </a:p>
        </p:txBody>
      </p:sp>
      <p:sp>
        <p:nvSpPr>
          <p:cNvPr id="25621" name="Line 21"/>
          <p:cNvSpPr>
            <a:spLocks noChangeShapeType="1"/>
          </p:cNvSpPr>
          <p:nvPr/>
        </p:nvSpPr>
        <p:spPr bwMode="auto">
          <a:xfrm>
            <a:off x="5410200" y="3925888"/>
            <a:ext cx="1828800" cy="0"/>
          </a:xfrm>
          <a:prstGeom prst="line">
            <a:avLst/>
          </a:prstGeom>
          <a:noFill/>
          <a:ln w="38100">
            <a:solidFill>
              <a:srgbClr val="FF0000"/>
            </a:solidFill>
            <a:round/>
            <a:headEnd type="triangle" w="med" len="sm"/>
            <a:tailEnd/>
          </a:ln>
          <a:effectLst/>
        </p:spPr>
        <p:txBody>
          <a:bodyPr/>
          <a:lstStyle/>
          <a:p>
            <a:endParaRPr lang="en-GB"/>
          </a:p>
        </p:txBody>
      </p:sp>
      <p:sp>
        <p:nvSpPr>
          <p:cNvPr id="25623" name="Line 23"/>
          <p:cNvSpPr>
            <a:spLocks noChangeShapeType="1"/>
          </p:cNvSpPr>
          <p:nvPr/>
        </p:nvSpPr>
        <p:spPr bwMode="auto">
          <a:xfrm>
            <a:off x="4594225" y="4835525"/>
            <a:ext cx="1828800" cy="0"/>
          </a:xfrm>
          <a:prstGeom prst="line">
            <a:avLst/>
          </a:prstGeom>
          <a:noFill/>
          <a:ln w="38100">
            <a:solidFill>
              <a:srgbClr val="FF0000"/>
            </a:solidFill>
            <a:round/>
            <a:headEnd type="triangle" w="med" len="sm"/>
            <a:tailEnd/>
          </a:ln>
          <a:effectLst/>
        </p:spPr>
        <p:txBody>
          <a:bodyPr/>
          <a:lstStyle/>
          <a:p>
            <a:endParaRPr lang="en-GB"/>
          </a:p>
        </p:txBody>
      </p:sp>
      <p:sp>
        <p:nvSpPr>
          <p:cNvPr id="25627" name="Line 27"/>
          <p:cNvSpPr>
            <a:spLocks noChangeShapeType="1"/>
          </p:cNvSpPr>
          <p:nvPr/>
        </p:nvSpPr>
        <p:spPr bwMode="auto">
          <a:xfrm>
            <a:off x="4876800" y="4611688"/>
            <a:ext cx="1828800" cy="0"/>
          </a:xfrm>
          <a:prstGeom prst="line">
            <a:avLst/>
          </a:prstGeom>
          <a:noFill/>
          <a:ln w="38100">
            <a:solidFill>
              <a:srgbClr val="FF0000"/>
            </a:solidFill>
            <a:round/>
            <a:headEnd type="triangle" w="med" len="sm"/>
            <a:tailEnd/>
          </a:ln>
          <a:effectLst/>
        </p:spPr>
        <p:txBody>
          <a:bodyPr/>
          <a:lstStyle/>
          <a:p>
            <a:endParaRPr lang="en-GB"/>
          </a:p>
        </p:txBody>
      </p:sp>
      <p:sp>
        <p:nvSpPr>
          <p:cNvPr id="25629" name="Line 29"/>
          <p:cNvSpPr>
            <a:spLocks noChangeShapeType="1"/>
          </p:cNvSpPr>
          <p:nvPr/>
        </p:nvSpPr>
        <p:spPr bwMode="auto">
          <a:xfrm>
            <a:off x="4876800" y="4611688"/>
            <a:ext cx="1828800" cy="0"/>
          </a:xfrm>
          <a:prstGeom prst="line">
            <a:avLst/>
          </a:prstGeom>
          <a:noFill/>
          <a:ln w="38100">
            <a:solidFill>
              <a:srgbClr val="FF0000"/>
            </a:solidFill>
            <a:round/>
            <a:headEnd type="triangle" w="med" len="sm"/>
            <a:tailEnd/>
          </a:ln>
          <a:effectLst/>
        </p:spPr>
        <p:txBody>
          <a:bodyPr/>
          <a:lstStyle/>
          <a:p>
            <a:endParaRPr lang="en-GB"/>
          </a:p>
        </p:txBody>
      </p:sp>
      <p:sp>
        <p:nvSpPr>
          <p:cNvPr id="25631" name="Line 31"/>
          <p:cNvSpPr>
            <a:spLocks noChangeShapeType="1"/>
          </p:cNvSpPr>
          <p:nvPr/>
        </p:nvSpPr>
        <p:spPr bwMode="auto">
          <a:xfrm>
            <a:off x="5305425" y="4975225"/>
            <a:ext cx="1828800" cy="0"/>
          </a:xfrm>
          <a:prstGeom prst="line">
            <a:avLst/>
          </a:prstGeom>
          <a:noFill/>
          <a:ln w="38100">
            <a:solidFill>
              <a:srgbClr val="FF0000"/>
            </a:solidFill>
            <a:round/>
            <a:headEnd type="triangle" w="med" len="sm"/>
            <a:tailEnd/>
          </a:ln>
          <a:effectLst/>
        </p:spPr>
        <p:txBody>
          <a:bodyPr/>
          <a:lstStyle/>
          <a:p>
            <a:endParaRPr lang="en-GB"/>
          </a:p>
        </p:txBody>
      </p:sp>
      <p:sp>
        <p:nvSpPr>
          <p:cNvPr id="25633" name="Line 33"/>
          <p:cNvSpPr>
            <a:spLocks noChangeShapeType="1"/>
          </p:cNvSpPr>
          <p:nvPr/>
        </p:nvSpPr>
        <p:spPr bwMode="auto">
          <a:xfrm>
            <a:off x="5305425" y="4975225"/>
            <a:ext cx="1877556" cy="0"/>
          </a:xfrm>
          <a:prstGeom prst="line">
            <a:avLst/>
          </a:prstGeom>
          <a:noFill/>
          <a:ln w="38100">
            <a:solidFill>
              <a:srgbClr val="FF0000"/>
            </a:solidFill>
            <a:round/>
            <a:headEnd type="triangle" w="med" len="sm"/>
            <a:tailEnd/>
          </a:ln>
          <a:effectLst/>
        </p:spPr>
        <p:txBody>
          <a:bodyPr/>
          <a:lstStyle/>
          <a:p>
            <a:endParaRPr lang="en-GB"/>
          </a:p>
        </p:txBody>
      </p:sp>
      <p:sp>
        <p:nvSpPr>
          <p:cNvPr id="25635" name="Line 35"/>
          <p:cNvSpPr>
            <a:spLocks noChangeShapeType="1"/>
          </p:cNvSpPr>
          <p:nvPr/>
        </p:nvSpPr>
        <p:spPr bwMode="auto">
          <a:xfrm>
            <a:off x="5791200" y="5373688"/>
            <a:ext cx="1828800" cy="0"/>
          </a:xfrm>
          <a:prstGeom prst="line">
            <a:avLst/>
          </a:prstGeom>
          <a:noFill/>
          <a:ln w="38100">
            <a:solidFill>
              <a:srgbClr val="FF0000"/>
            </a:solidFill>
            <a:round/>
            <a:headEnd type="triangle" w="med" len="sm"/>
            <a:tailEnd/>
          </a:ln>
          <a:effectLst/>
        </p:spPr>
        <p:txBody>
          <a:bodyPr/>
          <a:lstStyle/>
          <a:p>
            <a:endParaRPr lang="en-GB"/>
          </a:p>
        </p:txBody>
      </p:sp>
      <p:sp>
        <p:nvSpPr>
          <p:cNvPr id="25637" name="Line 37"/>
          <p:cNvSpPr>
            <a:spLocks noChangeShapeType="1"/>
          </p:cNvSpPr>
          <p:nvPr/>
        </p:nvSpPr>
        <p:spPr bwMode="auto">
          <a:xfrm>
            <a:off x="5791200" y="5373688"/>
            <a:ext cx="1828800" cy="0"/>
          </a:xfrm>
          <a:prstGeom prst="line">
            <a:avLst/>
          </a:prstGeom>
          <a:noFill/>
          <a:ln w="38100">
            <a:solidFill>
              <a:srgbClr val="FF0000"/>
            </a:solidFill>
            <a:round/>
            <a:headEnd type="triangle" w="med" len="sm"/>
            <a:tailEnd/>
          </a:ln>
          <a:effectLst/>
        </p:spPr>
        <p:txBody>
          <a:bodyPr/>
          <a:lstStyle/>
          <a:p>
            <a:endParaRPr lang="en-GB"/>
          </a:p>
        </p:txBody>
      </p:sp>
      <p:sp>
        <p:nvSpPr>
          <p:cNvPr id="25639" name="Line 39"/>
          <p:cNvSpPr>
            <a:spLocks noChangeShapeType="1"/>
          </p:cNvSpPr>
          <p:nvPr/>
        </p:nvSpPr>
        <p:spPr bwMode="auto">
          <a:xfrm>
            <a:off x="4419600" y="5678488"/>
            <a:ext cx="1828800" cy="0"/>
          </a:xfrm>
          <a:prstGeom prst="line">
            <a:avLst/>
          </a:prstGeom>
          <a:noFill/>
          <a:ln w="38100">
            <a:solidFill>
              <a:srgbClr val="FF0000"/>
            </a:solidFill>
            <a:round/>
            <a:headEnd type="triangle" w="med" len="sm"/>
            <a:tailEnd/>
          </a:ln>
          <a:effectLst/>
        </p:spPr>
        <p:txBody>
          <a:bodyPr/>
          <a:lstStyle/>
          <a:p>
            <a:endParaRPr lang="en-GB"/>
          </a:p>
        </p:txBody>
      </p:sp>
      <p:sp>
        <p:nvSpPr>
          <p:cNvPr id="25641" name="Line 41"/>
          <p:cNvSpPr>
            <a:spLocks noChangeShapeType="1"/>
          </p:cNvSpPr>
          <p:nvPr/>
        </p:nvSpPr>
        <p:spPr bwMode="auto">
          <a:xfrm>
            <a:off x="4419600" y="5678488"/>
            <a:ext cx="1828800" cy="0"/>
          </a:xfrm>
          <a:prstGeom prst="line">
            <a:avLst/>
          </a:prstGeom>
          <a:noFill/>
          <a:ln w="38100">
            <a:solidFill>
              <a:srgbClr val="FF0000"/>
            </a:solidFill>
            <a:round/>
            <a:headEnd type="triangle" w="med" len="sm"/>
            <a:tailEnd/>
          </a:ln>
          <a:effectLst/>
        </p:spPr>
        <p:txBody>
          <a:bodyPr/>
          <a:lstStyle/>
          <a:p>
            <a:endParaRPr lang="en-GB"/>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02" name="Picture 2" descr="C:\My Documents\My Pictures\Biology\Breathing\lungs_macro.gif"/>
          <p:cNvPicPr>
            <a:picLocks noChangeAspect="1" noChangeArrowheads="1"/>
          </p:cNvPicPr>
          <p:nvPr/>
        </p:nvPicPr>
        <p:blipFill>
          <a:blip r:embed="rId2"/>
          <a:srcRect/>
          <a:stretch>
            <a:fillRect/>
          </a:stretch>
        </p:blipFill>
        <p:spPr bwMode="auto">
          <a:xfrm>
            <a:off x="1371600" y="0"/>
            <a:ext cx="5889625" cy="6858000"/>
          </a:xfrm>
          <a:prstGeom prst="rect">
            <a:avLst/>
          </a:prstGeom>
          <a:noFill/>
          <a:ln w="3175">
            <a:noFill/>
            <a:miter lim="800000"/>
            <a:headEnd/>
            <a:tailEnd/>
          </a:ln>
        </p:spPr>
      </p:pic>
      <p:sp>
        <p:nvSpPr>
          <p:cNvPr id="25603" name="Line 3"/>
          <p:cNvSpPr>
            <a:spLocks noChangeShapeType="1"/>
          </p:cNvSpPr>
          <p:nvPr/>
        </p:nvSpPr>
        <p:spPr bwMode="auto">
          <a:xfrm>
            <a:off x="5715000" y="6096000"/>
            <a:ext cx="1828800" cy="0"/>
          </a:xfrm>
          <a:prstGeom prst="line">
            <a:avLst/>
          </a:prstGeom>
          <a:noFill/>
          <a:ln w="38100">
            <a:solidFill>
              <a:srgbClr val="FF0000"/>
            </a:solidFill>
            <a:round/>
            <a:headEnd type="triangle" w="med" len="sm"/>
            <a:tailEnd/>
          </a:ln>
          <a:effectLst/>
        </p:spPr>
        <p:txBody>
          <a:bodyPr/>
          <a:lstStyle/>
          <a:p>
            <a:endParaRPr lang="en-GB"/>
          </a:p>
        </p:txBody>
      </p:sp>
      <p:grpSp>
        <p:nvGrpSpPr>
          <p:cNvPr id="2" name="Group 6"/>
          <p:cNvGrpSpPr>
            <a:grpSpLocks/>
          </p:cNvGrpSpPr>
          <p:nvPr/>
        </p:nvGrpSpPr>
        <p:grpSpPr bwMode="auto">
          <a:xfrm>
            <a:off x="5715000" y="5903913"/>
            <a:ext cx="3470275" cy="366712"/>
            <a:chOff x="3600" y="3719"/>
            <a:chExt cx="2186" cy="231"/>
          </a:xfrm>
        </p:grpSpPr>
        <p:sp>
          <p:nvSpPr>
            <p:cNvPr id="25604" name="Line 4"/>
            <p:cNvSpPr>
              <a:spLocks noChangeShapeType="1"/>
            </p:cNvSpPr>
            <p:nvPr/>
          </p:nvSpPr>
          <p:spPr bwMode="auto">
            <a:xfrm>
              <a:off x="3600" y="3840"/>
              <a:ext cx="1152" cy="0"/>
            </a:xfrm>
            <a:prstGeom prst="line">
              <a:avLst/>
            </a:prstGeom>
            <a:noFill/>
            <a:ln w="38100">
              <a:solidFill>
                <a:srgbClr val="FF0000"/>
              </a:solidFill>
              <a:round/>
              <a:headEnd type="triangle" w="med" len="sm"/>
              <a:tailEnd/>
            </a:ln>
            <a:effectLst/>
          </p:spPr>
          <p:txBody>
            <a:bodyPr/>
            <a:lstStyle/>
            <a:p>
              <a:endParaRPr lang="en-GB"/>
            </a:p>
          </p:txBody>
        </p:sp>
        <p:sp>
          <p:nvSpPr>
            <p:cNvPr id="25605" name="Text Box 5"/>
            <p:cNvSpPr txBox="1">
              <a:spLocks noChangeArrowheads="1"/>
            </p:cNvSpPr>
            <p:nvPr/>
          </p:nvSpPr>
          <p:spPr bwMode="auto">
            <a:xfrm>
              <a:off x="4742" y="3719"/>
              <a:ext cx="1044" cy="231"/>
            </a:xfrm>
            <a:prstGeom prst="rect">
              <a:avLst/>
            </a:prstGeom>
            <a:noFill/>
            <a:ln w="57150" cmpd="thickThin">
              <a:noFill/>
              <a:miter lim="800000"/>
              <a:headEnd/>
              <a:tailEnd/>
            </a:ln>
            <a:effectLst/>
          </p:spPr>
          <p:txBody>
            <a:bodyPr wrap="none">
              <a:spAutoFit/>
            </a:bodyPr>
            <a:lstStyle/>
            <a:p>
              <a:r>
                <a:rPr lang="en-GB" sz="1800" b="1">
                  <a:solidFill>
                    <a:srgbClr val="FF3300"/>
                  </a:solidFill>
                  <a:latin typeface="Arial" charset="0"/>
                </a:rPr>
                <a:t>Pleural cavity</a:t>
              </a:r>
            </a:p>
          </p:txBody>
        </p:sp>
      </p:grpSp>
      <p:sp>
        <p:nvSpPr>
          <p:cNvPr id="25607" name="Line 7"/>
          <p:cNvSpPr>
            <a:spLocks noChangeShapeType="1"/>
          </p:cNvSpPr>
          <p:nvPr/>
        </p:nvSpPr>
        <p:spPr bwMode="auto">
          <a:xfrm>
            <a:off x="4572000" y="2630488"/>
            <a:ext cx="1828800" cy="0"/>
          </a:xfrm>
          <a:prstGeom prst="line">
            <a:avLst/>
          </a:prstGeom>
          <a:noFill/>
          <a:ln w="38100">
            <a:solidFill>
              <a:srgbClr val="FF0000"/>
            </a:solidFill>
            <a:round/>
            <a:headEnd type="triangle" w="med" len="sm"/>
            <a:tailEnd/>
          </a:ln>
          <a:effectLst/>
        </p:spPr>
        <p:txBody>
          <a:bodyPr/>
          <a:lstStyle/>
          <a:p>
            <a:endParaRPr lang="en-GB"/>
          </a:p>
        </p:txBody>
      </p:sp>
      <p:grpSp>
        <p:nvGrpSpPr>
          <p:cNvPr id="3" name="Group 8"/>
          <p:cNvGrpSpPr>
            <a:grpSpLocks/>
          </p:cNvGrpSpPr>
          <p:nvPr/>
        </p:nvGrpSpPr>
        <p:grpSpPr bwMode="auto">
          <a:xfrm>
            <a:off x="4572000" y="2438400"/>
            <a:ext cx="3381375" cy="366713"/>
            <a:chOff x="3600" y="3719"/>
            <a:chExt cx="2130" cy="231"/>
          </a:xfrm>
        </p:grpSpPr>
        <p:sp>
          <p:nvSpPr>
            <p:cNvPr id="25609" name="Line 9"/>
            <p:cNvSpPr>
              <a:spLocks noChangeShapeType="1"/>
            </p:cNvSpPr>
            <p:nvPr/>
          </p:nvSpPr>
          <p:spPr bwMode="auto">
            <a:xfrm>
              <a:off x="3600" y="3840"/>
              <a:ext cx="1152" cy="0"/>
            </a:xfrm>
            <a:prstGeom prst="line">
              <a:avLst/>
            </a:prstGeom>
            <a:noFill/>
            <a:ln w="38100">
              <a:solidFill>
                <a:srgbClr val="FF0000"/>
              </a:solidFill>
              <a:round/>
              <a:headEnd type="triangle" w="med" len="sm"/>
              <a:tailEnd/>
            </a:ln>
            <a:effectLst/>
          </p:spPr>
          <p:txBody>
            <a:bodyPr/>
            <a:lstStyle/>
            <a:p>
              <a:endParaRPr lang="en-GB"/>
            </a:p>
          </p:txBody>
        </p:sp>
        <p:sp>
          <p:nvSpPr>
            <p:cNvPr id="25610" name="Text Box 10"/>
            <p:cNvSpPr txBox="1">
              <a:spLocks noChangeArrowheads="1"/>
            </p:cNvSpPr>
            <p:nvPr/>
          </p:nvSpPr>
          <p:spPr bwMode="auto">
            <a:xfrm>
              <a:off x="4742" y="3719"/>
              <a:ext cx="988" cy="231"/>
            </a:xfrm>
            <a:prstGeom prst="rect">
              <a:avLst/>
            </a:prstGeom>
            <a:noFill/>
            <a:ln w="57150" cmpd="thickThin">
              <a:noFill/>
              <a:miter lim="800000"/>
              <a:headEnd/>
              <a:tailEnd/>
            </a:ln>
            <a:effectLst/>
          </p:spPr>
          <p:txBody>
            <a:bodyPr wrap="none">
              <a:spAutoFit/>
            </a:bodyPr>
            <a:lstStyle/>
            <a:p>
              <a:r>
                <a:rPr lang="en-GB" sz="1800" b="1">
                  <a:solidFill>
                    <a:srgbClr val="FF3300"/>
                  </a:solidFill>
                  <a:latin typeface="Arial" charset="0"/>
                </a:rPr>
                <a:t>Oesophagus</a:t>
              </a:r>
            </a:p>
          </p:txBody>
        </p:sp>
      </p:grpSp>
      <p:sp>
        <p:nvSpPr>
          <p:cNvPr id="25611" name="Line 11"/>
          <p:cNvSpPr>
            <a:spLocks noChangeShapeType="1"/>
          </p:cNvSpPr>
          <p:nvPr/>
        </p:nvSpPr>
        <p:spPr bwMode="auto">
          <a:xfrm>
            <a:off x="4724400" y="2859088"/>
            <a:ext cx="1828800" cy="0"/>
          </a:xfrm>
          <a:prstGeom prst="line">
            <a:avLst/>
          </a:prstGeom>
          <a:noFill/>
          <a:ln w="38100">
            <a:solidFill>
              <a:srgbClr val="FF0000"/>
            </a:solidFill>
            <a:round/>
            <a:headEnd type="triangle" w="med" len="sm"/>
            <a:tailEnd/>
          </a:ln>
          <a:effectLst/>
        </p:spPr>
        <p:txBody>
          <a:bodyPr/>
          <a:lstStyle/>
          <a:p>
            <a:endParaRPr lang="en-GB"/>
          </a:p>
        </p:txBody>
      </p:sp>
      <p:grpSp>
        <p:nvGrpSpPr>
          <p:cNvPr id="4" name="Group 12"/>
          <p:cNvGrpSpPr>
            <a:grpSpLocks/>
          </p:cNvGrpSpPr>
          <p:nvPr/>
        </p:nvGrpSpPr>
        <p:grpSpPr bwMode="auto">
          <a:xfrm>
            <a:off x="4724400" y="2667000"/>
            <a:ext cx="2982913" cy="366713"/>
            <a:chOff x="3600" y="3719"/>
            <a:chExt cx="1771" cy="231"/>
          </a:xfrm>
        </p:grpSpPr>
        <p:sp>
          <p:nvSpPr>
            <p:cNvPr id="25613" name="Line 13"/>
            <p:cNvSpPr>
              <a:spLocks noChangeShapeType="1"/>
            </p:cNvSpPr>
            <p:nvPr/>
          </p:nvSpPr>
          <p:spPr bwMode="auto">
            <a:xfrm>
              <a:off x="3600" y="3840"/>
              <a:ext cx="1152" cy="0"/>
            </a:xfrm>
            <a:prstGeom prst="line">
              <a:avLst/>
            </a:prstGeom>
            <a:noFill/>
            <a:ln w="38100">
              <a:solidFill>
                <a:srgbClr val="FF0000"/>
              </a:solidFill>
              <a:round/>
              <a:headEnd type="triangle" w="med" len="sm"/>
              <a:tailEnd/>
            </a:ln>
            <a:effectLst/>
          </p:spPr>
          <p:txBody>
            <a:bodyPr/>
            <a:lstStyle/>
            <a:p>
              <a:endParaRPr lang="en-GB"/>
            </a:p>
          </p:txBody>
        </p:sp>
        <p:sp>
          <p:nvSpPr>
            <p:cNvPr id="25614" name="Text Box 14"/>
            <p:cNvSpPr txBox="1">
              <a:spLocks noChangeArrowheads="1"/>
            </p:cNvSpPr>
            <p:nvPr/>
          </p:nvSpPr>
          <p:spPr bwMode="auto">
            <a:xfrm>
              <a:off x="4742" y="3719"/>
              <a:ext cx="629" cy="231"/>
            </a:xfrm>
            <a:prstGeom prst="rect">
              <a:avLst/>
            </a:prstGeom>
            <a:noFill/>
            <a:ln w="57150" cmpd="thickThin">
              <a:noFill/>
              <a:miter lim="800000"/>
              <a:headEnd/>
              <a:tailEnd/>
            </a:ln>
            <a:effectLst/>
          </p:spPr>
          <p:txBody>
            <a:bodyPr wrap="none">
              <a:spAutoFit/>
            </a:bodyPr>
            <a:lstStyle/>
            <a:p>
              <a:r>
                <a:rPr lang="en-GB" sz="1800" b="1">
                  <a:solidFill>
                    <a:srgbClr val="FF3300"/>
                  </a:solidFill>
                  <a:latin typeface="Arial" charset="0"/>
                </a:rPr>
                <a:t>Trachea</a:t>
              </a:r>
            </a:p>
          </p:txBody>
        </p:sp>
      </p:grpSp>
      <p:sp>
        <p:nvSpPr>
          <p:cNvPr id="25615" name="Line 15"/>
          <p:cNvSpPr>
            <a:spLocks noChangeShapeType="1"/>
          </p:cNvSpPr>
          <p:nvPr/>
        </p:nvSpPr>
        <p:spPr bwMode="auto">
          <a:xfrm>
            <a:off x="4572000" y="3392488"/>
            <a:ext cx="1828800" cy="0"/>
          </a:xfrm>
          <a:prstGeom prst="line">
            <a:avLst/>
          </a:prstGeom>
          <a:noFill/>
          <a:ln w="38100">
            <a:solidFill>
              <a:srgbClr val="FF0000"/>
            </a:solidFill>
            <a:round/>
            <a:headEnd type="triangle" w="med" len="sm"/>
            <a:tailEnd/>
          </a:ln>
          <a:effectLst/>
        </p:spPr>
        <p:txBody>
          <a:bodyPr/>
          <a:lstStyle/>
          <a:p>
            <a:endParaRPr lang="en-GB"/>
          </a:p>
        </p:txBody>
      </p:sp>
      <p:grpSp>
        <p:nvGrpSpPr>
          <p:cNvPr id="5" name="Group 16"/>
          <p:cNvGrpSpPr>
            <a:grpSpLocks/>
          </p:cNvGrpSpPr>
          <p:nvPr/>
        </p:nvGrpSpPr>
        <p:grpSpPr bwMode="auto">
          <a:xfrm>
            <a:off x="4572000" y="3200400"/>
            <a:ext cx="4029075" cy="366713"/>
            <a:chOff x="3600" y="3719"/>
            <a:chExt cx="2538" cy="231"/>
          </a:xfrm>
        </p:grpSpPr>
        <p:sp>
          <p:nvSpPr>
            <p:cNvPr id="25617" name="Line 17"/>
            <p:cNvSpPr>
              <a:spLocks noChangeShapeType="1"/>
            </p:cNvSpPr>
            <p:nvPr/>
          </p:nvSpPr>
          <p:spPr bwMode="auto">
            <a:xfrm>
              <a:off x="3600" y="3840"/>
              <a:ext cx="1152" cy="0"/>
            </a:xfrm>
            <a:prstGeom prst="line">
              <a:avLst/>
            </a:prstGeom>
            <a:noFill/>
            <a:ln w="38100">
              <a:solidFill>
                <a:srgbClr val="FF0000"/>
              </a:solidFill>
              <a:round/>
              <a:headEnd type="triangle" w="med" len="sm"/>
              <a:tailEnd/>
            </a:ln>
            <a:effectLst/>
          </p:spPr>
          <p:txBody>
            <a:bodyPr/>
            <a:lstStyle/>
            <a:p>
              <a:endParaRPr lang="en-GB"/>
            </a:p>
          </p:txBody>
        </p:sp>
        <p:sp>
          <p:nvSpPr>
            <p:cNvPr id="25618" name="Text Box 18"/>
            <p:cNvSpPr txBox="1">
              <a:spLocks noChangeArrowheads="1"/>
            </p:cNvSpPr>
            <p:nvPr/>
          </p:nvSpPr>
          <p:spPr bwMode="auto">
            <a:xfrm>
              <a:off x="4742" y="3719"/>
              <a:ext cx="1396" cy="231"/>
            </a:xfrm>
            <a:prstGeom prst="rect">
              <a:avLst/>
            </a:prstGeom>
            <a:noFill/>
            <a:ln w="57150" cmpd="thickThin">
              <a:noFill/>
              <a:miter lim="800000"/>
              <a:headEnd/>
              <a:tailEnd/>
            </a:ln>
            <a:effectLst/>
          </p:spPr>
          <p:txBody>
            <a:bodyPr wrap="none">
              <a:spAutoFit/>
            </a:bodyPr>
            <a:lstStyle/>
            <a:p>
              <a:r>
                <a:rPr lang="en-GB" sz="1800" b="1">
                  <a:solidFill>
                    <a:srgbClr val="FF3300"/>
                  </a:solidFill>
                  <a:latin typeface="Arial" charset="0"/>
                </a:rPr>
                <a:t>C shaped cartilage</a:t>
              </a:r>
            </a:p>
          </p:txBody>
        </p:sp>
      </p:grpSp>
      <p:sp>
        <p:nvSpPr>
          <p:cNvPr id="25619" name="Line 19"/>
          <p:cNvSpPr>
            <a:spLocks noChangeShapeType="1"/>
          </p:cNvSpPr>
          <p:nvPr/>
        </p:nvSpPr>
        <p:spPr bwMode="auto">
          <a:xfrm>
            <a:off x="5410200" y="3925888"/>
            <a:ext cx="1828800" cy="0"/>
          </a:xfrm>
          <a:prstGeom prst="line">
            <a:avLst/>
          </a:prstGeom>
          <a:noFill/>
          <a:ln w="38100">
            <a:solidFill>
              <a:srgbClr val="FF0000"/>
            </a:solidFill>
            <a:round/>
            <a:headEnd type="triangle" w="med" len="sm"/>
            <a:tailEnd/>
          </a:ln>
          <a:effectLst/>
        </p:spPr>
        <p:txBody>
          <a:bodyPr/>
          <a:lstStyle/>
          <a:p>
            <a:endParaRPr lang="en-GB"/>
          </a:p>
        </p:txBody>
      </p:sp>
      <p:grpSp>
        <p:nvGrpSpPr>
          <p:cNvPr id="6" name="Group 20"/>
          <p:cNvGrpSpPr>
            <a:grpSpLocks/>
          </p:cNvGrpSpPr>
          <p:nvPr/>
        </p:nvGrpSpPr>
        <p:grpSpPr bwMode="auto">
          <a:xfrm>
            <a:off x="5410200" y="3733800"/>
            <a:ext cx="2365375" cy="366713"/>
            <a:chOff x="3600" y="3719"/>
            <a:chExt cx="1490" cy="231"/>
          </a:xfrm>
        </p:grpSpPr>
        <p:sp>
          <p:nvSpPr>
            <p:cNvPr id="25621" name="Line 21"/>
            <p:cNvSpPr>
              <a:spLocks noChangeShapeType="1"/>
            </p:cNvSpPr>
            <p:nvPr/>
          </p:nvSpPr>
          <p:spPr bwMode="auto">
            <a:xfrm>
              <a:off x="3600" y="3840"/>
              <a:ext cx="1152" cy="0"/>
            </a:xfrm>
            <a:prstGeom prst="line">
              <a:avLst/>
            </a:prstGeom>
            <a:noFill/>
            <a:ln w="38100">
              <a:solidFill>
                <a:srgbClr val="FF0000"/>
              </a:solidFill>
              <a:round/>
              <a:headEnd type="triangle" w="med" len="sm"/>
              <a:tailEnd/>
            </a:ln>
            <a:effectLst/>
          </p:spPr>
          <p:txBody>
            <a:bodyPr/>
            <a:lstStyle/>
            <a:p>
              <a:endParaRPr lang="en-GB"/>
            </a:p>
          </p:txBody>
        </p:sp>
        <p:sp>
          <p:nvSpPr>
            <p:cNvPr id="25622" name="Text Box 22"/>
            <p:cNvSpPr txBox="1">
              <a:spLocks noChangeArrowheads="1"/>
            </p:cNvSpPr>
            <p:nvPr/>
          </p:nvSpPr>
          <p:spPr bwMode="auto">
            <a:xfrm>
              <a:off x="4742" y="3719"/>
              <a:ext cx="348" cy="231"/>
            </a:xfrm>
            <a:prstGeom prst="rect">
              <a:avLst/>
            </a:prstGeom>
            <a:noFill/>
            <a:ln w="57150" cmpd="thickThin">
              <a:noFill/>
              <a:miter lim="800000"/>
              <a:headEnd/>
              <a:tailEnd/>
            </a:ln>
            <a:effectLst/>
          </p:spPr>
          <p:txBody>
            <a:bodyPr wrap="none">
              <a:spAutoFit/>
            </a:bodyPr>
            <a:lstStyle/>
            <a:p>
              <a:r>
                <a:rPr lang="en-GB" sz="1800" b="1">
                  <a:solidFill>
                    <a:srgbClr val="FF3300"/>
                  </a:solidFill>
                  <a:latin typeface="Arial" charset="0"/>
                </a:rPr>
                <a:t>Rib</a:t>
              </a:r>
            </a:p>
          </p:txBody>
        </p:sp>
      </p:grpSp>
      <p:sp>
        <p:nvSpPr>
          <p:cNvPr id="25623" name="Line 23"/>
          <p:cNvSpPr>
            <a:spLocks noChangeShapeType="1"/>
          </p:cNvSpPr>
          <p:nvPr/>
        </p:nvSpPr>
        <p:spPr bwMode="auto">
          <a:xfrm>
            <a:off x="4594225" y="4835525"/>
            <a:ext cx="1828800" cy="0"/>
          </a:xfrm>
          <a:prstGeom prst="line">
            <a:avLst/>
          </a:prstGeom>
          <a:noFill/>
          <a:ln w="38100">
            <a:solidFill>
              <a:srgbClr val="FF0000"/>
            </a:solidFill>
            <a:round/>
            <a:headEnd type="triangle" w="med" len="sm"/>
            <a:tailEnd/>
          </a:ln>
          <a:effectLst/>
        </p:spPr>
        <p:txBody>
          <a:bodyPr/>
          <a:lstStyle/>
          <a:p>
            <a:endParaRPr lang="en-GB"/>
          </a:p>
        </p:txBody>
      </p:sp>
      <p:grpSp>
        <p:nvGrpSpPr>
          <p:cNvPr id="7" name="Group 24"/>
          <p:cNvGrpSpPr>
            <a:grpSpLocks/>
          </p:cNvGrpSpPr>
          <p:nvPr/>
        </p:nvGrpSpPr>
        <p:grpSpPr bwMode="auto">
          <a:xfrm>
            <a:off x="4616450" y="4662488"/>
            <a:ext cx="2581275" cy="366712"/>
            <a:chOff x="3600" y="3719"/>
            <a:chExt cx="1626" cy="231"/>
          </a:xfrm>
        </p:grpSpPr>
        <p:sp>
          <p:nvSpPr>
            <p:cNvPr id="25625" name="Line 25"/>
            <p:cNvSpPr>
              <a:spLocks noChangeShapeType="1"/>
            </p:cNvSpPr>
            <p:nvPr/>
          </p:nvSpPr>
          <p:spPr bwMode="auto">
            <a:xfrm>
              <a:off x="3600" y="3840"/>
              <a:ext cx="1152" cy="0"/>
            </a:xfrm>
            <a:prstGeom prst="line">
              <a:avLst/>
            </a:prstGeom>
            <a:noFill/>
            <a:ln w="38100">
              <a:solidFill>
                <a:srgbClr val="FF0000"/>
              </a:solidFill>
              <a:round/>
              <a:headEnd type="triangle" w="med" len="sm"/>
              <a:tailEnd/>
            </a:ln>
            <a:effectLst/>
          </p:spPr>
          <p:txBody>
            <a:bodyPr/>
            <a:lstStyle/>
            <a:p>
              <a:endParaRPr lang="en-GB"/>
            </a:p>
          </p:txBody>
        </p:sp>
        <p:sp>
          <p:nvSpPr>
            <p:cNvPr id="25626" name="Text Box 26"/>
            <p:cNvSpPr txBox="1">
              <a:spLocks noChangeArrowheads="1"/>
            </p:cNvSpPr>
            <p:nvPr/>
          </p:nvSpPr>
          <p:spPr bwMode="auto">
            <a:xfrm>
              <a:off x="4742" y="3719"/>
              <a:ext cx="484" cy="231"/>
            </a:xfrm>
            <a:prstGeom prst="rect">
              <a:avLst/>
            </a:prstGeom>
            <a:noFill/>
            <a:ln w="57150" cmpd="thickThin">
              <a:noFill/>
              <a:miter lim="800000"/>
              <a:headEnd/>
              <a:tailEnd/>
            </a:ln>
            <a:effectLst/>
          </p:spPr>
          <p:txBody>
            <a:bodyPr wrap="none">
              <a:spAutoFit/>
            </a:bodyPr>
            <a:lstStyle/>
            <a:p>
              <a:r>
                <a:rPr lang="en-GB" sz="1800" b="1">
                  <a:solidFill>
                    <a:srgbClr val="FF3300"/>
                  </a:solidFill>
                  <a:latin typeface="Arial" charset="0"/>
                </a:rPr>
                <a:t>Heart</a:t>
              </a:r>
            </a:p>
          </p:txBody>
        </p:sp>
      </p:grpSp>
      <p:sp>
        <p:nvSpPr>
          <p:cNvPr id="25627" name="Line 27"/>
          <p:cNvSpPr>
            <a:spLocks noChangeShapeType="1"/>
          </p:cNvSpPr>
          <p:nvPr/>
        </p:nvSpPr>
        <p:spPr bwMode="auto">
          <a:xfrm>
            <a:off x="4876800" y="4611688"/>
            <a:ext cx="1828800" cy="0"/>
          </a:xfrm>
          <a:prstGeom prst="line">
            <a:avLst/>
          </a:prstGeom>
          <a:noFill/>
          <a:ln w="38100">
            <a:solidFill>
              <a:srgbClr val="FF0000"/>
            </a:solidFill>
            <a:round/>
            <a:headEnd type="triangle" w="med" len="sm"/>
            <a:tailEnd/>
          </a:ln>
          <a:effectLst/>
        </p:spPr>
        <p:txBody>
          <a:bodyPr/>
          <a:lstStyle/>
          <a:p>
            <a:endParaRPr lang="en-GB"/>
          </a:p>
        </p:txBody>
      </p:sp>
      <p:grpSp>
        <p:nvGrpSpPr>
          <p:cNvPr id="8" name="Group 28"/>
          <p:cNvGrpSpPr>
            <a:grpSpLocks/>
          </p:cNvGrpSpPr>
          <p:nvPr/>
        </p:nvGrpSpPr>
        <p:grpSpPr bwMode="auto">
          <a:xfrm>
            <a:off x="4876800" y="4419600"/>
            <a:ext cx="3063875" cy="366713"/>
            <a:chOff x="3600" y="3719"/>
            <a:chExt cx="1930" cy="231"/>
          </a:xfrm>
        </p:grpSpPr>
        <p:sp>
          <p:nvSpPr>
            <p:cNvPr id="25629" name="Line 29"/>
            <p:cNvSpPr>
              <a:spLocks noChangeShapeType="1"/>
            </p:cNvSpPr>
            <p:nvPr/>
          </p:nvSpPr>
          <p:spPr bwMode="auto">
            <a:xfrm>
              <a:off x="3600" y="3840"/>
              <a:ext cx="1152" cy="0"/>
            </a:xfrm>
            <a:prstGeom prst="line">
              <a:avLst/>
            </a:prstGeom>
            <a:noFill/>
            <a:ln w="38100">
              <a:solidFill>
                <a:srgbClr val="FF0000"/>
              </a:solidFill>
              <a:round/>
              <a:headEnd type="triangle" w="med" len="sm"/>
              <a:tailEnd/>
            </a:ln>
            <a:effectLst/>
          </p:spPr>
          <p:txBody>
            <a:bodyPr/>
            <a:lstStyle/>
            <a:p>
              <a:endParaRPr lang="en-GB"/>
            </a:p>
          </p:txBody>
        </p:sp>
        <p:sp>
          <p:nvSpPr>
            <p:cNvPr id="25630" name="Text Box 30"/>
            <p:cNvSpPr txBox="1">
              <a:spLocks noChangeArrowheads="1"/>
            </p:cNvSpPr>
            <p:nvPr/>
          </p:nvSpPr>
          <p:spPr bwMode="auto">
            <a:xfrm>
              <a:off x="4742" y="3719"/>
              <a:ext cx="788" cy="231"/>
            </a:xfrm>
            <a:prstGeom prst="rect">
              <a:avLst/>
            </a:prstGeom>
            <a:noFill/>
            <a:ln w="57150" cmpd="thickThin">
              <a:noFill/>
              <a:miter lim="800000"/>
              <a:headEnd/>
              <a:tailEnd/>
            </a:ln>
            <a:effectLst/>
          </p:spPr>
          <p:txBody>
            <a:bodyPr wrap="none">
              <a:spAutoFit/>
            </a:bodyPr>
            <a:lstStyle/>
            <a:p>
              <a:r>
                <a:rPr lang="en-GB" sz="1800" b="1">
                  <a:solidFill>
                    <a:srgbClr val="FF3300"/>
                  </a:solidFill>
                  <a:latin typeface="Arial" charset="0"/>
                </a:rPr>
                <a:t>Bronchus</a:t>
              </a:r>
            </a:p>
          </p:txBody>
        </p:sp>
      </p:grpSp>
      <p:sp>
        <p:nvSpPr>
          <p:cNvPr id="25631" name="Line 31"/>
          <p:cNvSpPr>
            <a:spLocks noChangeShapeType="1"/>
          </p:cNvSpPr>
          <p:nvPr/>
        </p:nvSpPr>
        <p:spPr bwMode="auto">
          <a:xfrm>
            <a:off x="5305425" y="4975225"/>
            <a:ext cx="1828800" cy="0"/>
          </a:xfrm>
          <a:prstGeom prst="line">
            <a:avLst/>
          </a:prstGeom>
          <a:noFill/>
          <a:ln w="38100">
            <a:solidFill>
              <a:srgbClr val="FF0000"/>
            </a:solidFill>
            <a:round/>
            <a:headEnd type="triangle" w="med" len="sm"/>
            <a:tailEnd/>
          </a:ln>
          <a:effectLst/>
        </p:spPr>
        <p:txBody>
          <a:bodyPr/>
          <a:lstStyle/>
          <a:p>
            <a:endParaRPr lang="en-GB"/>
          </a:p>
        </p:txBody>
      </p:sp>
      <p:grpSp>
        <p:nvGrpSpPr>
          <p:cNvPr id="9" name="Group 32"/>
          <p:cNvGrpSpPr>
            <a:grpSpLocks/>
          </p:cNvGrpSpPr>
          <p:nvPr/>
        </p:nvGrpSpPr>
        <p:grpSpPr bwMode="auto">
          <a:xfrm>
            <a:off x="5305425" y="4783138"/>
            <a:ext cx="3240088" cy="366712"/>
            <a:chOff x="3600" y="3719"/>
            <a:chExt cx="1988" cy="231"/>
          </a:xfrm>
        </p:grpSpPr>
        <p:sp>
          <p:nvSpPr>
            <p:cNvPr id="25633" name="Line 33"/>
            <p:cNvSpPr>
              <a:spLocks noChangeShapeType="1"/>
            </p:cNvSpPr>
            <p:nvPr/>
          </p:nvSpPr>
          <p:spPr bwMode="auto">
            <a:xfrm>
              <a:off x="3600" y="3840"/>
              <a:ext cx="1152" cy="0"/>
            </a:xfrm>
            <a:prstGeom prst="line">
              <a:avLst/>
            </a:prstGeom>
            <a:noFill/>
            <a:ln w="38100">
              <a:solidFill>
                <a:srgbClr val="FF0000"/>
              </a:solidFill>
              <a:round/>
              <a:headEnd type="triangle" w="med" len="sm"/>
              <a:tailEnd/>
            </a:ln>
            <a:effectLst/>
          </p:spPr>
          <p:txBody>
            <a:bodyPr/>
            <a:lstStyle/>
            <a:p>
              <a:endParaRPr lang="en-GB"/>
            </a:p>
          </p:txBody>
        </p:sp>
        <p:sp>
          <p:nvSpPr>
            <p:cNvPr id="25634" name="Text Box 34"/>
            <p:cNvSpPr txBox="1">
              <a:spLocks noChangeArrowheads="1"/>
            </p:cNvSpPr>
            <p:nvPr/>
          </p:nvSpPr>
          <p:spPr bwMode="auto">
            <a:xfrm>
              <a:off x="4742" y="3719"/>
              <a:ext cx="846" cy="231"/>
            </a:xfrm>
            <a:prstGeom prst="rect">
              <a:avLst/>
            </a:prstGeom>
            <a:noFill/>
            <a:ln w="57150" cmpd="thickThin">
              <a:noFill/>
              <a:miter lim="800000"/>
              <a:headEnd/>
              <a:tailEnd/>
            </a:ln>
            <a:effectLst/>
          </p:spPr>
          <p:txBody>
            <a:bodyPr wrap="none">
              <a:spAutoFit/>
            </a:bodyPr>
            <a:lstStyle/>
            <a:p>
              <a:r>
                <a:rPr lang="en-GB" sz="1800" b="1">
                  <a:solidFill>
                    <a:srgbClr val="FF3300"/>
                  </a:solidFill>
                  <a:latin typeface="Arial" charset="0"/>
                </a:rPr>
                <a:t>Bronchiole</a:t>
              </a:r>
            </a:p>
          </p:txBody>
        </p:sp>
      </p:grpSp>
      <p:sp>
        <p:nvSpPr>
          <p:cNvPr id="25635" name="Line 35"/>
          <p:cNvSpPr>
            <a:spLocks noChangeShapeType="1"/>
          </p:cNvSpPr>
          <p:nvPr/>
        </p:nvSpPr>
        <p:spPr bwMode="auto">
          <a:xfrm>
            <a:off x="5791200" y="5373688"/>
            <a:ext cx="1828800" cy="0"/>
          </a:xfrm>
          <a:prstGeom prst="line">
            <a:avLst/>
          </a:prstGeom>
          <a:noFill/>
          <a:ln w="38100">
            <a:solidFill>
              <a:srgbClr val="FF0000"/>
            </a:solidFill>
            <a:round/>
            <a:headEnd type="triangle" w="med" len="sm"/>
            <a:tailEnd/>
          </a:ln>
          <a:effectLst/>
        </p:spPr>
        <p:txBody>
          <a:bodyPr/>
          <a:lstStyle/>
          <a:p>
            <a:endParaRPr lang="en-GB"/>
          </a:p>
        </p:txBody>
      </p:sp>
      <p:grpSp>
        <p:nvGrpSpPr>
          <p:cNvPr id="10" name="Group 36"/>
          <p:cNvGrpSpPr>
            <a:grpSpLocks/>
          </p:cNvGrpSpPr>
          <p:nvPr/>
        </p:nvGrpSpPr>
        <p:grpSpPr bwMode="auto">
          <a:xfrm>
            <a:off x="5791200" y="5181600"/>
            <a:ext cx="2949575" cy="366713"/>
            <a:chOff x="3600" y="3719"/>
            <a:chExt cx="1858" cy="231"/>
          </a:xfrm>
        </p:grpSpPr>
        <p:sp>
          <p:nvSpPr>
            <p:cNvPr id="25637" name="Line 37"/>
            <p:cNvSpPr>
              <a:spLocks noChangeShapeType="1"/>
            </p:cNvSpPr>
            <p:nvPr/>
          </p:nvSpPr>
          <p:spPr bwMode="auto">
            <a:xfrm>
              <a:off x="3600" y="3840"/>
              <a:ext cx="1152" cy="0"/>
            </a:xfrm>
            <a:prstGeom prst="line">
              <a:avLst/>
            </a:prstGeom>
            <a:noFill/>
            <a:ln w="38100">
              <a:solidFill>
                <a:srgbClr val="FF0000"/>
              </a:solidFill>
              <a:round/>
              <a:headEnd type="triangle" w="med" len="sm"/>
              <a:tailEnd/>
            </a:ln>
            <a:effectLst/>
          </p:spPr>
          <p:txBody>
            <a:bodyPr/>
            <a:lstStyle/>
            <a:p>
              <a:endParaRPr lang="en-GB"/>
            </a:p>
          </p:txBody>
        </p:sp>
        <p:sp>
          <p:nvSpPr>
            <p:cNvPr id="25638" name="Text Box 38"/>
            <p:cNvSpPr txBox="1">
              <a:spLocks noChangeArrowheads="1"/>
            </p:cNvSpPr>
            <p:nvPr/>
          </p:nvSpPr>
          <p:spPr bwMode="auto">
            <a:xfrm>
              <a:off x="4742" y="3719"/>
              <a:ext cx="716" cy="231"/>
            </a:xfrm>
            <a:prstGeom prst="rect">
              <a:avLst/>
            </a:prstGeom>
            <a:noFill/>
            <a:ln w="57150" cmpd="thickThin">
              <a:noFill/>
              <a:miter lim="800000"/>
              <a:headEnd/>
              <a:tailEnd/>
            </a:ln>
            <a:effectLst/>
          </p:spPr>
          <p:txBody>
            <a:bodyPr wrap="none">
              <a:spAutoFit/>
            </a:bodyPr>
            <a:lstStyle/>
            <a:p>
              <a:r>
                <a:rPr lang="en-GB" sz="1800" b="1">
                  <a:solidFill>
                    <a:srgbClr val="FF3300"/>
                  </a:solidFill>
                  <a:latin typeface="Arial" charset="0"/>
                </a:rPr>
                <a:t>Alveolus</a:t>
              </a:r>
            </a:p>
          </p:txBody>
        </p:sp>
      </p:grpSp>
      <p:sp>
        <p:nvSpPr>
          <p:cNvPr id="25639" name="Line 39"/>
          <p:cNvSpPr>
            <a:spLocks noChangeShapeType="1"/>
          </p:cNvSpPr>
          <p:nvPr/>
        </p:nvSpPr>
        <p:spPr bwMode="auto">
          <a:xfrm>
            <a:off x="4419600" y="5678488"/>
            <a:ext cx="1828800" cy="0"/>
          </a:xfrm>
          <a:prstGeom prst="line">
            <a:avLst/>
          </a:prstGeom>
          <a:noFill/>
          <a:ln w="38100">
            <a:solidFill>
              <a:srgbClr val="FF0000"/>
            </a:solidFill>
            <a:round/>
            <a:headEnd type="triangle" w="med" len="sm"/>
            <a:tailEnd/>
          </a:ln>
          <a:effectLst/>
        </p:spPr>
        <p:txBody>
          <a:bodyPr/>
          <a:lstStyle/>
          <a:p>
            <a:endParaRPr lang="en-GB"/>
          </a:p>
        </p:txBody>
      </p:sp>
      <p:grpSp>
        <p:nvGrpSpPr>
          <p:cNvPr id="11" name="Group 40"/>
          <p:cNvGrpSpPr>
            <a:grpSpLocks/>
          </p:cNvGrpSpPr>
          <p:nvPr/>
        </p:nvGrpSpPr>
        <p:grpSpPr bwMode="auto">
          <a:xfrm>
            <a:off x="4419600" y="5486400"/>
            <a:ext cx="3190875" cy="366713"/>
            <a:chOff x="3600" y="3719"/>
            <a:chExt cx="2010" cy="231"/>
          </a:xfrm>
        </p:grpSpPr>
        <p:sp>
          <p:nvSpPr>
            <p:cNvPr id="25641" name="Line 41"/>
            <p:cNvSpPr>
              <a:spLocks noChangeShapeType="1"/>
            </p:cNvSpPr>
            <p:nvPr/>
          </p:nvSpPr>
          <p:spPr bwMode="auto">
            <a:xfrm>
              <a:off x="3600" y="3840"/>
              <a:ext cx="1152" cy="0"/>
            </a:xfrm>
            <a:prstGeom prst="line">
              <a:avLst/>
            </a:prstGeom>
            <a:noFill/>
            <a:ln w="38100">
              <a:solidFill>
                <a:srgbClr val="FF0000"/>
              </a:solidFill>
              <a:round/>
              <a:headEnd type="triangle" w="med" len="sm"/>
              <a:tailEnd/>
            </a:ln>
            <a:effectLst/>
          </p:spPr>
          <p:txBody>
            <a:bodyPr/>
            <a:lstStyle/>
            <a:p>
              <a:endParaRPr lang="en-GB"/>
            </a:p>
          </p:txBody>
        </p:sp>
        <p:sp>
          <p:nvSpPr>
            <p:cNvPr id="25642" name="Text Box 42"/>
            <p:cNvSpPr txBox="1">
              <a:spLocks noChangeArrowheads="1"/>
            </p:cNvSpPr>
            <p:nvPr/>
          </p:nvSpPr>
          <p:spPr bwMode="auto">
            <a:xfrm>
              <a:off x="4742" y="3719"/>
              <a:ext cx="868" cy="231"/>
            </a:xfrm>
            <a:prstGeom prst="rect">
              <a:avLst/>
            </a:prstGeom>
            <a:noFill/>
            <a:ln w="57150" cmpd="thickThin">
              <a:noFill/>
              <a:miter lim="800000"/>
              <a:headEnd/>
              <a:tailEnd/>
            </a:ln>
            <a:effectLst/>
          </p:spPr>
          <p:txBody>
            <a:bodyPr wrap="none">
              <a:spAutoFit/>
            </a:bodyPr>
            <a:lstStyle/>
            <a:p>
              <a:r>
                <a:rPr lang="en-GB" sz="1800" b="1">
                  <a:solidFill>
                    <a:srgbClr val="FF3300"/>
                  </a:solidFill>
                  <a:latin typeface="Arial" charset="0"/>
                </a:rPr>
                <a:t>Diaphragm</a:t>
              </a:r>
            </a:p>
          </p:txBody>
        </p:sp>
      </p:grpSp>
      <p:sp>
        <p:nvSpPr>
          <p:cNvPr id="43" name="TextBox 42"/>
          <p:cNvSpPr txBox="1"/>
          <p:nvPr/>
        </p:nvSpPr>
        <p:spPr>
          <a:xfrm>
            <a:off x="214282" y="357166"/>
            <a:ext cx="2786082" cy="1754326"/>
          </a:xfrm>
          <a:prstGeom prst="rect">
            <a:avLst/>
          </a:prstGeom>
          <a:noFill/>
        </p:spPr>
        <p:txBody>
          <a:bodyPr wrap="square" rtlCol="0">
            <a:spAutoFit/>
          </a:bodyPr>
          <a:lstStyle/>
          <a:p>
            <a:r>
              <a:rPr lang="en-GB" sz="3600" dirty="0" smtClean="0"/>
              <a:t>Starter :</a:t>
            </a:r>
          </a:p>
          <a:p>
            <a:r>
              <a:rPr lang="en-GB" sz="3600" dirty="0" smtClean="0"/>
              <a:t>Label this diagram</a:t>
            </a:r>
            <a:endParaRPr lang="en-GB" sz="3600" dirty="0"/>
          </a:p>
        </p:txBody>
      </p:sp>
    </p:spTree>
  </p:cSld>
  <p:clrMapOvr>
    <a:masterClrMapping/>
  </p:clrMapOvr>
  <p:transition>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25607"/>
                                        </p:tgtEl>
                                        <p:attrNameLst>
                                          <p:attrName>style.visibility</p:attrName>
                                        </p:attrNameLst>
                                      </p:cBhvr>
                                      <p:to>
                                        <p:strVal val="visible"/>
                                      </p:to>
                                    </p:set>
                                  </p:childTnLst>
                                  <p:subTnLst>
                                    <p:set>
                                      <p:cBhvr override="childStyle">
                                        <p:cTn dur="1" fill="hold" display="0" masterRel="nextClick" afterEffect="1"/>
                                        <p:tgtEl>
                                          <p:spTgt spid="25607"/>
                                        </p:tgtEl>
                                        <p:attrNameLst>
                                          <p:attrName>style.visibility</p:attrName>
                                        </p:attrNameLst>
                                      </p:cBhvr>
                                      <p:to>
                                        <p:strVal val="hidden"/>
                                      </p:to>
                                    </p:set>
                                  </p:sub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499"/>
                                          </p:stCondLst>
                                        </p:cTn>
                                        <p:tgtEl>
                                          <p:spTgt spid="3"/>
                                        </p:tgtEl>
                                        <p:attrNameLst>
                                          <p:attrName>style.visibility</p:attrName>
                                        </p:attrNameLst>
                                      </p:cBhvr>
                                      <p:to>
                                        <p:strVal val="visible"/>
                                      </p:to>
                                    </p:set>
                                  </p:childTnLst>
                                  <p:subTnLst>
                                    <p:set>
                                      <p:cBhvr override="childStyle">
                                        <p:cTn dur="1" fill="hold" display="0" masterRel="nextClick" afterEffect="1"/>
                                        <p:tgtEl>
                                          <p:spTgt spid="3"/>
                                        </p:tgtEl>
                                        <p:attrNameLst>
                                          <p:attrName>style.visibility</p:attrName>
                                        </p:attrNameLst>
                                      </p:cBhvr>
                                      <p:to>
                                        <p:strVal val="hidden"/>
                                      </p:to>
                                    </p:set>
                                  </p:sub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25611"/>
                                        </p:tgtEl>
                                        <p:attrNameLst>
                                          <p:attrName>style.visibility</p:attrName>
                                        </p:attrNameLst>
                                      </p:cBhvr>
                                      <p:to>
                                        <p:strVal val="visible"/>
                                      </p:to>
                                    </p:set>
                                  </p:childTnLst>
                                  <p:subTnLst>
                                    <p:set>
                                      <p:cBhvr override="childStyle">
                                        <p:cTn dur="1" fill="hold" display="0" masterRel="nextClick" afterEffect="1"/>
                                        <p:tgtEl>
                                          <p:spTgt spid="25611"/>
                                        </p:tgtEl>
                                        <p:attrNameLst>
                                          <p:attrName>style.visibility</p:attrName>
                                        </p:attrNameLst>
                                      </p:cBhvr>
                                      <p:to>
                                        <p:strVal val="hidden"/>
                                      </p:to>
                                    </p:set>
                                  </p:sub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499"/>
                                          </p:stCondLst>
                                        </p:cTn>
                                        <p:tgtEl>
                                          <p:spTgt spid="4"/>
                                        </p:tgtEl>
                                        <p:attrNameLst>
                                          <p:attrName>style.visibility</p:attrName>
                                        </p:attrNameLst>
                                      </p:cBhvr>
                                      <p:to>
                                        <p:strVal val="visible"/>
                                      </p:to>
                                    </p:set>
                                  </p:childTnLst>
                                  <p:subTnLst>
                                    <p:set>
                                      <p:cBhvr override="childStyle">
                                        <p:cTn dur="1" fill="hold" display="0" masterRel="nextClick" afterEffect="1"/>
                                        <p:tgtEl>
                                          <p:spTgt spid="4"/>
                                        </p:tgtEl>
                                        <p:attrNameLst>
                                          <p:attrName>style.visibility</p:attrName>
                                        </p:attrNameLst>
                                      </p:cBhvr>
                                      <p:to>
                                        <p:strVal val="hidden"/>
                                      </p:to>
                                    </p:set>
                                  </p:sub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25615"/>
                                        </p:tgtEl>
                                        <p:attrNameLst>
                                          <p:attrName>style.visibility</p:attrName>
                                        </p:attrNameLst>
                                      </p:cBhvr>
                                      <p:to>
                                        <p:strVal val="visible"/>
                                      </p:to>
                                    </p:set>
                                  </p:childTnLst>
                                  <p:subTnLst>
                                    <p:set>
                                      <p:cBhvr override="childStyle">
                                        <p:cTn dur="1" fill="hold" display="0" masterRel="nextClick" afterEffect="1"/>
                                        <p:tgtEl>
                                          <p:spTgt spid="25615"/>
                                        </p:tgtEl>
                                        <p:attrNameLst>
                                          <p:attrName>style.visibility</p:attrName>
                                        </p:attrNameLst>
                                      </p:cBhvr>
                                      <p:to>
                                        <p:strVal val="hidden"/>
                                      </p:to>
                                    </p:set>
                                  </p:sub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499"/>
                                          </p:stCondLst>
                                        </p:cTn>
                                        <p:tgtEl>
                                          <p:spTgt spid="5"/>
                                        </p:tgtEl>
                                        <p:attrNameLst>
                                          <p:attrName>style.visibility</p:attrName>
                                        </p:attrNameLst>
                                      </p:cBhvr>
                                      <p:to>
                                        <p:strVal val="visible"/>
                                      </p:to>
                                    </p:set>
                                  </p:childTnLst>
                                  <p:subTnLst>
                                    <p:set>
                                      <p:cBhvr override="childStyle">
                                        <p:cTn dur="1" fill="hold" display="0" masterRel="nextClick" afterEffect="1"/>
                                        <p:tgtEl>
                                          <p:spTgt spid="5"/>
                                        </p:tgtEl>
                                        <p:attrNameLst>
                                          <p:attrName>style.visibility</p:attrName>
                                        </p:attrNameLst>
                                      </p:cBhvr>
                                      <p:to>
                                        <p:strVal val="hidden"/>
                                      </p:to>
                                    </p:set>
                                  </p:sub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499"/>
                                          </p:stCondLst>
                                        </p:cTn>
                                        <p:tgtEl>
                                          <p:spTgt spid="25619"/>
                                        </p:tgtEl>
                                        <p:attrNameLst>
                                          <p:attrName>style.visibility</p:attrName>
                                        </p:attrNameLst>
                                      </p:cBhvr>
                                      <p:to>
                                        <p:strVal val="visible"/>
                                      </p:to>
                                    </p:set>
                                  </p:childTnLst>
                                  <p:subTnLst>
                                    <p:set>
                                      <p:cBhvr override="childStyle">
                                        <p:cTn dur="1" fill="hold" display="0" masterRel="nextClick" afterEffect="1"/>
                                        <p:tgtEl>
                                          <p:spTgt spid="25619"/>
                                        </p:tgtEl>
                                        <p:attrNameLst>
                                          <p:attrName>style.visibility</p:attrName>
                                        </p:attrNameLst>
                                      </p:cBhvr>
                                      <p:to>
                                        <p:strVal val="hidden"/>
                                      </p:to>
                                    </p:set>
                                  </p:sub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499"/>
                                          </p:stCondLst>
                                        </p:cTn>
                                        <p:tgtEl>
                                          <p:spTgt spid="6"/>
                                        </p:tgtEl>
                                        <p:attrNameLst>
                                          <p:attrName>style.visibility</p:attrName>
                                        </p:attrNameLst>
                                      </p:cBhvr>
                                      <p:to>
                                        <p:strVal val="visible"/>
                                      </p:to>
                                    </p:set>
                                  </p:childTnLst>
                                  <p:subTnLst>
                                    <p:set>
                                      <p:cBhvr override="childStyle">
                                        <p:cTn dur="1" fill="hold" display="0" masterRel="nextClick" afterEffect="1"/>
                                        <p:tgtEl>
                                          <p:spTgt spid="6"/>
                                        </p:tgtEl>
                                        <p:attrNameLst>
                                          <p:attrName>style.visibility</p:attrName>
                                        </p:attrNameLst>
                                      </p:cBhvr>
                                      <p:to>
                                        <p:strVal val="hidden"/>
                                      </p:to>
                                    </p:set>
                                  </p:sub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499"/>
                                          </p:stCondLst>
                                        </p:cTn>
                                        <p:tgtEl>
                                          <p:spTgt spid="25623"/>
                                        </p:tgtEl>
                                        <p:attrNameLst>
                                          <p:attrName>style.visibility</p:attrName>
                                        </p:attrNameLst>
                                      </p:cBhvr>
                                      <p:to>
                                        <p:strVal val="visible"/>
                                      </p:to>
                                    </p:set>
                                  </p:childTnLst>
                                  <p:subTnLst>
                                    <p:set>
                                      <p:cBhvr override="childStyle">
                                        <p:cTn dur="1" fill="hold" display="0" masterRel="nextClick" afterEffect="1"/>
                                        <p:tgtEl>
                                          <p:spTgt spid="25623"/>
                                        </p:tgtEl>
                                        <p:attrNameLst>
                                          <p:attrName>style.visibility</p:attrName>
                                        </p:attrNameLst>
                                      </p:cBhvr>
                                      <p:to>
                                        <p:strVal val="hidden"/>
                                      </p:to>
                                    </p:set>
                                  </p:sub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499"/>
                                          </p:stCondLst>
                                        </p:cTn>
                                        <p:tgtEl>
                                          <p:spTgt spid="7"/>
                                        </p:tgtEl>
                                        <p:attrNameLst>
                                          <p:attrName>style.visibility</p:attrName>
                                        </p:attrNameLst>
                                      </p:cBhvr>
                                      <p:to>
                                        <p:strVal val="visible"/>
                                      </p:to>
                                    </p:set>
                                  </p:childTnLst>
                                  <p:subTnLst>
                                    <p:set>
                                      <p:cBhvr override="childStyle">
                                        <p:cTn dur="1" fill="hold" display="0" masterRel="nextClick" afterEffect="1"/>
                                        <p:tgtEl>
                                          <p:spTgt spid="7"/>
                                        </p:tgtEl>
                                        <p:attrNameLst>
                                          <p:attrName>style.visibility</p:attrName>
                                        </p:attrNameLst>
                                      </p:cBhvr>
                                      <p:to>
                                        <p:strVal val="hidden"/>
                                      </p:to>
                                    </p:set>
                                  </p:sub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499"/>
                                          </p:stCondLst>
                                        </p:cTn>
                                        <p:tgtEl>
                                          <p:spTgt spid="25627"/>
                                        </p:tgtEl>
                                        <p:attrNameLst>
                                          <p:attrName>style.visibility</p:attrName>
                                        </p:attrNameLst>
                                      </p:cBhvr>
                                      <p:to>
                                        <p:strVal val="visible"/>
                                      </p:to>
                                    </p:set>
                                  </p:childTnLst>
                                  <p:subTnLst>
                                    <p:set>
                                      <p:cBhvr override="childStyle">
                                        <p:cTn dur="1" fill="hold" display="0" masterRel="nextClick" afterEffect="1"/>
                                        <p:tgtEl>
                                          <p:spTgt spid="25627"/>
                                        </p:tgtEl>
                                        <p:attrNameLst>
                                          <p:attrName>style.visibility</p:attrName>
                                        </p:attrNameLst>
                                      </p:cBhvr>
                                      <p:to>
                                        <p:strVal val="hidden"/>
                                      </p:to>
                                    </p:set>
                                  </p:sub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499"/>
                                          </p:stCondLst>
                                        </p:cTn>
                                        <p:tgtEl>
                                          <p:spTgt spid="8"/>
                                        </p:tgtEl>
                                        <p:attrNameLst>
                                          <p:attrName>style.visibility</p:attrName>
                                        </p:attrNameLst>
                                      </p:cBhvr>
                                      <p:to>
                                        <p:strVal val="visible"/>
                                      </p:to>
                                    </p:set>
                                  </p:childTnLst>
                                  <p:subTnLst>
                                    <p:set>
                                      <p:cBhvr override="childStyle">
                                        <p:cTn dur="1" fill="hold" display="0" masterRel="nextClick" afterEffect="1"/>
                                        <p:tgtEl>
                                          <p:spTgt spid="8"/>
                                        </p:tgtEl>
                                        <p:attrNameLst>
                                          <p:attrName>style.visibility</p:attrName>
                                        </p:attrNameLst>
                                      </p:cBhvr>
                                      <p:to>
                                        <p:strVal val="hidden"/>
                                      </p:to>
                                    </p:set>
                                  </p:sub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499"/>
                                          </p:stCondLst>
                                        </p:cTn>
                                        <p:tgtEl>
                                          <p:spTgt spid="25631"/>
                                        </p:tgtEl>
                                        <p:attrNameLst>
                                          <p:attrName>style.visibility</p:attrName>
                                        </p:attrNameLst>
                                      </p:cBhvr>
                                      <p:to>
                                        <p:strVal val="visible"/>
                                      </p:to>
                                    </p:set>
                                  </p:childTnLst>
                                  <p:subTnLst>
                                    <p:set>
                                      <p:cBhvr override="childStyle">
                                        <p:cTn dur="1" fill="hold" display="0" masterRel="nextClick" afterEffect="1"/>
                                        <p:tgtEl>
                                          <p:spTgt spid="25631"/>
                                        </p:tgtEl>
                                        <p:attrNameLst>
                                          <p:attrName>style.visibility</p:attrName>
                                        </p:attrNameLst>
                                      </p:cBhvr>
                                      <p:to>
                                        <p:strVal val="hidden"/>
                                      </p:to>
                                    </p:set>
                                  </p:subTnLst>
                                </p:cTn>
                              </p:par>
                            </p:childTnLst>
                          </p:cTn>
                        </p:par>
                      </p:childTnLst>
                    </p:cTn>
                  </p:par>
                  <p:par>
                    <p:cTn id="55" fill="hold">
                      <p:stCondLst>
                        <p:cond delay="indefinite"/>
                      </p:stCondLst>
                      <p:childTnLst>
                        <p:par>
                          <p:cTn id="56" fill="hold">
                            <p:stCondLst>
                              <p:cond delay="0"/>
                            </p:stCondLst>
                            <p:childTnLst>
                              <p:par>
                                <p:cTn id="57" presetID="1" presetClass="entr" presetSubtype="0" fill="hold" nodeType="clickEffect">
                                  <p:stCondLst>
                                    <p:cond delay="0"/>
                                  </p:stCondLst>
                                  <p:childTnLst>
                                    <p:set>
                                      <p:cBhvr>
                                        <p:cTn id="58" dur="1" fill="hold">
                                          <p:stCondLst>
                                            <p:cond delay="499"/>
                                          </p:stCondLst>
                                        </p:cTn>
                                        <p:tgtEl>
                                          <p:spTgt spid="9"/>
                                        </p:tgtEl>
                                        <p:attrNameLst>
                                          <p:attrName>style.visibility</p:attrName>
                                        </p:attrNameLst>
                                      </p:cBhvr>
                                      <p:to>
                                        <p:strVal val="visible"/>
                                      </p:to>
                                    </p:set>
                                  </p:childTnLst>
                                  <p:subTnLst>
                                    <p:set>
                                      <p:cBhvr override="childStyle">
                                        <p:cTn dur="1" fill="hold" display="0" masterRel="nextClick" afterEffect="1"/>
                                        <p:tgtEl>
                                          <p:spTgt spid="9"/>
                                        </p:tgtEl>
                                        <p:attrNameLst>
                                          <p:attrName>style.visibility</p:attrName>
                                        </p:attrNameLst>
                                      </p:cBhvr>
                                      <p:to>
                                        <p:strVal val="hidden"/>
                                      </p:to>
                                    </p:set>
                                  </p:sub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499"/>
                                          </p:stCondLst>
                                        </p:cTn>
                                        <p:tgtEl>
                                          <p:spTgt spid="25635"/>
                                        </p:tgtEl>
                                        <p:attrNameLst>
                                          <p:attrName>style.visibility</p:attrName>
                                        </p:attrNameLst>
                                      </p:cBhvr>
                                      <p:to>
                                        <p:strVal val="visible"/>
                                      </p:to>
                                    </p:set>
                                  </p:childTnLst>
                                  <p:subTnLst>
                                    <p:set>
                                      <p:cBhvr override="childStyle">
                                        <p:cTn dur="1" fill="hold" display="0" masterRel="nextClick" afterEffect="1"/>
                                        <p:tgtEl>
                                          <p:spTgt spid="25635"/>
                                        </p:tgtEl>
                                        <p:attrNameLst>
                                          <p:attrName>style.visibility</p:attrName>
                                        </p:attrNameLst>
                                      </p:cBhvr>
                                      <p:to>
                                        <p:strVal val="hidden"/>
                                      </p:to>
                                    </p:set>
                                  </p:subTnLst>
                                </p:cTn>
                              </p:par>
                            </p:childTnLst>
                          </p:cTn>
                        </p:par>
                      </p:childTnLst>
                    </p:cTn>
                  </p:par>
                  <p:par>
                    <p:cTn id="63" fill="hold">
                      <p:stCondLst>
                        <p:cond delay="indefinite"/>
                      </p:stCondLst>
                      <p:childTnLst>
                        <p:par>
                          <p:cTn id="64" fill="hold">
                            <p:stCondLst>
                              <p:cond delay="0"/>
                            </p:stCondLst>
                            <p:childTnLst>
                              <p:par>
                                <p:cTn id="65" presetID="1" presetClass="entr" presetSubtype="0" fill="hold" nodeType="clickEffect">
                                  <p:stCondLst>
                                    <p:cond delay="0"/>
                                  </p:stCondLst>
                                  <p:childTnLst>
                                    <p:set>
                                      <p:cBhvr>
                                        <p:cTn id="66" dur="1" fill="hold">
                                          <p:stCondLst>
                                            <p:cond delay="499"/>
                                          </p:stCondLst>
                                        </p:cTn>
                                        <p:tgtEl>
                                          <p:spTgt spid="10"/>
                                        </p:tgtEl>
                                        <p:attrNameLst>
                                          <p:attrName>style.visibility</p:attrName>
                                        </p:attrNameLst>
                                      </p:cBhvr>
                                      <p:to>
                                        <p:strVal val="visible"/>
                                      </p:to>
                                    </p:set>
                                  </p:childTnLst>
                                  <p:subTnLst>
                                    <p:set>
                                      <p:cBhvr override="childStyle">
                                        <p:cTn dur="1" fill="hold" display="0" masterRel="nextClick" afterEffect="1"/>
                                        <p:tgtEl>
                                          <p:spTgt spid="10"/>
                                        </p:tgtEl>
                                        <p:attrNameLst>
                                          <p:attrName>style.visibility</p:attrName>
                                        </p:attrNameLst>
                                      </p:cBhvr>
                                      <p:to>
                                        <p:strVal val="hidden"/>
                                      </p:to>
                                    </p:set>
                                  </p:subTnLst>
                                </p:cTn>
                              </p:par>
                            </p:childTnLst>
                          </p:cTn>
                        </p:par>
                      </p:childTnLst>
                    </p:cTn>
                  </p:par>
                  <p:par>
                    <p:cTn id="67" fill="hold">
                      <p:stCondLst>
                        <p:cond delay="indefinite"/>
                      </p:stCondLst>
                      <p:childTnLst>
                        <p:par>
                          <p:cTn id="68" fill="hold">
                            <p:stCondLst>
                              <p:cond delay="0"/>
                            </p:stCondLst>
                            <p:childTnLst>
                              <p:par>
                                <p:cTn id="69" presetID="1" presetClass="entr" presetSubtype="0" fill="hold" grpId="0" nodeType="clickEffect">
                                  <p:stCondLst>
                                    <p:cond delay="0"/>
                                  </p:stCondLst>
                                  <p:childTnLst>
                                    <p:set>
                                      <p:cBhvr>
                                        <p:cTn id="70" dur="1" fill="hold">
                                          <p:stCondLst>
                                            <p:cond delay="499"/>
                                          </p:stCondLst>
                                        </p:cTn>
                                        <p:tgtEl>
                                          <p:spTgt spid="25639"/>
                                        </p:tgtEl>
                                        <p:attrNameLst>
                                          <p:attrName>style.visibility</p:attrName>
                                        </p:attrNameLst>
                                      </p:cBhvr>
                                      <p:to>
                                        <p:strVal val="visible"/>
                                      </p:to>
                                    </p:set>
                                  </p:childTnLst>
                                  <p:subTnLst>
                                    <p:set>
                                      <p:cBhvr override="childStyle">
                                        <p:cTn dur="1" fill="hold" display="0" masterRel="nextClick" afterEffect="1"/>
                                        <p:tgtEl>
                                          <p:spTgt spid="25639"/>
                                        </p:tgtEl>
                                        <p:attrNameLst>
                                          <p:attrName>style.visibility</p:attrName>
                                        </p:attrNameLst>
                                      </p:cBhvr>
                                      <p:to>
                                        <p:strVal val="hidden"/>
                                      </p:to>
                                    </p:set>
                                  </p:subTnLst>
                                </p:cTn>
                              </p:par>
                            </p:childTnLst>
                          </p:cTn>
                        </p:par>
                      </p:childTnLst>
                    </p:cTn>
                  </p:par>
                  <p:par>
                    <p:cTn id="71" fill="hold">
                      <p:stCondLst>
                        <p:cond delay="indefinite"/>
                      </p:stCondLst>
                      <p:childTnLst>
                        <p:par>
                          <p:cTn id="72" fill="hold">
                            <p:stCondLst>
                              <p:cond delay="0"/>
                            </p:stCondLst>
                            <p:childTnLst>
                              <p:par>
                                <p:cTn id="73" presetID="1" presetClass="entr" presetSubtype="0" fill="hold" nodeType="clickEffect">
                                  <p:stCondLst>
                                    <p:cond delay="0"/>
                                  </p:stCondLst>
                                  <p:childTnLst>
                                    <p:set>
                                      <p:cBhvr>
                                        <p:cTn id="74" dur="1" fill="hold">
                                          <p:stCondLst>
                                            <p:cond delay="499"/>
                                          </p:stCondLst>
                                        </p:cTn>
                                        <p:tgtEl>
                                          <p:spTgt spid="11"/>
                                        </p:tgtEl>
                                        <p:attrNameLst>
                                          <p:attrName>style.visibility</p:attrName>
                                        </p:attrNameLst>
                                      </p:cBhvr>
                                      <p:to>
                                        <p:strVal val="visible"/>
                                      </p:to>
                                    </p:set>
                                  </p:childTnLst>
                                  <p:subTnLst>
                                    <p:set>
                                      <p:cBhvr override="childStyle">
                                        <p:cTn dur="1" fill="hold" display="0" masterRel="nextClick" afterEffect="1"/>
                                        <p:tgtEl>
                                          <p:spTgt spid="11"/>
                                        </p:tgtEl>
                                        <p:attrNameLst>
                                          <p:attrName>style.visibility</p:attrName>
                                        </p:attrNameLst>
                                      </p:cBhvr>
                                      <p:to>
                                        <p:strVal val="hidden"/>
                                      </p:to>
                                    </p:set>
                                  </p:subTnLst>
                                </p:cTn>
                              </p:par>
                            </p:childTnLst>
                          </p:cTn>
                        </p:par>
                      </p:childTnLst>
                    </p:cTn>
                  </p:par>
                  <p:par>
                    <p:cTn id="75" fill="hold">
                      <p:stCondLst>
                        <p:cond delay="indefinite"/>
                      </p:stCondLst>
                      <p:childTnLst>
                        <p:par>
                          <p:cTn id="76" fill="hold">
                            <p:stCondLst>
                              <p:cond delay="0"/>
                            </p:stCondLst>
                            <p:childTnLst>
                              <p:par>
                                <p:cTn id="77" presetID="1" presetClass="entr" presetSubtype="0" fill="hold" grpId="0" nodeType="clickEffect">
                                  <p:stCondLst>
                                    <p:cond delay="0"/>
                                  </p:stCondLst>
                                  <p:childTnLst>
                                    <p:set>
                                      <p:cBhvr>
                                        <p:cTn id="78" dur="1" fill="hold">
                                          <p:stCondLst>
                                            <p:cond delay="499"/>
                                          </p:stCondLst>
                                        </p:cTn>
                                        <p:tgtEl>
                                          <p:spTgt spid="25603"/>
                                        </p:tgtEl>
                                        <p:attrNameLst>
                                          <p:attrName>style.visibility</p:attrName>
                                        </p:attrNameLst>
                                      </p:cBhvr>
                                      <p:to>
                                        <p:strVal val="visible"/>
                                      </p:to>
                                    </p:set>
                                  </p:childTnLst>
                                  <p:subTnLst>
                                    <p:set>
                                      <p:cBhvr override="childStyle">
                                        <p:cTn dur="1" fill="hold" display="0" masterRel="nextClick" afterEffect="1"/>
                                        <p:tgtEl>
                                          <p:spTgt spid="25603"/>
                                        </p:tgtEl>
                                        <p:attrNameLst>
                                          <p:attrName>style.visibility</p:attrName>
                                        </p:attrNameLst>
                                      </p:cBhvr>
                                      <p:to>
                                        <p:strVal val="hidden"/>
                                      </p:to>
                                    </p:set>
                                  </p:subTnLst>
                                </p:cTn>
                              </p:par>
                            </p:childTnLst>
                          </p:cTn>
                        </p:par>
                      </p:childTnLst>
                    </p:cTn>
                  </p:par>
                  <p:par>
                    <p:cTn id="79" fill="hold">
                      <p:stCondLst>
                        <p:cond delay="indefinite"/>
                      </p:stCondLst>
                      <p:childTnLst>
                        <p:par>
                          <p:cTn id="80" fill="hold">
                            <p:stCondLst>
                              <p:cond delay="0"/>
                            </p:stCondLst>
                            <p:childTnLst>
                              <p:par>
                                <p:cTn id="81" presetID="1" presetClass="entr" presetSubtype="0" fill="hold" nodeType="clickEffect">
                                  <p:stCondLst>
                                    <p:cond delay="0"/>
                                  </p:stCondLst>
                                  <p:childTnLst>
                                    <p:set>
                                      <p:cBhvr>
                                        <p:cTn id="82" dur="1" fill="hold">
                                          <p:stCondLst>
                                            <p:cond delay="499"/>
                                          </p:stCondLst>
                                        </p:cTn>
                                        <p:tgtEl>
                                          <p:spTgt spid="2"/>
                                        </p:tgtEl>
                                        <p:attrNameLst>
                                          <p:attrName>style.visibility</p:attrName>
                                        </p:attrNameLst>
                                      </p:cBhvr>
                                      <p:to>
                                        <p:strVal val="visible"/>
                                      </p:to>
                                    </p:set>
                                  </p:childTnLst>
                                  <p:subTnLst>
                                    <p:set>
                                      <p:cBhvr override="childStyle">
                                        <p:cTn dur="1" fill="hold" display="0" masterRel="nextClick" afterEffect="1"/>
                                        <p:tgtEl>
                                          <p:spTgt spid="2"/>
                                        </p:tgtEl>
                                        <p:attrNameLst>
                                          <p:attrName>style.visibility</p:attrName>
                                        </p:attrNameLst>
                                      </p:cBhvr>
                                      <p:to>
                                        <p:strVal val="hidden"/>
                                      </p:to>
                                    </p:set>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3" grpId="0" animBg="1"/>
      <p:bldP spid="25607" grpId="0" animBg="1"/>
      <p:bldP spid="25611" grpId="0" animBg="1"/>
      <p:bldP spid="25615" grpId="0" animBg="1"/>
      <p:bldP spid="25619" grpId="0" animBg="1"/>
      <p:bldP spid="25623" grpId="0" animBg="1"/>
      <p:bldP spid="25627" grpId="0" animBg="1"/>
      <p:bldP spid="25631" grpId="0" animBg="1"/>
      <p:bldP spid="25635" grpId="0" animBg="1"/>
      <p:bldP spid="25639"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Mammalian lungs</a:t>
            </a:r>
            <a:endParaRPr lang="en-GB" dirty="0"/>
          </a:p>
        </p:txBody>
      </p:sp>
      <p:sp>
        <p:nvSpPr>
          <p:cNvPr id="3" name="Content Placeholder 2"/>
          <p:cNvSpPr>
            <a:spLocks noGrp="1"/>
          </p:cNvSpPr>
          <p:nvPr>
            <p:ph idx="1"/>
          </p:nvPr>
        </p:nvSpPr>
        <p:spPr/>
        <p:txBody>
          <a:bodyPr/>
          <a:lstStyle/>
          <a:p>
            <a:pPr>
              <a:buNone/>
            </a:pPr>
            <a:r>
              <a:rPr lang="en-GB" dirty="0" smtClean="0"/>
              <a:t>The lungs are the site of gas exchange in mammals.</a:t>
            </a:r>
          </a:p>
          <a:p>
            <a:pPr>
              <a:buNone/>
            </a:pPr>
            <a:endParaRPr lang="en-GB" dirty="0" smtClean="0"/>
          </a:p>
          <a:p>
            <a:pPr>
              <a:buNone/>
            </a:pPr>
            <a:r>
              <a:rPr lang="en-GB" dirty="0" smtClean="0"/>
              <a:t>Why are they located inside the body?</a:t>
            </a:r>
          </a:p>
          <a:p>
            <a:r>
              <a:rPr lang="en-GB" dirty="0" smtClean="0">
                <a:solidFill>
                  <a:srgbClr val="FF0000"/>
                </a:solidFill>
              </a:rPr>
              <a:t>The air is not dense enough to support them</a:t>
            </a:r>
          </a:p>
          <a:p>
            <a:r>
              <a:rPr lang="en-GB" dirty="0" smtClean="0">
                <a:solidFill>
                  <a:srgbClr val="FF0000"/>
                </a:solidFill>
              </a:rPr>
              <a:t>They would dry out</a:t>
            </a:r>
          </a:p>
          <a:p>
            <a:endParaRPr lang="en-GB" dirty="0" smtClean="0">
              <a:solidFill>
                <a:srgbClr val="FF0000"/>
              </a:solidFill>
            </a:endParaRPr>
          </a:p>
          <a:p>
            <a:pPr>
              <a:buNone/>
            </a:pPr>
            <a:r>
              <a:rPr lang="en-GB" dirty="0" smtClean="0"/>
              <a:t>The lungs are supported by the ribcage which can be moved by the use of the </a:t>
            </a:r>
            <a:r>
              <a:rPr lang="en-GB" dirty="0" err="1" smtClean="0"/>
              <a:t>intercostal</a:t>
            </a:r>
            <a:r>
              <a:rPr lang="en-GB" dirty="0" smtClean="0"/>
              <a:t> muscles.</a:t>
            </a:r>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additive="base">
                                        <p:cTn id="3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214290"/>
            <a:ext cx="8229600" cy="1010376"/>
          </a:xfrm>
        </p:spPr>
        <p:txBody>
          <a:bodyPr>
            <a:normAutofit/>
          </a:bodyPr>
          <a:lstStyle/>
          <a:p>
            <a:r>
              <a:rPr lang="en-GB" dirty="0" smtClean="0"/>
              <a:t>Trachea</a:t>
            </a:r>
            <a:endParaRPr lang="en-GB" dirty="0"/>
          </a:p>
        </p:txBody>
      </p:sp>
      <p:sp>
        <p:nvSpPr>
          <p:cNvPr id="3" name="Content Placeholder 2"/>
          <p:cNvSpPr>
            <a:spLocks noGrp="1"/>
          </p:cNvSpPr>
          <p:nvPr>
            <p:ph idx="1"/>
          </p:nvPr>
        </p:nvSpPr>
        <p:spPr>
          <a:xfrm>
            <a:off x="457200" y="1357298"/>
            <a:ext cx="8229600" cy="4967302"/>
          </a:xfrm>
        </p:spPr>
        <p:txBody>
          <a:bodyPr/>
          <a:lstStyle/>
          <a:p>
            <a:pPr>
              <a:buNone/>
            </a:pPr>
            <a:r>
              <a:rPr lang="en-GB" dirty="0" smtClean="0"/>
              <a:t>The trachea is a flexible airway supported by rings          of cartilage which prevent the trachea collapsing      when the air pressure inside falls.</a:t>
            </a:r>
          </a:p>
          <a:p>
            <a:pPr>
              <a:buNone/>
            </a:pPr>
            <a:endParaRPr lang="en-GB" dirty="0" smtClean="0"/>
          </a:p>
          <a:p>
            <a:pPr>
              <a:buNone/>
            </a:pPr>
            <a:r>
              <a:rPr lang="en-GB" dirty="0" smtClean="0"/>
              <a:t>The walls are made up of muscle, lined with ciliated epithelium and goblet cells.</a:t>
            </a:r>
          </a:p>
          <a:p>
            <a:pPr lvl="1"/>
            <a:r>
              <a:rPr lang="en-GB" dirty="0" smtClean="0"/>
              <a:t>The goblet cells produce mucus which                                        traps dirt and bacteria.	</a:t>
            </a:r>
          </a:p>
          <a:p>
            <a:pPr lvl="1"/>
            <a:r>
              <a:rPr lang="en-GB" dirty="0" smtClean="0"/>
              <a:t>The cilia move the mucus up to the                                            throat where it is swallowed.</a:t>
            </a:r>
            <a:endParaRPr lang="en-GB" dirty="0"/>
          </a:p>
        </p:txBody>
      </p:sp>
      <p:pic>
        <p:nvPicPr>
          <p:cNvPr id="1026" name="Picture 2" descr="http://eduspace.free.fr/vs_pages/heart_dissection_fichiers/trachea_oesop.jpg"/>
          <p:cNvPicPr>
            <a:picLocks noChangeAspect="1" noChangeArrowheads="1"/>
          </p:cNvPicPr>
          <p:nvPr/>
        </p:nvPicPr>
        <p:blipFill>
          <a:blip r:embed="rId2"/>
          <a:srcRect l="58054" b="12565"/>
          <a:stretch>
            <a:fillRect/>
          </a:stretch>
        </p:blipFill>
        <p:spPr bwMode="auto">
          <a:xfrm>
            <a:off x="7715272" y="214290"/>
            <a:ext cx="1178592" cy="2739983"/>
          </a:xfrm>
          <a:prstGeom prst="rect">
            <a:avLst/>
          </a:prstGeom>
          <a:noFill/>
        </p:spPr>
      </p:pic>
      <p:pic>
        <p:nvPicPr>
          <p:cNvPr id="1028" name="Picture 4" descr="http://www.ivy-rose.co.uk/Topics/Respiratory/nares.gif"/>
          <p:cNvPicPr>
            <a:picLocks noChangeAspect="1" noChangeArrowheads="1"/>
          </p:cNvPicPr>
          <p:nvPr/>
        </p:nvPicPr>
        <p:blipFill>
          <a:blip r:embed="rId3"/>
          <a:srcRect/>
          <a:stretch>
            <a:fillRect/>
          </a:stretch>
        </p:blipFill>
        <p:spPr bwMode="auto">
          <a:xfrm>
            <a:off x="5929322" y="4500570"/>
            <a:ext cx="2904506" cy="1857388"/>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 presetClass="entr" presetSubtype="10" fill="hold" nodeType="clickEffect">
                                  <p:stCondLst>
                                    <p:cond delay="0"/>
                                  </p:stCondLst>
                                  <p:childTnLst>
                                    <p:set>
                                      <p:cBhvr>
                                        <p:cTn id="12" dur="1" fill="hold">
                                          <p:stCondLst>
                                            <p:cond delay="0"/>
                                          </p:stCondLst>
                                        </p:cTn>
                                        <p:tgtEl>
                                          <p:spTgt spid="1026"/>
                                        </p:tgtEl>
                                        <p:attrNameLst>
                                          <p:attrName>style.visibility</p:attrName>
                                        </p:attrNameLst>
                                      </p:cBhvr>
                                      <p:to>
                                        <p:strVal val="visible"/>
                                      </p:to>
                                    </p:set>
                                    <p:animEffect transition="in" filter="checkerboard(across)">
                                      <p:cBhvr>
                                        <p:cTn id="13" dur="500"/>
                                        <p:tgtEl>
                                          <p:spTgt spid="1026"/>
                                        </p:tgtEl>
                                      </p:cBhvr>
                                    </p:animEffect>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 calcmode="lin" valueType="num">
                                      <p:cBhvr additive="base">
                                        <p:cTn id="18"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5" presetClass="entr" presetSubtype="10" fill="hold" nodeType="clickEffect">
                                  <p:stCondLst>
                                    <p:cond delay="0"/>
                                  </p:stCondLst>
                                  <p:childTnLst>
                                    <p:set>
                                      <p:cBhvr>
                                        <p:cTn id="23" dur="1" fill="hold">
                                          <p:stCondLst>
                                            <p:cond delay="0"/>
                                          </p:stCondLst>
                                        </p:cTn>
                                        <p:tgtEl>
                                          <p:spTgt spid="1028"/>
                                        </p:tgtEl>
                                        <p:attrNameLst>
                                          <p:attrName>style.visibility</p:attrName>
                                        </p:attrNameLst>
                                      </p:cBhvr>
                                      <p:to>
                                        <p:strVal val="visible"/>
                                      </p:to>
                                    </p:set>
                                    <p:animEffect transition="in" filter="checkerboard(across)">
                                      <p:cBhvr>
                                        <p:cTn id="24" dur="500"/>
                                        <p:tgtEl>
                                          <p:spTgt spid="1028"/>
                                        </p:tgtEl>
                                      </p:cBhvr>
                                    </p:animEffect>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anim calcmode="lin" valueType="num">
                                      <p:cBhvr additive="base">
                                        <p:cTn id="2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additive="base">
                                        <p:cTn id="3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00042"/>
            <a:ext cx="8229600" cy="6143668"/>
          </a:xfrm>
        </p:spPr>
        <p:txBody>
          <a:bodyPr>
            <a:normAutofit/>
          </a:bodyPr>
          <a:lstStyle/>
          <a:p>
            <a:pPr>
              <a:buNone/>
            </a:pPr>
            <a:r>
              <a:rPr lang="en-GB" sz="4800" dirty="0" smtClean="0">
                <a:solidFill>
                  <a:schemeClr val="accent3">
                    <a:lumMod val="50000"/>
                  </a:schemeClr>
                </a:solidFill>
              </a:rPr>
              <a:t>Bronchi</a:t>
            </a:r>
            <a:r>
              <a:rPr lang="en-GB" sz="4000" dirty="0" smtClean="0"/>
              <a:t> </a:t>
            </a:r>
            <a:r>
              <a:rPr lang="en-GB" dirty="0" smtClean="0"/>
              <a:t>– 2 divisions of the trachea. Larger bronchi are supported by cartilage.</a:t>
            </a:r>
          </a:p>
          <a:p>
            <a:pPr>
              <a:buNone/>
            </a:pPr>
            <a:endParaRPr lang="en-GB" dirty="0" smtClean="0"/>
          </a:p>
          <a:p>
            <a:pPr>
              <a:buNone/>
            </a:pPr>
            <a:endParaRPr lang="en-GB" dirty="0" smtClean="0"/>
          </a:p>
          <a:p>
            <a:pPr>
              <a:buNone/>
            </a:pPr>
            <a:endParaRPr lang="en-GB" dirty="0" smtClean="0"/>
          </a:p>
          <a:p>
            <a:pPr>
              <a:buNone/>
            </a:pPr>
            <a:endParaRPr lang="en-GB" dirty="0" smtClean="0"/>
          </a:p>
          <a:p>
            <a:pPr>
              <a:buNone/>
            </a:pPr>
            <a:endParaRPr lang="en-GB" dirty="0" smtClean="0"/>
          </a:p>
          <a:p>
            <a:pPr>
              <a:buNone/>
            </a:pPr>
            <a:endParaRPr lang="en-GB" dirty="0" smtClean="0"/>
          </a:p>
          <a:p>
            <a:pPr>
              <a:buNone/>
            </a:pPr>
            <a:r>
              <a:rPr lang="en-GB" sz="4800" dirty="0" smtClean="0">
                <a:solidFill>
                  <a:schemeClr val="accent3">
                    <a:lumMod val="50000"/>
                  </a:schemeClr>
                </a:solidFill>
              </a:rPr>
              <a:t>Bronchioles</a:t>
            </a:r>
            <a:r>
              <a:rPr lang="en-GB" dirty="0" smtClean="0"/>
              <a:t> – branching subdivisions of the bronchi. The walls are made of muscle lined with epithelial cells. The muscle enables them to control the flow of air in and out of the alveoli.</a:t>
            </a:r>
            <a:endParaRPr lang="en-GB" sz="4800" dirty="0">
              <a:solidFill>
                <a:schemeClr val="accent3">
                  <a:lumMod val="50000"/>
                </a:schemeClr>
              </a:solidFill>
            </a:endParaRPr>
          </a:p>
        </p:txBody>
      </p:sp>
      <p:pic>
        <p:nvPicPr>
          <p:cNvPr id="19458" name="Picture 2" descr="http://trc.ucdavis.edu/mjguinan/APC100/modules/Respiratory/lung/images/lung11.jpg"/>
          <p:cNvPicPr>
            <a:picLocks noChangeAspect="1" noChangeArrowheads="1"/>
          </p:cNvPicPr>
          <p:nvPr/>
        </p:nvPicPr>
        <p:blipFill>
          <a:blip r:embed="rId2"/>
          <a:srcRect/>
          <a:stretch>
            <a:fillRect/>
          </a:stretch>
        </p:blipFill>
        <p:spPr bwMode="auto">
          <a:xfrm>
            <a:off x="714348" y="1928802"/>
            <a:ext cx="3629025" cy="2619376"/>
          </a:xfrm>
          <a:prstGeom prst="rect">
            <a:avLst/>
          </a:prstGeom>
          <a:noFill/>
        </p:spPr>
      </p:pic>
      <p:pic>
        <p:nvPicPr>
          <p:cNvPr id="19460" name="Picture 4" descr="http://webanatomy.net/histology/respiratory/lg_bronchiole.jpg"/>
          <p:cNvPicPr>
            <a:picLocks noChangeAspect="1" noChangeArrowheads="1"/>
          </p:cNvPicPr>
          <p:nvPr/>
        </p:nvPicPr>
        <p:blipFill>
          <a:blip r:embed="rId3"/>
          <a:srcRect l="6299" t="17953" r="8399" b="14173"/>
          <a:stretch>
            <a:fillRect/>
          </a:stretch>
        </p:blipFill>
        <p:spPr bwMode="auto">
          <a:xfrm>
            <a:off x="4572000" y="1857364"/>
            <a:ext cx="4387457" cy="2585948"/>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 presetClass="entr" presetSubtype="10" fill="hold" nodeType="clickEffect">
                                  <p:stCondLst>
                                    <p:cond delay="0"/>
                                  </p:stCondLst>
                                  <p:childTnLst>
                                    <p:set>
                                      <p:cBhvr>
                                        <p:cTn id="12" dur="1" fill="hold">
                                          <p:stCondLst>
                                            <p:cond delay="0"/>
                                          </p:stCondLst>
                                        </p:cTn>
                                        <p:tgtEl>
                                          <p:spTgt spid="19458"/>
                                        </p:tgtEl>
                                        <p:attrNameLst>
                                          <p:attrName>style.visibility</p:attrName>
                                        </p:attrNameLst>
                                      </p:cBhvr>
                                      <p:to>
                                        <p:strVal val="visible"/>
                                      </p:to>
                                    </p:set>
                                    <p:animEffect transition="in" filter="checkerboard(across)">
                                      <p:cBhvr>
                                        <p:cTn id="13" dur="500"/>
                                        <p:tgtEl>
                                          <p:spTgt spid="19458"/>
                                        </p:tgtEl>
                                      </p:cBhvr>
                                    </p:animEffect>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3">
                                            <p:txEl>
                                              <p:pRg st="7" end="7"/>
                                            </p:txEl>
                                          </p:spTgt>
                                        </p:tgtEl>
                                        <p:attrNameLst>
                                          <p:attrName>style.visibility</p:attrName>
                                        </p:attrNameLst>
                                      </p:cBhvr>
                                      <p:to>
                                        <p:strVal val="visible"/>
                                      </p:to>
                                    </p:set>
                                    <p:anim calcmode="lin" valueType="num">
                                      <p:cBhvr additive="base">
                                        <p:cTn id="18"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5" presetClass="entr" presetSubtype="10" fill="hold" nodeType="clickEffect">
                                  <p:stCondLst>
                                    <p:cond delay="0"/>
                                  </p:stCondLst>
                                  <p:childTnLst>
                                    <p:set>
                                      <p:cBhvr>
                                        <p:cTn id="23" dur="1" fill="hold">
                                          <p:stCondLst>
                                            <p:cond delay="0"/>
                                          </p:stCondLst>
                                        </p:cTn>
                                        <p:tgtEl>
                                          <p:spTgt spid="19460"/>
                                        </p:tgtEl>
                                        <p:attrNameLst>
                                          <p:attrName>style.visibility</p:attrName>
                                        </p:attrNameLst>
                                      </p:cBhvr>
                                      <p:to>
                                        <p:strVal val="visible"/>
                                      </p:to>
                                    </p:set>
                                    <p:animEffect transition="in" filter="checkerboard(across)">
                                      <p:cBhvr>
                                        <p:cTn id="24" dur="500"/>
                                        <p:tgtEl>
                                          <p:spTgt spid="1946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7158" y="357166"/>
            <a:ext cx="8229600" cy="1143000"/>
          </a:xfrm>
        </p:spPr>
        <p:txBody>
          <a:bodyPr/>
          <a:lstStyle/>
          <a:p>
            <a:r>
              <a:rPr lang="en-GB" dirty="0" smtClean="0"/>
              <a:t>Alveoli</a:t>
            </a:r>
            <a:endParaRPr lang="en-GB" dirty="0"/>
          </a:p>
        </p:txBody>
      </p:sp>
      <p:sp>
        <p:nvSpPr>
          <p:cNvPr id="3" name="Content Placeholder 2"/>
          <p:cNvSpPr>
            <a:spLocks noGrp="1"/>
          </p:cNvSpPr>
          <p:nvPr>
            <p:ph idx="1"/>
          </p:nvPr>
        </p:nvSpPr>
        <p:spPr>
          <a:xfrm>
            <a:off x="457200" y="1571612"/>
            <a:ext cx="8229600" cy="4752988"/>
          </a:xfrm>
        </p:spPr>
        <p:txBody>
          <a:bodyPr/>
          <a:lstStyle/>
          <a:p>
            <a:r>
              <a:rPr lang="en-GB" dirty="0" smtClean="0"/>
              <a:t>Minute air-sacs at the end of the                              bronchioles. </a:t>
            </a:r>
          </a:p>
          <a:p>
            <a:endParaRPr lang="en-GB" dirty="0" smtClean="0"/>
          </a:p>
          <a:p>
            <a:r>
              <a:rPr lang="en-GB" dirty="0" smtClean="0"/>
              <a:t>Contain collagen                                                                      and elastic fibres.</a:t>
            </a:r>
          </a:p>
          <a:p>
            <a:endParaRPr lang="en-GB" dirty="0" smtClean="0"/>
          </a:p>
          <a:p>
            <a:r>
              <a:rPr lang="en-GB" dirty="0" smtClean="0"/>
              <a:t>Site of gas exchange</a:t>
            </a:r>
            <a:endParaRPr lang="en-GB" dirty="0"/>
          </a:p>
        </p:txBody>
      </p:sp>
      <p:pic>
        <p:nvPicPr>
          <p:cNvPr id="4" name="Picture 5" descr="C:\My Documents\My Pictures\Biology\Breathing\valveoli.jpg"/>
          <p:cNvPicPr>
            <a:picLocks noChangeAspect="1" noChangeArrowheads="1"/>
          </p:cNvPicPr>
          <p:nvPr/>
        </p:nvPicPr>
        <p:blipFill>
          <a:blip r:embed="rId2"/>
          <a:srcRect/>
          <a:stretch>
            <a:fillRect/>
          </a:stretch>
        </p:blipFill>
        <p:spPr bwMode="auto">
          <a:xfrm>
            <a:off x="6572264" y="3857628"/>
            <a:ext cx="2178314" cy="2141052"/>
          </a:xfrm>
          <a:prstGeom prst="rect">
            <a:avLst/>
          </a:prstGeom>
          <a:noFill/>
          <a:ln w="57150" cmpd="thickThin">
            <a:solidFill>
              <a:srgbClr val="000000"/>
            </a:solidFill>
            <a:miter lim="800000"/>
            <a:headEnd/>
            <a:tailEnd/>
          </a:ln>
        </p:spPr>
      </p:pic>
      <p:pic>
        <p:nvPicPr>
          <p:cNvPr id="20482" name="Picture 2" descr="http://chickscope.beckman.uiuc.edu/explore/embryology/day15/graphics/alveoli.gif"/>
          <p:cNvPicPr>
            <a:picLocks noChangeAspect="1" noChangeArrowheads="1"/>
          </p:cNvPicPr>
          <p:nvPr/>
        </p:nvPicPr>
        <p:blipFill>
          <a:blip r:embed="rId3"/>
          <a:srcRect/>
          <a:stretch>
            <a:fillRect/>
          </a:stretch>
        </p:blipFill>
        <p:spPr bwMode="auto">
          <a:xfrm>
            <a:off x="6286512" y="214290"/>
            <a:ext cx="2705100" cy="3105150"/>
          </a:xfrm>
          <a:prstGeom prst="rect">
            <a:avLst/>
          </a:prstGeom>
          <a:noFill/>
        </p:spPr>
      </p:pic>
      <p:pic>
        <p:nvPicPr>
          <p:cNvPr id="20484" name="Picture 4" descr="http://content.answers.com/main/content/img/oxford/Oxford_Body/019852403x.lungs.2.jpg"/>
          <p:cNvPicPr>
            <a:picLocks noChangeAspect="1" noChangeArrowheads="1"/>
          </p:cNvPicPr>
          <p:nvPr/>
        </p:nvPicPr>
        <p:blipFill>
          <a:blip r:embed="rId4"/>
          <a:srcRect/>
          <a:stretch>
            <a:fillRect/>
          </a:stretch>
        </p:blipFill>
        <p:spPr bwMode="auto">
          <a:xfrm>
            <a:off x="3929058" y="2643182"/>
            <a:ext cx="2395532" cy="4037978"/>
          </a:xfrm>
          <a:prstGeom prst="rect">
            <a:avLst/>
          </a:prstGeom>
          <a:noFill/>
        </p:spPr>
      </p:pic>
      <p:pic>
        <p:nvPicPr>
          <p:cNvPr id="20486" name="Picture 6" descr="http://upload.wikimedia.org/wikipedia/commons/thumb/8/8b/Alveoli.svg/800px-Alveoli.svg.png"/>
          <p:cNvPicPr>
            <a:picLocks noChangeAspect="1" noChangeArrowheads="1"/>
          </p:cNvPicPr>
          <p:nvPr/>
        </p:nvPicPr>
        <p:blipFill>
          <a:blip r:embed="rId5"/>
          <a:srcRect/>
          <a:stretch>
            <a:fillRect/>
          </a:stretch>
        </p:blipFill>
        <p:spPr bwMode="auto">
          <a:xfrm>
            <a:off x="785786" y="4786322"/>
            <a:ext cx="2857520" cy="1782378"/>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 presetClass="entr" presetSubtype="10" fill="hold" nodeType="click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checkerboard(across)">
                                      <p:cBhvr>
                                        <p:cTn id="13" dur="500"/>
                                        <p:tgtEl>
                                          <p:spTgt spid="4"/>
                                        </p:tgtEl>
                                      </p:cBhvr>
                                    </p:animEffect>
                                  </p:childTnLst>
                                </p:cTn>
                              </p:par>
                            </p:childTnLst>
                          </p:cTn>
                        </p:par>
                      </p:childTnLst>
                    </p:cTn>
                  </p:par>
                  <p:par>
                    <p:cTn id="14" fill="hold">
                      <p:stCondLst>
                        <p:cond delay="indefinite"/>
                      </p:stCondLst>
                      <p:childTnLst>
                        <p:par>
                          <p:cTn id="15" fill="hold">
                            <p:stCondLst>
                              <p:cond delay="0"/>
                            </p:stCondLst>
                            <p:childTnLst>
                              <p:par>
                                <p:cTn id="16" presetID="5" presetClass="entr" presetSubtype="10" fill="hold" nodeType="clickEffect">
                                  <p:stCondLst>
                                    <p:cond delay="0"/>
                                  </p:stCondLst>
                                  <p:childTnLst>
                                    <p:set>
                                      <p:cBhvr>
                                        <p:cTn id="17" dur="1" fill="hold">
                                          <p:stCondLst>
                                            <p:cond delay="0"/>
                                          </p:stCondLst>
                                        </p:cTn>
                                        <p:tgtEl>
                                          <p:spTgt spid="20482"/>
                                        </p:tgtEl>
                                        <p:attrNameLst>
                                          <p:attrName>style.visibility</p:attrName>
                                        </p:attrNameLst>
                                      </p:cBhvr>
                                      <p:to>
                                        <p:strVal val="visible"/>
                                      </p:to>
                                    </p:set>
                                    <p:animEffect transition="in" filter="checkerboard(across)">
                                      <p:cBhvr>
                                        <p:cTn id="18" dur="500"/>
                                        <p:tgtEl>
                                          <p:spTgt spid="20482"/>
                                        </p:tgtEl>
                                      </p:cBhvr>
                                    </p:animEffect>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calcmode="lin" valueType="num">
                                      <p:cBhvr additive="base">
                                        <p:cTn id="2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5" presetClass="entr" presetSubtype="10" fill="hold" nodeType="clickEffect">
                                  <p:stCondLst>
                                    <p:cond delay="0"/>
                                  </p:stCondLst>
                                  <p:childTnLst>
                                    <p:set>
                                      <p:cBhvr>
                                        <p:cTn id="28" dur="1" fill="hold">
                                          <p:stCondLst>
                                            <p:cond delay="0"/>
                                          </p:stCondLst>
                                        </p:cTn>
                                        <p:tgtEl>
                                          <p:spTgt spid="20484"/>
                                        </p:tgtEl>
                                        <p:attrNameLst>
                                          <p:attrName>style.visibility</p:attrName>
                                        </p:attrNameLst>
                                      </p:cBhvr>
                                      <p:to>
                                        <p:strVal val="visible"/>
                                      </p:to>
                                    </p:set>
                                    <p:animEffect transition="in" filter="checkerboard(across)">
                                      <p:cBhvr>
                                        <p:cTn id="29" dur="500"/>
                                        <p:tgtEl>
                                          <p:spTgt spid="20484"/>
                                        </p:tgtEl>
                                      </p:cBhvr>
                                    </p:animEffect>
                                  </p:childTnLst>
                                </p:cTn>
                              </p:par>
                            </p:childTnLst>
                          </p:cTn>
                        </p:par>
                      </p:childTnLst>
                    </p:cTn>
                  </p:par>
                  <p:par>
                    <p:cTn id="30" fill="hold">
                      <p:stCondLst>
                        <p:cond delay="indefinite"/>
                      </p:stCondLst>
                      <p:childTnLst>
                        <p:par>
                          <p:cTn id="31" fill="hold">
                            <p:stCondLst>
                              <p:cond delay="0"/>
                            </p:stCondLst>
                            <p:childTnLst>
                              <p:par>
                                <p:cTn id="32" presetID="2" presetClass="entr" presetSubtype="4" fill="hold" grpId="0" nodeType="clickEffect">
                                  <p:stCondLst>
                                    <p:cond delay="0"/>
                                  </p:stCondLst>
                                  <p:childTnLst>
                                    <p:set>
                                      <p:cBhvr>
                                        <p:cTn id="33" dur="1" fill="hold">
                                          <p:stCondLst>
                                            <p:cond delay="0"/>
                                          </p:stCondLst>
                                        </p:cTn>
                                        <p:tgtEl>
                                          <p:spTgt spid="3">
                                            <p:txEl>
                                              <p:pRg st="4" end="4"/>
                                            </p:txEl>
                                          </p:spTgt>
                                        </p:tgtEl>
                                        <p:attrNameLst>
                                          <p:attrName>style.visibility</p:attrName>
                                        </p:attrNameLst>
                                      </p:cBhvr>
                                      <p:to>
                                        <p:strVal val="visible"/>
                                      </p:to>
                                    </p:set>
                                    <p:anim calcmode="lin" valueType="num">
                                      <p:cBhvr additive="base">
                                        <p:cTn id="34"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5"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5" presetClass="entr" presetSubtype="10" fill="hold" nodeType="clickEffect">
                                  <p:stCondLst>
                                    <p:cond delay="0"/>
                                  </p:stCondLst>
                                  <p:childTnLst>
                                    <p:set>
                                      <p:cBhvr>
                                        <p:cTn id="39" dur="1" fill="hold">
                                          <p:stCondLst>
                                            <p:cond delay="0"/>
                                          </p:stCondLst>
                                        </p:cTn>
                                        <p:tgtEl>
                                          <p:spTgt spid="20486"/>
                                        </p:tgtEl>
                                        <p:attrNameLst>
                                          <p:attrName>style.visibility</p:attrName>
                                        </p:attrNameLst>
                                      </p:cBhvr>
                                      <p:to>
                                        <p:strVal val="visible"/>
                                      </p:to>
                                    </p:set>
                                    <p:animEffect transition="in" filter="checkerboard(across)">
                                      <p:cBhvr>
                                        <p:cTn id="40" dur="500"/>
                                        <p:tgtEl>
                                          <p:spTgt spid="2048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191</TotalTime>
  <Words>376</Words>
  <Application>Microsoft Office PowerPoint</Application>
  <PresentationFormat>On-screen Show (4:3)</PresentationFormat>
  <Paragraphs>60</Paragraphs>
  <Slides>11</Slides>
  <Notes>0</Notes>
  <HiddenSlides>1</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Flow</vt:lpstr>
      <vt:lpstr>Lungs and  lung disease</vt:lpstr>
      <vt:lpstr>Remember these guys?</vt:lpstr>
      <vt:lpstr>Learning objectives</vt:lpstr>
      <vt:lpstr>Slide 4</vt:lpstr>
      <vt:lpstr>Slide 5</vt:lpstr>
      <vt:lpstr>Mammalian lungs</vt:lpstr>
      <vt:lpstr>Trachea</vt:lpstr>
      <vt:lpstr>Slide 8</vt:lpstr>
      <vt:lpstr>Alveoli</vt:lpstr>
      <vt:lpstr>Problems with lung expansion</vt:lpstr>
      <vt:lpstr>Learning objectives</vt:lpstr>
    </vt:vector>
  </TitlesOfParts>
  <Company>RM plc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Lungs and  lung disease</dc:title>
  <dc:creator> </dc:creator>
  <cp:lastModifiedBy> </cp:lastModifiedBy>
  <cp:revision>24</cp:revision>
  <dcterms:created xsi:type="dcterms:W3CDTF">2008-08-02T09:18:46Z</dcterms:created>
  <dcterms:modified xsi:type="dcterms:W3CDTF">2008-08-02T12:38:50Z</dcterms:modified>
</cp:coreProperties>
</file>