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6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1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07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7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5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0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7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5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9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8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9CD9-C61E-4FED-A123-93AF3D0D143D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9C11-3CDB-4A75-8B59-CEC5FFDBA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6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GB" dirty="0" smtClean="0"/>
              <a:t>Respiration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8431"/>
            <a:ext cx="6400800" cy="1752600"/>
          </a:xfrm>
        </p:spPr>
        <p:txBody>
          <a:bodyPr/>
          <a:lstStyle/>
          <a:p>
            <a:r>
              <a:rPr lang="en-GB" dirty="0" smtClean="0"/>
              <a:t>4.4 Anaerobic Respiration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131676"/>
            <a:ext cx="4032448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/>
              <a:t>Lesson Context: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Studied aerobic respiration.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- Glycolysis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- Link Reaction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- Electron Transport Chain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38 molecules of ATP formed during aerobic respiration.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Oxygen acts as the final acceptor of electrons in the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Without oxygen – LR, </a:t>
            </a:r>
            <a:r>
              <a:rPr lang="en-GB" dirty="0" err="1" smtClean="0"/>
              <a:t>K’sC</a:t>
            </a:r>
            <a:r>
              <a:rPr lang="en-GB" dirty="0" smtClean="0"/>
              <a:t> and ETC cannot occur.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4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Fermentation in Animals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5256584" cy="329031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During </a:t>
            </a:r>
            <a:r>
              <a:rPr lang="en-GB" sz="2400" b="1" dirty="0" smtClean="0"/>
              <a:t>strenuous exercise</a:t>
            </a:r>
            <a:r>
              <a:rPr lang="en-GB" sz="2400" dirty="0" smtClean="0"/>
              <a:t>, not enough oxygen is delivered to muscle tissue.</a:t>
            </a:r>
          </a:p>
          <a:p>
            <a:r>
              <a:rPr lang="en-GB" sz="2400" dirty="0" smtClean="0"/>
              <a:t>Reduced NAD builds up as it is not able to deliver electrons and hydrogen ions to the ETC.</a:t>
            </a:r>
          </a:p>
          <a:p>
            <a:r>
              <a:rPr lang="en-GB" sz="2400" dirty="0" smtClean="0"/>
              <a:t>Even </a:t>
            </a:r>
            <a:r>
              <a:rPr lang="en-GB" sz="2400" b="1" dirty="0" smtClean="0"/>
              <a:t>glycolysis would stop</a:t>
            </a:r>
            <a:r>
              <a:rPr lang="en-GB" sz="2400" dirty="0" smtClean="0"/>
              <a:t> if no Reduced NAD is reoxidised.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pic>
        <p:nvPicPr>
          <p:cNvPr id="1026" name="Picture 2" descr="http://blog.axonpotential.com/wp-content/uploads/2012/01/athlete-fatig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8680"/>
            <a:ext cx="28575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51520" y="4365104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Rather, each pyruvate molecule produced in glycolysis </a:t>
            </a:r>
            <a:r>
              <a:rPr lang="en-GB" sz="2400" b="1" dirty="0" smtClean="0"/>
              <a:t>takes hydrogen ions from Reduced NAD </a:t>
            </a:r>
            <a:r>
              <a:rPr lang="en-GB" sz="2400" dirty="0" smtClean="0"/>
              <a:t>– to form Lactic Acid.</a:t>
            </a:r>
          </a:p>
          <a:p>
            <a:endParaRPr lang="en-GB" sz="2400" dirty="0" smtClean="0"/>
          </a:p>
          <a:p>
            <a:pPr marL="0" indent="0" algn="ctr">
              <a:buNone/>
            </a:pPr>
            <a:r>
              <a:rPr lang="en-GB" sz="2800" b="1" dirty="0" smtClean="0"/>
              <a:t>Pyruvate + Reduced NAD </a:t>
            </a:r>
            <a:r>
              <a:rPr lang="en-GB" sz="2800" b="1" dirty="0" smtClean="0">
                <a:sym typeface="Wingdings" pitchFamily="2" charset="2"/>
              </a:rPr>
              <a:t>  Lactic Acid + NAD</a:t>
            </a:r>
            <a:endParaRPr lang="en-GB" sz="2800" b="1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1191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Lactic Acid and Muscle Fatigue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build up of lactic acid will cause </a:t>
            </a:r>
            <a:r>
              <a:rPr lang="en-GB" sz="2400" b="1" dirty="0" smtClean="0"/>
              <a:t>muscle cramp </a:t>
            </a:r>
            <a:r>
              <a:rPr lang="en-GB" sz="2400" dirty="0" smtClean="0"/>
              <a:t>and </a:t>
            </a:r>
            <a:r>
              <a:rPr lang="en-GB" sz="2400" b="1" dirty="0" smtClean="0"/>
              <a:t>fatigue.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/>
          </a:p>
          <a:p>
            <a:endParaRPr lang="en-GB" sz="2400" b="1" dirty="0" smtClean="0"/>
          </a:p>
          <a:p>
            <a:endParaRPr lang="en-GB" sz="2400" b="1" dirty="0" smtClean="0"/>
          </a:p>
          <a:p>
            <a:r>
              <a:rPr lang="en-GB" sz="2400" dirty="0" smtClean="0"/>
              <a:t>Lactic acid will at some point need to be </a:t>
            </a:r>
            <a:r>
              <a:rPr lang="en-GB" sz="2400" b="1" dirty="0" smtClean="0"/>
              <a:t>oxidised back to pyruvate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This happens when oxygen is once again available.</a:t>
            </a:r>
          </a:p>
          <a:p>
            <a:r>
              <a:rPr lang="en-GB" sz="2400" dirty="0" smtClean="0"/>
              <a:t>The pyruvate can then continue through the stages of aerobic respiration, or be converted to glycogen for storage.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pic>
        <p:nvPicPr>
          <p:cNvPr id="2050" name="Picture 2" descr="http://media.coreperformance.com/images/411*308/muscle-cra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43371"/>
            <a:ext cx="3914775" cy="29337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044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74042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</a:t>
            </a:r>
            <a:r>
              <a:rPr lang="en-GB" sz="2800" b="1" dirty="0" smtClean="0">
                <a:solidFill>
                  <a:srgbClr val="00B050"/>
                </a:solidFill>
              </a:rPr>
              <a:t>plants</a:t>
            </a:r>
            <a:r>
              <a:rPr lang="en-GB" sz="2800" dirty="0" smtClean="0"/>
              <a:t>, donation of hydrogen ions and electrons to pyruvate forms </a:t>
            </a:r>
            <a:r>
              <a:rPr lang="en-GB" sz="2800" b="1" dirty="0" smtClean="0"/>
              <a:t>ETHANOL </a:t>
            </a:r>
            <a:r>
              <a:rPr lang="en-GB" sz="2800" dirty="0" smtClean="0"/>
              <a:t>and </a:t>
            </a:r>
            <a:r>
              <a:rPr lang="en-GB" sz="2800" b="1" dirty="0" smtClean="0"/>
              <a:t>CO</a:t>
            </a:r>
            <a:r>
              <a:rPr lang="en-GB" sz="2800" b="1" baseline="-25000" dirty="0" smtClean="0"/>
              <a:t>2</a:t>
            </a:r>
            <a:r>
              <a:rPr lang="en-GB" sz="2800" dirty="0" smtClean="0"/>
              <a:t>…</a:t>
            </a:r>
            <a:endParaRPr lang="en-GB" sz="2800" dirty="0"/>
          </a:p>
        </p:txBody>
      </p:sp>
      <p:pic>
        <p:nvPicPr>
          <p:cNvPr id="6146" name="Picture 2" descr="http://www.accessexcellence.org/RC/VL/GG/ecb/ecb_images/13_04_02_pyruvate_fermt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88" b="4072"/>
          <a:stretch/>
        </p:blipFill>
        <p:spPr bwMode="auto">
          <a:xfrm>
            <a:off x="251520" y="1340768"/>
            <a:ext cx="8579041" cy="537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58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Fermentation in Plants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Higher plant species, yeast and bacteria can respire anaerobically to produce </a:t>
            </a:r>
            <a:r>
              <a:rPr lang="en-GB" sz="2400" b="1" dirty="0" smtClean="0"/>
              <a:t>ethanol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pyruvate molecule produced at the end of glycolysis </a:t>
            </a:r>
            <a:r>
              <a:rPr lang="en-GB" sz="2400" b="1" dirty="0" smtClean="0"/>
              <a:t>loses a molecule of CO</a:t>
            </a:r>
            <a:r>
              <a:rPr lang="en-GB" sz="2400" b="1" baseline="-25000" dirty="0" smtClean="0"/>
              <a:t>2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and </a:t>
            </a:r>
            <a:r>
              <a:rPr lang="en-GB" sz="2400" b="1" dirty="0" smtClean="0"/>
              <a:t>accepts hydrogen from Reduced NAD</a:t>
            </a:r>
            <a:r>
              <a:rPr lang="en-GB" sz="2400" dirty="0" smtClean="0"/>
              <a:t>.</a:t>
            </a:r>
          </a:p>
          <a:p>
            <a:endParaRPr lang="en-GB" sz="2400" baseline="-25000" dirty="0"/>
          </a:p>
          <a:p>
            <a:endParaRPr lang="en-GB" sz="2400" baseline="-25000" dirty="0" smtClean="0"/>
          </a:p>
          <a:p>
            <a:endParaRPr lang="en-GB" sz="2400" baseline="-25000" dirty="0"/>
          </a:p>
          <a:p>
            <a:endParaRPr lang="en-GB" sz="2400" baseline="-25000" dirty="0" smtClean="0"/>
          </a:p>
          <a:p>
            <a:endParaRPr lang="en-GB" sz="2400" baseline="-25000" dirty="0"/>
          </a:p>
          <a:p>
            <a:endParaRPr lang="en-GB" sz="2400" baseline="-25000" dirty="0" smtClean="0"/>
          </a:p>
          <a:p>
            <a:endParaRPr lang="en-GB" sz="2400" baseline="-25000" dirty="0"/>
          </a:p>
          <a:p>
            <a:endParaRPr lang="en-GB" sz="2400" baseline="-25000" dirty="0" smtClean="0"/>
          </a:p>
          <a:p>
            <a:endParaRPr lang="en-GB" sz="2400" baseline="-25000" dirty="0"/>
          </a:p>
          <a:p>
            <a:r>
              <a:rPr lang="en-GB" sz="2400" dirty="0" smtClean="0"/>
              <a:t>This form of anaerobic respiration in </a:t>
            </a:r>
            <a:r>
              <a:rPr lang="en-GB" sz="2400" b="1" dirty="0" smtClean="0"/>
              <a:t>yeast</a:t>
            </a:r>
            <a:r>
              <a:rPr lang="en-GB" sz="2400" dirty="0" smtClean="0"/>
              <a:t> has been used for thousands of years in the </a:t>
            </a:r>
            <a:r>
              <a:rPr lang="en-GB" sz="2400" b="1" dirty="0" smtClean="0"/>
              <a:t>brewing industry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Yeast is grown in anaerobic conditions in which it ferments carbohydrate sources such as grapes or barley seeds.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81139" y="335699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Pyruvate</a:t>
            </a:r>
            <a:endParaRPr lang="en-GB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87824" y="364502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335699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Ethanol</a:t>
            </a:r>
            <a:endParaRPr lang="en-GB" sz="2800" b="1" dirty="0"/>
          </a:p>
        </p:txBody>
      </p:sp>
      <p:sp>
        <p:nvSpPr>
          <p:cNvPr id="9" name="Freeform 8"/>
          <p:cNvSpPr/>
          <p:nvPr/>
        </p:nvSpPr>
        <p:spPr>
          <a:xfrm>
            <a:off x="3419872" y="3644390"/>
            <a:ext cx="1872208" cy="688453"/>
          </a:xfrm>
          <a:custGeom>
            <a:avLst/>
            <a:gdLst>
              <a:gd name="connsiteX0" fmla="*/ 0 w 2456597"/>
              <a:gd name="connsiteY0" fmla="*/ 688453 h 688453"/>
              <a:gd name="connsiteX1" fmla="*/ 354842 w 2456597"/>
              <a:gd name="connsiteY1" fmla="*/ 319963 h 688453"/>
              <a:gd name="connsiteX2" fmla="*/ 764275 w 2456597"/>
              <a:gd name="connsiteY2" fmla="*/ 87951 h 688453"/>
              <a:gd name="connsiteX3" fmla="*/ 1146412 w 2456597"/>
              <a:gd name="connsiteY3" fmla="*/ 6065 h 688453"/>
              <a:gd name="connsiteX4" fmla="*/ 1296537 w 2456597"/>
              <a:gd name="connsiteY4" fmla="*/ 6065 h 688453"/>
              <a:gd name="connsiteX5" fmla="*/ 1583140 w 2456597"/>
              <a:gd name="connsiteY5" fmla="*/ 6065 h 688453"/>
              <a:gd name="connsiteX6" fmla="*/ 1883391 w 2456597"/>
              <a:gd name="connsiteY6" fmla="*/ 87951 h 688453"/>
              <a:gd name="connsiteX7" fmla="*/ 2169994 w 2456597"/>
              <a:gd name="connsiteY7" fmla="*/ 306316 h 688453"/>
              <a:gd name="connsiteX8" fmla="*/ 2456597 w 2456597"/>
              <a:gd name="connsiteY8" fmla="*/ 647510 h 68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6597" h="688453">
                <a:moveTo>
                  <a:pt x="0" y="688453"/>
                </a:moveTo>
                <a:cubicBezTo>
                  <a:pt x="113731" y="554250"/>
                  <a:pt x="227463" y="420047"/>
                  <a:pt x="354842" y="319963"/>
                </a:cubicBezTo>
                <a:cubicBezTo>
                  <a:pt x="482221" y="219879"/>
                  <a:pt x="632347" y="140267"/>
                  <a:pt x="764275" y="87951"/>
                </a:cubicBezTo>
                <a:cubicBezTo>
                  <a:pt x="896203" y="35635"/>
                  <a:pt x="1057702" y="19713"/>
                  <a:pt x="1146412" y="6065"/>
                </a:cubicBezTo>
                <a:cubicBezTo>
                  <a:pt x="1235122" y="-7583"/>
                  <a:pt x="1296537" y="6065"/>
                  <a:pt x="1296537" y="6065"/>
                </a:cubicBezTo>
                <a:cubicBezTo>
                  <a:pt x="1369325" y="6065"/>
                  <a:pt x="1485331" y="-7583"/>
                  <a:pt x="1583140" y="6065"/>
                </a:cubicBezTo>
                <a:cubicBezTo>
                  <a:pt x="1680949" y="19713"/>
                  <a:pt x="1785582" y="37909"/>
                  <a:pt x="1883391" y="87951"/>
                </a:cubicBezTo>
                <a:cubicBezTo>
                  <a:pt x="1981200" y="137993"/>
                  <a:pt x="2074460" y="213056"/>
                  <a:pt x="2169994" y="306316"/>
                </a:cubicBezTo>
                <a:cubicBezTo>
                  <a:pt x="2265528" y="399576"/>
                  <a:pt x="2361062" y="523543"/>
                  <a:pt x="2456597" y="64751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9" idx="8"/>
          </p:cNvCxnSpPr>
          <p:nvPr/>
        </p:nvCxnSpPr>
        <p:spPr>
          <a:xfrm flipV="1">
            <a:off x="5292080" y="4149080"/>
            <a:ext cx="0" cy="142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</p:cNvCxnSpPr>
          <p:nvPr/>
        </p:nvCxnSpPr>
        <p:spPr>
          <a:xfrm flipH="1" flipV="1">
            <a:off x="5148064" y="4220490"/>
            <a:ext cx="144016" cy="71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83768" y="43328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Reduced NAD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433284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NAD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292080" y="2965888"/>
            <a:ext cx="0" cy="151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48064" y="2965887"/>
            <a:ext cx="144016" cy="115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48064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3" name="Freeform 22"/>
          <p:cNvSpPr/>
          <p:nvPr/>
        </p:nvSpPr>
        <p:spPr>
          <a:xfrm>
            <a:off x="4435522" y="2975212"/>
            <a:ext cx="859809" cy="655092"/>
          </a:xfrm>
          <a:custGeom>
            <a:avLst/>
            <a:gdLst>
              <a:gd name="connsiteX0" fmla="*/ 859809 w 859809"/>
              <a:gd name="connsiteY0" fmla="*/ 0 h 655092"/>
              <a:gd name="connsiteX1" fmla="*/ 709684 w 859809"/>
              <a:gd name="connsiteY1" fmla="*/ 313898 h 655092"/>
              <a:gd name="connsiteX2" fmla="*/ 491320 w 859809"/>
              <a:gd name="connsiteY2" fmla="*/ 504967 h 655092"/>
              <a:gd name="connsiteX3" fmla="*/ 272956 w 859809"/>
              <a:gd name="connsiteY3" fmla="*/ 600501 h 655092"/>
              <a:gd name="connsiteX4" fmla="*/ 0 w 859809"/>
              <a:gd name="connsiteY4" fmla="*/ 655092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809" h="655092">
                <a:moveTo>
                  <a:pt x="859809" y="0"/>
                </a:moveTo>
                <a:cubicBezTo>
                  <a:pt x="815454" y="114868"/>
                  <a:pt x="771099" y="229737"/>
                  <a:pt x="709684" y="313898"/>
                </a:cubicBezTo>
                <a:cubicBezTo>
                  <a:pt x="648269" y="398059"/>
                  <a:pt x="564108" y="457200"/>
                  <a:pt x="491320" y="504967"/>
                </a:cubicBezTo>
                <a:cubicBezTo>
                  <a:pt x="418532" y="552734"/>
                  <a:pt x="354843" y="575480"/>
                  <a:pt x="272956" y="600501"/>
                </a:cubicBezTo>
                <a:cubicBezTo>
                  <a:pt x="191069" y="625522"/>
                  <a:pt x="95534" y="640307"/>
                  <a:pt x="0" y="65509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6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2" grpId="0"/>
      <p:bldP spid="13" grpId="0"/>
      <p:bldP spid="25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0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Key Points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Remember that energy </a:t>
            </a:r>
            <a:r>
              <a:rPr lang="en-GB" sz="2400" dirty="0" smtClean="0"/>
              <a:t>from respiration is derived in two ways: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In anaerobic respiration, </a:t>
            </a:r>
            <a:r>
              <a:rPr lang="en-GB" sz="2400" b="1" dirty="0" smtClean="0"/>
              <a:t>only glycolysis occurs</a:t>
            </a:r>
            <a:r>
              <a:rPr lang="en-GB" sz="2400" dirty="0"/>
              <a:t> </a:t>
            </a:r>
            <a:r>
              <a:rPr lang="en-GB" sz="2400" dirty="0" smtClean="0"/>
              <a:t>- which yields </a:t>
            </a:r>
            <a:r>
              <a:rPr lang="en-GB" sz="2400" b="1" dirty="0" smtClean="0"/>
              <a:t>2 molecules of ATP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Pyruvate is either converted to </a:t>
            </a:r>
            <a:r>
              <a:rPr lang="en-GB" sz="2400" b="1" dirty="0" smtClean="0"/>
              <a:t>lactic acid</a:t>
            </a:r>
            <a:r>
              <a:rPr lang="en-GB" sz="2400" dirty="0" smtClean="0"/>
              <a:t> or </a:t>
            </a:r>
            <a:r>
              <a:rPr lang="en-GB" sz="2400" b="1" dirty="0" smtClean="0"/>
              <a:t>ethanol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It is consequently unavailable for Krebs or ETC.</a:t>
            </a:r>
          </a:p>
          <a:p>
            <a:r>
              <a:rPr lang="en-GB" sz="2400" dirty="0" smtClean="0"/>
              <a:t>This means that the remaining </a:t>
            </a:r>
            <a:r>
              <a:rPr lang="en-GB" sz="2400" b="1" dirty="0" smtClean="0"/>
              <a:t>30 molecules of ATP</a:t>
            </a:r>
            <a:r>
              <a:rPr lang="en-GB" sz="2400" dirty="0" smtClean="0"/>
              <a:t> are not produced.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1355284"/>
            <a:ext cx="367240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Substrate-Level Phosphorylation</a:t>
            </a:r>
          </a:p>
          <a:p>
            <a:pPr algn="ctr"/>
            <a:r>
              <a:rPr lang="en-GB" sz="2400" dirty="0" smtClean="0"/>
              <a:t>This happens during glycolysis and Krebs cycle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860032" y="1355284"/>
            <a:ext cx="3672408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Oxidative Phosphorylation</a:t>
            </a:r>
          </a:p>
          <a:p>
            <a:pPr algn="ctr"/>
            <a:r>
              <a:rPr lang="en-GB" sz="2400" dirty="0" smtClean="0"/>
              <a:t>This is where the bulk of ATP production occurs, during the ETC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788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that in the absence of oxygen, </a:t>
            </a:r>
            <a:r>
              <a:rPr lang="en-GB" sz="2800" b="1" dirty="0" smtClean="0"/>
              <a:t>glycolysis</a:t>
            </a:r>
            <a:r>
              <a:rPr lang="en-GB" sz="2800" dirty="0" smtClean="0"/>
              <a:t> is the only source of ATP.</a:t>
            </a:r>
          </a:p>
          <a:p>
            <a:endParaRPr lang="en-GB" sz="2800" dirty="0"/>
          </a:p>
          <a:p>
            <a:r>
              <a:rPr lang="en-GB" sz="2800" dirty="0" smtClean="0"/>
              <a:t>To understand that during anaerobic respiration in animals, </a:t>
            </a:r>
            <a:r>
              <a:rPr lang="en-GB" sz="2800" b="1" dirty="0" smtClean="0"/>
              <a:t>lactic acid </a:t>
            </a:r>
            <a:r>
              <a:rPr lang="en-GB" sz="2800" dirty="0" smtClean="0"/>
              <a:t>is produced.</a:t>
            </a:r>
          </a:p>
          <a:p>
            <a:endParaRPr lang="en-GB" sz="2800" dirty="0"/>
          </a:p>
          <a:p>
            <a:r>
              <a:rPr lang="en-GB" sz="2800" dirty="0" smtClean="0"/>
              <a:t>To understand that during anaerobic respiration in plants, </a:t>
            </a:r>
            <a:r>
              <a:rPr lang="en-GB" sz="2800" b="1" dirty="0" smtClean="0"/>
              <a:t>ethanol </a:t>
            </a:r>
            <a:r>
              <a:rPr lang="en-GB" sz="2800" dirty="0" smtClean="0"/>
              <a:t>and </a:t>
            </a:r>
            <a:r>
              <a:rPr lang="en-GB" sz="2800" b="1" dirty="0" smtClean="0"/>
              <a:t>CO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 </a:t>
            </a:r>
            <a:r>
              <a:rPr lang="en-GB" sz="2800" dirty="0" smtClean="0"/>
              <a:t>are produced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To understand that anaerobic respiration produces a much lower energy yield.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6180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that in the absence of oxygen, </a:t>
            </a:r>
            <a:r>
              <a:rPr lang="en-GB" sz="2800" b="1" dirty="0" smtClean="0"/>
              <a:t>glycolysis</a:t>
            </a:r>
            <a:r>
              <a:rPr lang="en-GB" sz="2800" dirty="0" smtClean="0"/>
              <a:t> is the only source of ATP.</a:t>
            </a:r>
          </a:p>
          <a:p>
            <a:endParaRPr lang="en-GB" sz="2800" dirty="0"/>
          </a:p>
          <a:p>
            <a:r>
              <a:rPr lang="en-GB" sz="2800" dirty="0" smtClean="0"/>
              <a:t>To understand that during anaerobic respiration in animals, </a:t>
            </a:r>
            <a:r>
              <a:rPr lang="en-GB" sz="2800" b="1" dirty="0" smtClean="0"/>
              <a:t>lactic acid </a:t>
            </a:r>
            <a:r>
              <a:rPr lang="en-GB" sz="2800" dirty="0" smtClean="0"/>
              <a:t>is produced.</a:t>
            </a:r>
          </a:p>
          <a:p>
            <a:endParaRPr lang="en-GB" sz="2800" dirty="0"/>
          </a:p>
          <a:p>
            <a:r>
              <a:rPr lang="en-GB" sz="2800" dirty="0" smtClean="0"/>
              <a:t>To understand that during anaerobic respiration in plants, </a:t>
            </a:r>
            <a:r>
              <a:rPr lang="en-GB" sz="2800" b="1" dirty="0" smtClean="0"/>
              <a:t>ethanol </a:t>
            </a:r>
            <a:r>
              <a:rPr lang="en-GB" sz="2800" dirty="0" smtClean="0"/>
              <a:t>and </a:t>
            </a:r>
            <a:r>
              <a:rPr lang="en-GB" sz="2800" b="1" dirty="0" smtClean="0"/>
              <a:t>CO</a:t>
            </a:r>
            <a:r>
              <a:rPr lang="en-GB" sz="2800" b="1" baseline="-25000" dirty="0" smtClean="0"/>
              <a:t>2</a:t>
            </a:r>
            <a:r>
              <a:rPr lang="en-GB" sz="2800" b="1" dirty="0" smtClean="0"/>
              <a:t> </a:t>
            </a:r>
            <a:r>
              <a:rPr lang="en-GB" sz="2800" dirty="0" smtClean="0"/>
              <a:t>are produced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To understand that anaerobic respiration produces a much lower energy yield.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5604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7864"/>
            <a:ext cx="165618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Glycolysis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  <a:r>
              <a:rPr lang="en-GB" sz="2000" dirty="0" smtClean="0"/>
              <a:t> (NET)</a:t>
            </a:r>
          </a:p>
          <a:p>
            <a:pPr algn="ctr"/>
            <a:r>
              <a:rPr lang="en-GB" sz="2000" dirty="0" smtClean="0"/>
              <a:t>2 Red. NAD</a:t>
            </a:r>
          </a:p>
          <a:p>
            <a:pPr algn="ctr"/>
            <a:r>
              <a:rPr lang="en-GB" sz="2000" dirty="0" smtClean="0"/>
              <a:t>2 Pyruvate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573577"/>
            <a:ext cx="230425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Link Reaction</a:t>
            </a:r>
          </a:p>
          <a:p>
            <a:pPr algn="ctr"/>
            <a:r>
              <a:rPr lang="en-GB" sz="2000" dirty="0" smtClean="0"/>
              <a:t>2 Red. NAD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err="1" smtClean="0"/>
              <a:t>Acetylcoenzyme</a:t>
            </a:r>
            <a:r>
              <a:rPr lang="en-GB" sz="2000" dirty="0" smtClean="0"/>
              <a:t>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7984" y="4581128"/>
            <a:ext cx="165618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Kreb’s Cycle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6 Red. NAD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2 Red. FAD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4581128"/>
            <a:ext cx="1656184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Electron T.C.</a:t>
            </a:r>
          </a:p>
          <a:p>
            <a:pPr algn="ctr"/>
            <a:r>
              <a:rPr lang="en-GB" sz="2000" dirty="0" smtClean="0"/>
              <a:t>28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Water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10 NAD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2 FAD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 flipH="1">
            <a:off x="539552" y="4077072"/>
            <a:ext cx="864096" cy="100811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51920" y="4651720"/>
            <a:ext cx="540061" cy="4184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156176" y="4666783"/>
            <a:ext cx="540061" cy="4184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ent Arrow 10"/>
          <p:cNvSpPr/>
          <p:nvPr/>
        </p:nvSpPr>
        <p:spPr>
          <a:xfrm>
            <a:off x="539553" y="1484784"/>
            <a:ext cx="864096" cy="100811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973177"/>
            <a:ext cx="345638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Fermentation</a:t>
            </a:r>
          </a:p>
          <a:p>
            <a:pPr algn="ctr"/>
            <a:r>
              <a:rPr lang="en-GB" sz="2000" dirty="0" smtClean="0"/>
              <a:t>In animals: </a:t>
            </a:r>
            <a:r>
              <a:rPr lang="en-GB" sz="2000" b="1" dirty="0" smtClean="0"/>
              <a:t>Lactic Acid</a:t>
            </a:r>
          </a:p>
          <a:p>
            <a:pPr algn="ctr"/>
            <a:r>
              <a:rPr lang="en-GB" sz="2000" dirty="0" smtClean="0"/>
              <a:t>In plants: </a:t>
            </a:r>
            <a:r>
              <a:rPr lang="en-GB" sz="2000" b="1" dirty="0" smtClean="0"/>
              <a:t>Ethanol + CO</a:t>
            </a:r>
            <a:r>
              <a:rPr lang="en-GB" sz="2000" b="1" baseline="-25000" dirty="0" smtClean="0"/>
              <a:t>2</a:t>
            </a:r>
            <a:endParaRPr lang="en-GB" sz="2000" baseline="-25000" dirty="0" smtClean="0"/>
          </a:p>
        </p:txBody>
      </p:sp>
      <p:sp>
        <p:nvSpPr>
          <p:cNvPr id="13" name="Left Brace 12"/>
          <p:cNvSpPr/>
          <p:nvPr/>
        </p:nvSpPr>
        <p:spPr>
          <a:xfrm rot="5400000">
            <a:off x="4833029" y="917724"/>
            <a:ext cx="198022" cy="6912768"/>
          </a:xfrm>
          <a:prstGeom prst="leftBrace">
            <a:avLst>
              <a:gd name="adj1" fmla="val 63785"/>
              <a:gd name="adj2" fmla="val 5115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35896" y="3789040"/>
            <a:ext cx="2448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Aerobic Respiration</a:t>
            </a:r>
            <a:endParaRPr lang="en-GB" b="1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3113840" y="494672"/>
            <a:ext cx="180019" cy="3456385"/>
          </a:xfrm>
          <a:prstGeom prst="leftBrace">
            <a:avLst>
              <a:gd name="adj1" fmla="val 63785"/>
              <a:gd name="adj2" fmla="val 719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55776" y="2492896"/>
            <a:ext cx="27003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Anaerobic Respiration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33640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Glycolysis Recap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692696"/>
            <a:ext cx="5184576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 glycolysis there is a net gain of </a:t>
            </a:r>
            <a:r>
              <a:rPr lang="en-GB" sz="2400" b="1" dirty="0" smtClean="0"/>
              <a:t>2 ATP</a:t>
            </a:r>
            <a:r>
              <a:rPr lang="en-GB" sz="2400" dirty="0" smtClean="0"/>
              <a:t> molecules.</a:t>
            </a:r>
          </a:p>
          <a:p>
            <a:endParaRPr lang="en-GB" sz="2400" dirty="0" smtClean="0"/>
          </a:p>
          <a:p>
            <a:r>
              <a:rPr lang="en-GB" sz="2400" dirty="0" smtClean="0"/>
              <a:t>In conditions of plentiful oxygen, the </a:t>
            </a:r>
            <a:r>
              <a:rPr lang="en-GB" sz="2400" b="1" dirty="0" smtClean="0"/>
              <a:t>Reduced NAD</a:t>
            </a:r>
            <a:r>
              <a:rPr lang="en-GB" sz="2400" dirty="0" smtClean="0"/>
              <a:t> produced in this stage would go on to the electron transport chain, and yield numbers of ATP.</a:t>
            </a:r>
          </a:p>
          <a:p>
            <a:endParaRPr lang="en-GB" sz="2400" dirty="0"/>
          </a:p>
          <a:p>
            <a:r>
              <a:rPr lang="en-GB" sz="2400" dirty="0" smtClean="0"/>
              <a:t>If there is insufficient oxygen, the </a:t>
            </a:r>
            <a:r>
              <a:rPr lang="en-GB" sz="2400" b="1" dirty="0" smtClean="0"/>
              <a:t>Kreb’s Cycle </a:t>
            </a:r>
            <a:r>
              <a:rPr lang="en-GB" sz="2400" dirty="0" smtClean="0"/>
              <a:t>and </a:t>
            </a:r>
            <a:r>
              <a:rPr lang="en-GB" sz="2400" b="1" dirty="0" smtClean="0"/>
              <a:t>ETC</a:t>
            </a:r>
            <a:r>
              <a:rPr lang="en-GB" sz="2400" dirty="0" smtClean="0"/>
              <a:t> shut down.</a:t>
            </a:r>
          </a:p>
          <a:p>
            <a:endParaRPr lang="en-GB" sz="2400" dirty="0" smtClean="0"/>
          </a:p>
          <a:p>
            <a:r>
              <a:rPr lang="en-GB" sz="2400" dirty="0" smtClean="0"/>
              <a:t>This leads to a build up of pyruvate, which is converted into </a:t>
            </a:r>
            <a:r>
              <a:rPr lang="en-GB" sz="2400" b="1" dirty="0" smtClean="0"/>
              <a:t>lactic acid</a:t>
            </a:r>
            <a:r>
              <a:rPr lang="en-GB" sz="2400" dirty="0" smtClean="0"/>
              <a:t> (ethanol &amp; 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in plants.)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0620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Glucose (6C)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070140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Phosphorylated Glucose (6C)</a:t>
            </a:r>
            <a:endParaRPr lang="en-GB" sz="2400" dirty="0"/>
          </a:p>
        </p:txBody>
      </p:sp>
      <p:pic>
        <p:nvPicPr>
          <p:cNvPr id="1026" name="Picture 2" descr="http://wiki.songbirdnest.com/@api/deki/files/863/%3Dcurved_arro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073" y="1646520"/>
            <a:ext cx="279599" cy="37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523693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2 ATP</a:t>
            </a:r>
            <a:endParaRPr lang="en-GB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1854116"/>
            <a:ext cx="864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2 ADP + P</a:t>
            </a:r>
            <a:endParaRPr lang="en-GB" sz="11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63688" y="2891845"/>
            <a:ext cx="0" cy="618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3567" y="3552691"/>
            <a:ext cx="216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 x Triose Phosphate (3C)</a:t>
            </a:r>
            <a:endParaRPr lang="en-GB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63688" y="437439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63688" y="1494076"/>
            <a:ext cx="0" cy="618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552" y="5559623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 x Pyruvate (3C)</a:t>
            </a:r>
            <a:endParaRPr lang="en-GB" sz="2400" dirty="0"/>
          </a:p>
        </p:txBody>
      </p:sp>
      <p:pic>
        <p:nvPicPr>
          <p:cNvPr id="21" name="Picture 2" descr="http://wiki.songbirdnest.com/@api/deki/files/863/%3Dcurved_arro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96056" y="4590420"/>
            <a:ext cx="495624" cy="66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iki.songbirdnest.com/@api/deki/files/863/%3Dcurved_arro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36" y="4590420"/>
            <a:ext cx="495624" cy="66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83568" y="4472826"/>
            <a:ext cx="79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4 ADP + P</a:t>
            </a:r>
            <a:endParaRPr lang="en-GB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3568" y="5022468"/>
            <a:ext cx="79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4 ATP</a:t>
            </a:r>
            <a:endParaRPr lang="en-GB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195735" y="4472826"/>
            <a:ext cx="79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2 NAD</a:t>
            </a:r>
            <a:endParaRPr lang="en-GB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39752" y="5022468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2 Reduced NAD</a:t>
            </a:r>
            <a:endParaRPr lang="en-GB" sz="1100" b="1" dirty="0"/>
          </a:p>
        </p:txBody>
      </p:sp>
      <p:sp>
        <p:nvSpPr>
          <p:cNvPr id="19" name="Rectangle 18"/>
          <p:cNvSpPr/>
          <p:nvPr/>
        </p:nvSpPr>
        <p:spPr>
          <a:xfrm>
            <a:off x="323528" y="908720"/>
            <a:ext cx="3312368" cy="540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21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6" grpId="0"/>
      <p:bldP spid="20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Why do Kreb’s and ETC shut down?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At the end of the ETC, oxygen acts as the </a:t>
            </a:r>
            <a:r>
              <a:rPr lang="en-GB" sz="2400" b="1" dirty="0" smtClean="0"/>
              <a:t>final electron acceptor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Usually, an </a:t>
            </a:r>
            <a:r>
              <a:rPr lang="en-GB" sz="2400" b="1" dirty="0" smtClean="0"/>
              <a:t>oxygen</a:t>
            </a:r>
            <a:r>
              <a:rPr lang="en-GB" sz="2400" dirty="0" smtClean="0"/>
              <a:t> atom would be waiting to combine with the electrons and protons to form </a:t>
            </a:r>
            <a:r>
              <a:rPr lang="en-GB" sz="2400" b="1" dirty="0" smtClean="0"/>
              <a:t>water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If there is no oxygen available, it cannot accept the electrons from the last carrier protein.</a:t>
            </a:r>
          </a:p>
          <a:p>
            <a:endParaRPr lang="en-GB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55576" y="1628800"/>
            <a:ext cx="7560840" cy="576064"/>
          </a:xfrm>
          <a:prstGeom prst="line">
            <a:avLst/>
          </a:prstGeom>
          <a:ln w="2222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5576" y="2852936"/>
            <a:ext cx="7560840" cy="576064"/>
          </a:xfrm>
          <a:prstGeom prst="line">
            <a:avLst/>
          </a:prstGeom>
          <a:ln w="2222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151039" y="2441634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 rot="8893046">
            <a:off x="3675103" y="2644256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 rot="14947825">
            <a:off x="5130250" y="2796655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7053783" y="2788960"/>
            <a:ext cx="653468" cy="1010855"/>
          </a:xfrm>
          <a:custGeom>
            <a:avLst/>
            <a:gdLst>
              <a:gd name="connsiteX0" fmla="*/ 160 w 653468"/>
              <a:gd name="connsiteY0" fmla="*/ 902204 h 1010855"/>
              <a:gd name="connsiteX1" fmla="*/ 91600 w 653468"/>
              <a:gd name="connsiteY1" fmla="*/ 131496 h 1010855"/>
              <a:gd name="connsiteX2" fmla="*/ 431234 w 653468"/>
              <a:gd name="connsiteY2" fmla="*/ 867 h 1010855"/>
              <a:gd name="connsiteX3" fmla="*/ 640240 w 653468"/>
              <a:gd name="connsiteY3" fmla="*/ 105370 h 1010855"/>
              <a:gd name="connsiteX4" fmla="*/ 627177 w 653468"/>
              <a:gd name="connsiteY4" fmla="*/ 601759 h 1010855"/>
              <a:gd name="connsiteX5" fmla="*/ 587988 w 653468"/>
              <a:gd name="connsiteY5" fmla="*/ 967519 h 1010855"/>
              <a:gd name="connsiteX6" fmla="*/ 378983 w 653468"/>
              <a:gd name="connsiteY6" fmla="*/ 1006707 h 1010855"/>
              <a:gd name="connsiteX7" fmla="*/ 78537 w 653468"/>
              <a:gd name="connsiteY7" fmla="*/ 993644 h 1010855"/>
              <a:gd name="connsiteX8" fmla="*/ 160 w 653468"/>
              <a:gd name="connsiteY8" fmla="*/ 902204 h 101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468" h="1010855">
                <a:moveTo>
                  <a:pt x="160" y="902204"/>
                </a:moveTo>
                <a:cubicBezTo>
                  <a:pt x="2337" y="758513"/>
                  <a:pt x="19754" y="281719"/>
                  <a:pt x="91600" y="131496"/>
                </a:cubicBezTo>
                <a:cubicBezTo>
                  <a:pt x="163446" y="-18727"/>
                  <a:pt x="339794" y="5221"/>
                  <a:pt x="431234" y="867"/>
                </a:cubicBezTo>
                <a:cubicBezTo>
                  <a:pt x="522674" y="-3487"/>
                  <a:pt x="607583" y="5221"/>
                  <a:pt x="640240" y="105370"/>
                </a:cubicBezTo>
                <a:cubicBezTo>
                  <a:pt x="672897" y="205519"/>
                  <a:pt x="635886" y="458068"/>
                  <a:pt x="627177" y="601759"/>
                </a:cubicBezTo>
                <a:cubicBezTo>
                  <a:pt x="618468" y="745450"/>
                  <a:pt x="629354" y="900028"/>
                  <a:pt x="587988" y="967519"/>
                </a:cubicBezTo>
                <a:cubicBezTo>
                  <a:pt x="546622" y="1035010"/>
                  <a:pt x="463892" y="1002353"/>
                  <a:pt x="378983" y="1006707"/>
                </a:cubicBezTo>
                <a:lnTo>
                  <a:pt x="78537" y="993644"/>
                </a:lnTo>
                <a:cubicBezTo>
                  <a:pt x="17577" y="971873"/>
                  <a:pt x="-2017" y="1045895"/>
                  <a:pt x="160" y="902204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737890" y="3520236"/>
            <a:ext cx="1200456" cy="484828"/>
          </a:xfrm>
          <a:custGeom>
            <a:avLst/>
            <a:gdLst>
              <a:gd name="connsiteX0" fmla="*/ 1099824 w 1200456"/>
              <a:gd name="connsiteY0" fmla="*/ 87445 h 484828"/>
              <a:gd name="connsiteX1" fmla="*/ 159299 w 1200456"/>
              <a:gd name="connsiteY1" fmla="*/ 9068 h 484828"/>
              <a:gd name="connsiteX2" fmla="*/ 15607 w 1200456"/>
              <a:gd name="connsiteY2" fmla="*/ 296451 h 484828"/>
              <a:gd name="connsiteX3" fmla="*/ 15607 w 1200456"/>
              <a:gd name="connsiteY3" fmla="*/ 400954 h 484828"/>
              <a:gd name="connsiteX4" fmla="*/ 120110 w 1200456"/>
              <a:gd name="connsiteY4" fmla="*/ 414017 h 484828"/>
              <a:gd name="connsiteX5" fmla="*/ 903881 w 1200456"/>
              <a:gd name="connsiteY5" fmla="*/ 466268 h 484828"/>
              <a:gd name="connsiteX6" fmla="*/ 1139013 w 1200456"/>
              <a:gd name="connsiteY6" fmla="*/ 466268 h 484828"/>
              <a:gd name="connsiteX7" fmla="*/ 1178201 w 1200456"/>
              <a:gd name="connsiteY7" fmla="*/ 244200 h 484828"/>
              <a:gd name="connsiteX8" fmla="*/ 1099824 w 1200456"/>
              <a:gd name="connsiteY8" fmla="*/ 87445 h 48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456" h="484828">
                <a:moveTo>
                  <a:pt x="1099824" y="87445"/>
                </a:moveTo>
                <a:cubicBezTo>
                  <a:pt x="930007" y="48256"/>
                  <a:pt x="340002" y="-25766"/>
                  <a:pt x="159299" y="9068"/>
                </a:cubicBezTo>
                <a:cubicBezTo>
                  <a:pt x="-21404" y="43902"/>
                  <a:pt x="39556" y="231137"/>
                  <a:pt x="15607" y="296451"/>
                </a:cubicBezTo>
                <a:cubicBezTo>
                  <a:pt x="-8342" y="361765"/>
                  <a:pt x="-1810" y="381360"/>
                  <a:pt x="15607" y="400954"/>
                </a:cubicBezTo>
                <a:cubicBezTo>
                  <a:pt x="33024" y="420548"/>
                  <a:pt x="120110" y="414017"/>
                  <a:pt x="120110" y="414017"/>
                </a:cubicBezTo>
                <a:lnTo>
                  <a:pt x="903881" y="466268"/>
                </a:lnTo>
                <a:cubicBezTo>
                  <a:pt x="1073698" y="474977"/>
                  <a:pt x="1093293" y="503279"/>
                  <a:pt x="1139013" y="466268"/>
                </a:cubicBezTo>
                <a:cubicBezTo>
                  <a:pt x="1184733" y="429257"/>
                  <a:pt x="1184732" y="307337"/>
                  <a:pt x="1178201" y="244200"/>
                </a:cubicBezTo>
                <a:cubicBezTo>
                  <a:pt x="1171670" y="181063"/>
                  <a:pt x="1269641" y="126634"/>
                  <a:pt x="1099824" y="8744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-1980728" y="3294387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NADH</a:t>
            </a:r>
            <a:endParaRPr lang="en-GB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-2268760" y="376987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FADH</a:t>
            </a:r>
            <a:endParaRPr lang="en-GB" sz="2800" b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520" y="328498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</a:t>
            </a:r>
            <a:endParaRPr lang="en-GB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-36512" y="376047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FAD</a:t>
            </a:r>
            <a:endParaRPr lang="en-GB" sz="2800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1597323" y="3239398"/>
            <a:ext cx="382389" cy="4056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</a:t>
            </a:r>
            <a:endParaRPr lang="en-GB" sz="1200" dirty="0"/>
          </a:p>
        </p:txBody>
      </p:sp>
      <p:sp>
        <p:nvSpPr>
          <p:cNvPr id="34" name="Rectangle 33"/>
          <p:cNvSpPr/>
          <p:nvPr/>
        </p:nvSpPr>
        <p:spPr>
          <a:xfrm>
            <a:off x="827584" y="2843637"/>
            <a:ext cx="432048" cy="441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36" name="Rectangle 35"/>
          <p:cNvSpPr/>
          <p:nvPr/>
        </p:nvSpPr>
        <p:spPr>
          <a:xfrm>
            <a:off x="1403648" y="2699621"/>
            <a:ext cx="432048" cy="441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796136" y="4437112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76256" y="4221088"/>
            <a:ext cx="758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774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00023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00023 " pathEditMode="relative" ptsTypes="AA">
                                      <p:cBhvr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434 -0.00788 L 0.08976 -0.07246 L 0.10295 -0.09213 L 0.25885 -0.07639 L 0.25885 -0.04514 L 0.4191 -0.0294 L 0.42066 -0.00394 L 0.45729 0.01365 " pathEditMode="relative" ptsTypes="AAAAAAAAA">
                                      <p:cBhvr>
                                        <p:cTn id="7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524 -0.10393 L 0.16319 -0.11967 L 0.225 -0.09815 L 0.325 -0.06273 L 0.43976 -0.06088 L 0.53976 -0.0706 L 0.61319 -0.06088 L 0.63819 -0.03148 L 0.62934 0.10579 " pathEditMode="relative" ptsTypes="AAAAAAAAAA">
                                      <p:cBhvr>
                                        <p:cTn id="7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075 -0.08634 L 0.12795 -0.16482 L 0.2177 -0.13727 L 0.27204 -0.1 L 0.375 -0.11389 L 0.45746 -0.13333 L 0.55 -0.08241 L 0.61475 -0.07454 L 0.66614 -0.10995 L 0.69114 -0.10602 L 0.7118 -0.05301 L 0.69409 -0.00208 " pathEditMode="relative" ptsTypes="AAAAAAAAAAAAA">
                                      <p:cBhvr>
                                        <p:cTn id="77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9" grpId="0" animBg="1"/>
      <p:bldP spid="30" grpId="0" animBg="1"/>
      <p:bldP spid="9" grpId="0" animBg="1"/>
      <p:bldP spid="10" grpId="0" animBg="1"/>
      <p:bldP spid="12" grpId="0"/>
      <p:bldP spid="12" grpId="1"/>
      <p:bldP spid="31" grpId="0"/>
      <p:bldP spid="31" grpId="1"/>
      <p:bldP spid="32" grpId="0"/>
      <p:bldP spid="33" grpId="0"/>
      <p:bldP spid="14" grpId="0" animBg="1"/>
      <p:bldP spid="14" grpId="1" animBg="1"/>
      <p:bldP spid="14" grpId="2" animBg="1"/>
      <p:bldP spid="34" grpId="0" animBg="1"/>
      <p:bldP spid="34" grpId="1" animBg="1"/>
      <p:bldP spid="36" grpId="0" animBg="1"/>
      <p:bldP spid="36" grpId="1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A </a:t>
            </a:r>
            <a:r>
              <a:rPr lang="en-GB" sz="2400" b="1" dirty="0" smtClean="0"/>
              <a:t>build-up of Reduced NAD and FAD </a:t>
            </a:r>
            <a:r>
              <a:rPr lang="en-GB" sz="2400" dirty="0" smtClean="0"/>
              <a:t>occurs as they are not able to give away their electrons and protons.</a:t>
            </a:r>
          </a:p>
          <a:p>
            <a:r>
              <a:rPr lang="en-GB" sz="2400" dirty="0" smtClean="0"/>
              <a:t>No more </a:t>
            </a:r>
            <a:r>
              <a:rPr lang="en-GB" sz="2400" b="1" dirty="0" smtClean="0"/>
              <a:t>oxidised NAD and FAD </a:t>
            </a:r>
            <a:r>
              <a:rPr lang="en-GB" sz="2400" dirty="0" smtClean="0"/>
              <a:t>is being cycled back to the Kreb’s cycle, which shuts down.</a:t>
            </a:r>
          </a:p>
          <a:p>
            <a:r>
              <a:rPr lang="en-GB" sz="2400" dirty="0" smtClean="0"/>
              <a:t>ATP synthesis ceases.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55576" y="548680"/>
            <a:ext cx="7560840" cy="576064"/>
          </a:xfrm>
          <a:prstGeom prst="line">
            <a:avLst/>
          </a:prstGeom>
          <a:ln w="2222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5576" y="1772816"/>
            <a:ext cx="7560840" cy="576064"/>
          </a:xfrm>
          <a:prstGeom prst="line">
            <a:avLst/>
          </a:prstGeom>
          <a:ln w="2222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151039" y="1361514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 rot="8893046">
            <a:off x="3675103" y="1564136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 rot="14947825">
            <a:off x="5130250" y="1716535"/>
            <a:ext cx="1052809" cy="995467"/>
          </a:xfrm>
          <a:custGeom>
            <a:avLst/>
            <a:gdLst>
              <a:gd name="connsiteX0" fmla="*/ 548735 w 1052809"/>
              <a:gd name="connsiteY0" fmla="*/ 14183 h 995467"/>
              <a:gd name="connsiteX1" fmla="*/ 261352 w 1052809"/>
              <a:gd name="connsiteY1" fmla="*/ 79497 h 995467"/>
              <a:gd name="connsiteX2" fmla="*/ 95 w 1052809"/>
              <a:gd name="connsiteY2" fmla="*/ 719577 h 995467"/>
              <a:gd name="connsiteX3" fmla="*/ 235226 w 1052809"/>
              <a:gd name="connsiteY3" fmla="*/ 928583 h 995467"/>
              <a:gd name="connsiteX4" fmla="*/ 561797 w 1052809"/>
              <a:gd name="connsiteY4" fmla="*/ 993897 h 995467"/>
              <a:gd name="connsiteX5" fmla="*/ 888369 w 1052809"/>
              <a:gd name="connsiteY5" fmla="*/ 876332 h 995467"/>
              <a:gd name="connsiteX6" fmla="*/ 1045123 w 1052809"/>
              <a:gd name="connsiteY6" fmla="*/ 588949 h 995467"/>
              <a:gd name="connsiteX7" fmla="*/ 1005935 w 1052809"/>
              <a:gd name="connsiteY7" fmla="*/ 314629 h 995467"/>
              <a:gd name="connsiteX8" fmla="*/ 809992 w 1052809"/>
              <a:gd name="connsiteY8" fmla="*/ 118686 h 995467"/>
              <a:gd name="connsiteX9" fmla="*/ 548735 w 1052809"/>
              <a:gd name="connsiteY9" fmla="*/ 14183 h 9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2809" h="995467">
                <a:moveTo>
                  <a:pt x="548735" y="14183"/>
                </a:moveTo>
                <a:cubicBezTo>
                  <a:pt x="457295" y="7652"/>
                  <a:pt x="352792" y="-38069"/>
                  <a:pt x="261352" y="79497"/>
                </a:cubicBezTo>
                <a:cubicBezTo>
                  <a:pt x="169912" y="197063"/>
                  <a:pt x="4449" y="578063"/>
                  <a:pt x="95" y="719577"/>
                </a:cubicBezTo>
                <a:cubicBezTo>
                  <a:pt x="-4259" y="861091"/>
                  <a:pt x="141609" y="882863"/>
                  <a:pt x="235226" y="928583"/>
                </a:cubicBezTo>
                <a:cubicBezTo>
                  <a:pt x="328843" y="974303"/>
                  <a:pt x="452940" y="1002606"/>
                  <a:pt x="561797" y="993897"/>
                </a:cubicBezTo>
                <a:cubicBezTo>
                  <a:pt x="670654" y="985189"/>
                  <a:pt x="807815" y="943823"/>
                  <a:pt x="888369" y="876332"/>
                </a:cubicBezTo>
                <a:cubicBezTo>
                  <a:pt x="968923" y="808841"/>
                  <a:pt x="1025529" y="682566"/>
                  <a:pt x="1045123" y="588949"/>
                </a:cubicBezTo>
                <a:cubicBezTo>
                  <a:pt x="1064717" y="495332"/>
                  <a:pt x="1045123" y="393006"/>
                  <a:pt x="1005935" y="314629"/>
                </a:cubicBezTo>
                <a:cubicBezTo>
                  <a:pt x="966747" y="236252"/>
                  <a:pt x="890546" y="166583"/>
                  <a:pt x="809992" y="118686"/>
                </a:cubicBezTo>
                <a:cubicBezTo>
                  <a:pt x="729438" y="70789"/>
                  <a:pt x="640175" y="20714"/>
                  <a:pt x="548735" y="14183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7053783" y="1708840"/>
            <a:ext cx="653468" cy="1010855"/>
          </a:xfrm>
          <a:custGeom>
            <a:avLst/>
            <a:gdLst>
              <a:gd name="connsiteX0" fmla="*/ 160 w 653468"/>
              <a:gd name="connsiteY0" fmla="*/ 902204 h 1010855"/>
              <a:gd name="connsiteX1" fmla="*/ 91600 w 653468"/>
              <a:gd name="connsiteY1" fmla="*/ 131496 h 1010855"/>
              <a:gd name="connsiteX2" fmla="*/ 431234 w 653468"/>
              <a:gd name="connsiteY2" fmla="*/ 867 h 1010855"/>
              <a:gd name="connsiteX3" fmla="*/ 640240 w 653468"/>
              <a:gd name="connsiteY3" fmla="*/ 105370 h 1010855"/>
              <a:gd name="connsiteX4" fmla="*/ 627177 w 653468"/>
              <a:gd name="connsiteY4" fmla="*/ 601759 h 1010855"/>
              <a:gd name="connsiteX5" fmla="*/ 587988 w 653468"/>
              <a:gd name="connsiteY5" fmla="*/ 967519 h 1010855"/>
              <a:gd name="connsiteX6" fmla="*/ 378983 w 653468"/>
              <a:gd name="connsiteY6" fmla="*/ 1006707 h 1010855"/>
              <a:gd name="connsiteX7" fmla="*/ 78537 w 653468"/>
              <a:gd name="connsiteY7" fmla="*/ 993644 h 1010855"/>
              <a:gd name="connsiteX8" fmla="*/ 160 w 653468"/>
              <a:gd name="connsiteY8" fmla="*/ 902204 h 101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468" h="1010855">
                <a:moveTo>
                  <a:pt x="160" y="902204"/>
                </a:moveTo>
                <a:cubicBezTo>
                  <a:pt x="2337" y="758513"/>
                  <a:pt x="19754" y="281719"/>
                  <a:pt x="91600" y="131496"/>
                </a:cubicBezTo>
                <a:cubicBezTo>
                  <a:pt x="163446" y="-18727"/>
                  <a:pt x="339794" y="5221"/>
                  <a:pt x="431234" y="867"/>
                </a:cubicBezTo>
                <a:cubicBezTo>
                  <a:pt x="522674" y="-3487"/>
                  <a:pt x="607583" y="5221"/>
                  <a:pt x="640240" y="105370"/>
                </a:cubicBezTo>
                <a:cubicBezTo>
                  <a:pt x="672897" y="205519"/>
                  <a:pt x="635886" y="458068"/>
                  <a:pt x="627177" y="601759"/>
                </a:cubicBezTo>
                <a:cubicBezTo>
                  <a:pt x="618468" y="745450"/>
                  <a:pt x="629354" y="900028"/>
                  <a:pt x="587988" y="967519"/>
                </a:cubicBezTo>
                <a:cubicBezTo>
                  <a:pt x="546622" y="1035010"/>
                  <a:pt x="463892" y="1002353"/>
                  <a:pt x="378983" y="1006707"/>
                </a:cubicBezTo>
                <a:lnTo>
                  <a:pt x="78537" y="993644"/>
                </a:lnTo>
                <a:cubicBezTo>
                  <a:pt x="17577" y="971873"/>
                  <a:pt x="-2017" y="1045895"/>
                  <a:pt x="160" y="902204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737890" y="2440116"/>
            <a:ext cx="1200456" cy="484828"/>
          </a:xfrm>
          <a:custGeom>
            <a:avLst/>
            <a:gdLst>
              <a:gd name="connsiteX0" fmla="*/ 1099824 w 1200456"/>
              <a:gd name="connsiteY0" fmla="*/ 87445 h 484828"/>
              <a:gd name="connsiteX1" fmla="*/ 159299 w 1200456"/>
              <a:gd name="connsiteY1" fmla="*/ 9068 h 484828"/>
              <a:gd name="connsiteX2" fmla="*/ 15607 w 1200456"/>
              <a:gd name="connsiteY2" fmla="*/ 296451 h 484828"/>
              <a:gd name="connsiteX3" fmla="*/ 15607 w 1200456"/>
              <a:gd name="connsiteY3" fmla="*/ 400954 h 484828"/>
              <a:gd name="connsiteX4" fmla="*/ 120110 w 1200456"/>
              <a:gd name="connsiteY4" fmla="*/ 414017 h 484828"/>
              <a:gd name="connsiteX5" fmla="*/ 903881 w 1200456"/>
              <a:gd name="connsiteY5" fmla="*/ 466268 h 484828"/>
              <a:gd name="connsiteX6" fmla="*/ 1139013 w 1200456"/>
              <a:gd name="connsiteY6" fmla="*/ 466268 h 484828"/>
              <a:gd name="connsiteX7" fmla="*/ 1178201 w 1200456"/>
              <a:gd name="connsiteY7" fmla="*/ 244200 h 484828"/>
              <a:gd name="connsiteX8" fmla="*/ 1099824 w 1200456"/>
              <a:gd name="connsiteY8" fmla="*/ 87445 h 48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456" h="484828">
                <a:moveTo>
                  <a:pt x="1099824" y="87445"/>
                </a:moveTo>
                <a:cubicBezTo>
                  <a:pt x="930007" y="48256"/>
                  <a:pt x="340002" y="-25766"/>
                  <a:pt x="159299" y="9068"/>
                </a:cubicBezTo>
                <a:cubicBezTo>
                  <a:pt x="-21404" y="43902"/>
                  <a:pt x="39556" y="231137"/>
                  <a:pt x="15607" y="296451"/>
                </a:cubicBezTo>
                <a:cubicBezTo>
                  <a:pt x="-8342" y="361765"/>
                  <a:pt x="-1810" y="381360"/>
                  <a:pt x="15607" y="400954"/>
                </a:cubicBezTo>
                <a:cubicBezTo>
                  <a:pt x="33024" y="420548"/>
                  <a:pt x="120110" y="414017"/>
                  <a:pt x="120110" y="414017"/>
                </a:cubicBezTo>
                <a:lnTo>
                  <a:pt x="903881" y="466268"/>
                </a:lnTo>
                <a:cubicBezTo>
                  <a:pt x="1073698" y="474977"/>
                  <a:pt x="1093293" y="503279"/>
                  <a:pt x="1139013" y="466268"/>
                </a:cubicBezTo>
                <a:cubicBezTo>
                  <a:pt x="1184733" y="429257"/>
                  <a:pt x="1184732" y="307337"/>
                  <a:pt x="1178201" y="244200"/>
                </a:cubicBezTo>
                <a:cubicBezTo>
                  <a:pt x="1171670" y="181063"/>
                  <a:pt x="1269641" y="126634"/>
                  <a:pt x="1099824" y="8744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-2272608" y="218570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NADH</a:t>
            </a:r>
            <a:endParaRPr lang="en-GB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-2776664" y="268975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FADH</a:t>
            </a:r>
            <a:endParaRPr lang="en-GB" sz="2800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5796136" y="2263661"/>
            <a:ext cx="382389" cy="4056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</a:t>
            </a:r>
            <a:endParaRPr lang="en-GB" sz="1200" dirty="0"/>
          </a:p>
        </p:txBody>
      </p:sp>
      <p:sp>
        <p:nvSpPr>
          <p:cNvPr id="34" name="Rectangle 33"/>
          <p:cNvSpPr/>
          <p:nvPr/>
        </p:nvSpPr>
        <p:spPr>
          <a:xfrm>
            <a:off x="7254350" y="1713071"/>
            <a:ext cx="432048" cy="441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36" name="Rectangle 35"/>
          <p:cNvSpPr/>
          <p:nvPr/>
        </p:nvSpPr>
        <p:spPr>
          <a:xfrm>
            <a:off x="7164493" y="2267573"/>
            <a:ext cx="432048" cy="4413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</a:t>
            </a:r>
            <a:r>
              <a:rPr lang="en-GB" b="1" baseline="30000" dirty="0" smtClean="0"/>
              <a:t>+</a:t>
            </a:r>
            <a:endParaRPr lang="en-GB" b="1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-2277144" y="312180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NADH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-2767552" y="36258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FADH</a:t>
            </a:r>
            <a:endParaRPr lang="en-GB" sz="2800" b="1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-1557064" y="26319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NADH</a:t>
            </a:r>
            <a:endParaRPr lang="en-GB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-1404664" y="348184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NADH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570048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.36268 0.00023 " pathEditMode="relative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14" grpId="0" animBg="1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7864"/>
            <a:ext cx="165618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Glycolysis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  <a:r>
              <a:rPr lang="en-GB" sz="2000" dirty="0" smtClean="0"/>
              <a:t> (NET)</a:t>
            </a:r>
          </a:p>
          <a:p>
            <a:pPr algn="ctr"/>
            <a:r>
              <a:rPr lang="en-GB" sz="2000" dirty="0" smtClean="0"/>
              <a:t>2 Red. NAD</a:t>
            </a:r>
          </a:p>
          <a:p>
            <a:pPr algn="ctr"/>
            <a:r>
              <a:rPr lang="en-GB" sz="2000" dirty="0" smtClean="0"/>
              <a:t>2 Pyruvate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573577"/>
            <a:ext cx="2304256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Link Reaction</a:t>
            </a:r>
          </a:p>
          <a:p>
            <a:pPr algn="ctr"/>
            <a:r>
              <a:rPr lang="en-GB" sz="2000" dirty="0" smtClean="0"/>
              <a:t>2 Red. NAD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err="1" smtClean="0"/>
              <a:t>Acetylcoenzyme</a:t>
            </a:r>
            <a:r>
              <a:rPr lang="en-GB" sz="2000" dirty="0" smtClean="0"/>
              <a:t>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27984" y="4581128"/>
            <a:ext cx="165618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Kreb’s Cycle</a:t>
            </a:r>
          </a:p>
          <a:p>
            <a:pPr algn="ctr"/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6 Red. NAD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2 Red. FAD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4581128"/>
            <a:ext cx="1656184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Electron T.C.</a:t>
            </a:r>
          </a:p>
          <a:p>
            <a:pPr algn="ctr"/>
            <a:r>
              <a:rPr lang="en-GB" sz="2000" dirty="0" smtClean="0"/>
              <a:t>28 </a:t>
            </a:r>
            <a:r>
              <a:rPr lang="en-GB" sz="2000" dirty="0" smtClean="0">
                <a:solidFill>
                  <a:srgbClr val="FF0000"/>
                </a:solidFill>
              </a:rPr>
              <a:t>ATP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Water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10 NAD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2 FAD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 flipH="1">
            <a:off x="539552" y="4077072"/>
            <a:ext cx="864096" cy="100811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51920" y="4651720"/>
            <a:ext cx="540061" cy="4184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156176" y="4666783"/>
            <a:ext cx="540061" cy="41840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ent Arrow 10"/>
          <p:cNvSpPr/>
          <p:nvPr/>
        </p:nvSpPr>
        <p:spPr>
          <a:xfrm>
            <a:off x="539553" y="1484784"/>
            <a:ext cx="864096" cy="100811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973177"/>
            <a:ext cx="345638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Fermentation</a:t>
            </a:r>
          </a:p>
          <a:p>
            <a:pPr algn="ctr"/>
            <a:r>
              <a:rPr lang="en-GB" sz="2000" dirty="0" smtClean="0"/>
              <a:t>In animals: </a:t>
            </a:r>
            <a:r>
              <a:rPr lang="en-GB" sz="2000" b="1" dirty="0" smtClean="0"/>
              <a:t>Lactic Acid</a:t>
            </a:r>
          </a:p>
          <a:p>
            <a:pPr algn="ctr"/>
            <a:r>
              <a:rPr lang="en-GB" sz="2000" dirty="0" smtClean="0"/>
              <a:t>In plants: </a:t>
            </a:r>
            <a:r>
              <a:rPr lang="en-GB" sz="2000" b="1" dirty="0" smtClean="0"/>
              <a:t>Ethanol + CO</a:t>
            </a:r>
            <a:r>
              <a:rPr lang="en-GB" sz="2000" b="1" baseline="-25000" dirty="0" smtClean="0"/>
              <a:t>2</a:t>
            </a:r>
            <a:endParaRPr lang="en-GB" sz="2000" baseline="-25000" dirty="0" smtClean="0"/>
          </a:p>
        </p:txBody>
      </p:sp>
      <p:sp>
        <p:nvSpPr>
          <p:cNvPr id="13" name="Left Brace 12"/>
          <p:cNvSpPr/>
          <p:nvPr/>
        </p:nvSpPr>
        <p:spPr>
          <a:xfrm rot="5400000">
            <a:off x="4833029" y="917724"/>
            <a:ext cx="198022" cy="6912768"/>
          </a:xfrm>
          <a:prstGeom prst="leftBrace">
            <a:avLst>
              <a:gd name="adj1" fmla="val 63785"/>
              <a:gd name="adj2" fmla="val 51154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35896" y="3789040"/>
            <a:ext cx="2448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Aerobic Respiration</a:t>
            </a:r>
            <a:endParaRPr lang="en-GB" b="1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3113840" y="494672"/>
            <a:ext cx="180019" cy="3456385"/>
          </a:xfrm>
          <a:prstGeom prst="leftBrace">
            <a:avLst>
              <a:gd name="adj1" fmla="val 63785"/>
              <a:gd name="adj2" fmla="val 719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55776" y="2492896"/>
            <a:ext cx="27003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Anaerobic Respiration</a:t>
            </a:r>
            <a:endParaRPr lang="en-GB" b="1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755576" y="3931303"/>
            <a:ext cx="1944216" cy="1657937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24098" y="3645024"/>
            <a:ext cx="3051958" cy="2567432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905926" y="3822730"/>
            <a:ext cx="3051958" cy="2567432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444208" y="4473120"/>
            <a:ext cx="2088232" cy="1732883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600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Fermentation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Remember the products of glycolysis: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Due to the shutdown of the subsequent stages of aerobic respiration, the </a:t>
            </a:r>
            <a:r>
              <a:rPr lang="en-GB" sz="2400" b="1" dirty="0" smtClean="0"/>
              <a:t>Reduced NAD</a:t>
            </a:r>
            <a:r>
              <a:rPr lang="en-GB" sz="2400" dirty="0" smtClean="0"/>
              <a:t> effectively has </a:t>
            </a:r>
            <a:r>
              <a:rPr lang="en-GB" sz="2400" b="1" dirty="0" smtClean="0"/>
              <a:t>nowhere to go</a:t>
            </a:r>
            <a:r>
              <a:rPr lang="en-GB" sz="2400" dirty="0" smtClean="0"/>
              <a:t>.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As a result, it immediately donates its </a:t>
            </a:r>
            <a:r>
              <a:rPr lang="en-GB" sz="2400" b="1" dirty="0" smtClean="0"/>
              <a:t>hydrogen ions and electrons </a:t>
            </a:r>
            <a:r>
              <a:rPr lang="en-GB" sz="2400" dirty="0" smtClean="0"/>
              <a:t>to pyruvate.</a:t>
            </a:r>
          </a:p>
          <a:p>
            <a:endParaRPr lang="en-GB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148478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Pyruvate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15039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2 x Red. NAD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148478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2 x ATP</a:t>
            </a:r>
            <a:endParaRPr lang="en-GB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81139" y="479715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Pyruvate</a:t>
            </a:r>
            <a:endParaRPr lang="en-GB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5085184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80112" y="4797152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Lactic Acid</a:t>
            </a:r>
            <a:endParaRPr lang="en-GB" sz="2800" b="1" dirty="0"/>
          </a:p>
        </p:txBody>
      </p:sp>
      <p:sp>
        <p:nvSpPr>
          <p:cNvPr id="11" name="Freeform 10"/>
          <p:cNvSpPr/>
          <p:nvPr/>
        </p:nvSpPr>
        <p:spPr>
          <a:xfrm>
            <a:off x="3419872" y="5084550"/>
            <a:ext cx="1872208" cy="688453"/>
          </a:xfrm>
          <a:custGeom>
            <a:avLst/>
            <a:gdLst>
              <a:gd name="connsiteX0" fmla="*/ 0 w 2456597"/>
              <a:gd name="connsiteY0" fmla="*/ 688453 h 688453"/>
              <a:gd name="connsiteX1" fmla="*/ 354842 w 2456597"/>
              <a:gd name="connsiteY1" fmla="*/ 319963 h 688453"/>
              <a:gd name="connsiteX2" fmla="*/ 764275 w 2456597"/>
              <a:gd name="connsiteY2" fmla="*/ 87951 h 688453"/>
              <a:gd name="connsiteX3" fmla="*/ 1146412 w 2456597"/>
              <a:gd name="connsiteY3" fmla="*/ 6065 h 688453"/>
              <a:gd name="connsiteX4" fmla="*/ 1296537 w 2456597"/>
              <a:gd name="connsiteY4" fmla="*/ 6065 h 688453"/>
              <a:gd name="connsiteX5" fmla="*/ 1583140 w 2456597"/>
              <a:gd name="connsiteY5" fmla="*/ 6065 h 688453"/>
              <a:gd name="connsiteX6" fmla="*/ 1883391 w 2456597"/>
              <a:gd name="connsiteY6" fmla="*/ 87951 h 688453"/>
              <a:gd name="connsiteX7" fmla="*/ 2169994 w 2456597"/>
              <a:gd name="connsiteY7" fmla="*/ 306316 h 688453"/>
              <a:gd name="connsiteX8" fmla="*/ 2456597 w 2456597"/>
              <a:gd name="connsiteY8" fmla="*/ 647510 h 68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6597" h="688453">
                <a:moveTo>
                  <a:pt x="0" y="688453"/>
                </a:moveTo>
                <a:cubicBezTo>
                  <a:pt x="113731" y="554250"/>
                  <a:pt x="227463" y="420047"/>
                  <a:pt x="354842" y="319963"/>
                </a:cubicBezTo>
                <a:cubicBezTo>
                  <a:pt x="482221" y="219879"/>
                  <a:pt x="632347" y="140267"/>
                  <a:pt x="764275" y="87951"/>
                </a:cubicBezTo>
                <a:cubicBezTo>
                  <a:pt x="896203" y="35635"/>
                  <a:pt x="1057702" y="19713"/>
                  <a:pt x="1146412" y="6065"/>
                </a:cubicBezTo>
                <a:cubicBezTo>
                  <a:pt x="1235122" y="-7583"/>
                  <a:pt x="1296537" y="6065"/>
                  <a:pt x="1296537" y="6065"/>
                </a:cubicBezTo>
                <a:cubicBezTo>
                  <a:pt x="1369325" y="6065"/>
                  <a:pt x="1485331" y="-7583"/>
                  <a:pt x="1583140" y="6065"/>
                </a:cubicBezTo>
                <a:cubicBezTo>
                  <a:pt x="1680949" y="19713"/>
                  <a:pt x="1785582" y="37909"/>
                  <a:pt x="1883391" y="87951"/>
                </a:cubicBezTo>
                <a:cubicBezTo>
                  <a:pt x="1981200" y="137993"/>
                  <a:pt x="2074460" y="213056"/>
                  <a:pt x="2169994" y="306316"/>
                </a:cubicBezTo>
                <a:cubicBezTo>
                  <a:pt x="2265528" y="399576"/>
                  <a:pt x="2361062" y="523543"/>
                  <a:pt x="2456597" y="64751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1" idx="8"/>
          </p:cNvCxnSpPr>
          <p:nvPr/>
        </p:nvCxnSpPr>
        <p:spPr>
          <a:xfrm flipV="1">
            <a:off x="5292080" y="5589240"/>
            <a:ext cx="0" cy="142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8"/>
          </p:cNvCxnSpPr>
          <p:nvPr/>
        </p:nvCxnSpPr>
        <p:spPr>
          <a:xfrm flipH="1" flipV="1">
            <a:off x="5148064" y="5660650"/>
            <a:ext cx="144016" cy="71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83768" y="577300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Reduced NAD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577300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703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1" grpId="1"/>
      <p:bldP spid="22" grpId="0"/>
      <p:bldP spid="24" grpId="0"/>
      <p:bldP spid="28" grpId="0"/>
      <p:bldP spid="11" grpId="0" animBg="1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aerobic Breakdown of Pyruvate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4" b="8731"/>
          <a:stretch/>
        </p:blipFill>
        <p:spPr bwMode="auto">
          <a:xfrm>
            <a:off x="0" y="1569493"/>
            <a:ext cx="9107488" cy="509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274042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animals</a:t>
            </a:r>
            <a:r>
              <a:rPr lang="en-GB" sz="2800" dirty="0" smtClean="0"/>
              <a:t>, donation of hydrogen ions and electrons to pyruvate forms </a:t>
            </a:r>
            <a:r>
              <a:rPr lang="en-GB" sz="2800" b="1" dirty="0" smtClean="0"/>
              <a:t>LACTIC ACID</a:t>
            </a:r>
            <a:r>
              <a:rPr lang="en-GB" sz="2800" dirty="0" smtClean="0"/>
              <a:t>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97799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925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Respiration</vt:lpstr>
      <vt:lpstr>Learning Objectives</vt:lpstr>
      <vt:lpstr>PowerPoint Presentation</vt:lpstr>
      <vt:lpstr>Glycolysis Recap</vt:lpstr>
      <vt:lpstr>Why do Kreb’s and ETC shut down?</vt:lpstr>
      <vt:lpstr>PowerPoint Presentation</vt:lpstr>
      <vt:lpstr>PowerPoint Presentation</vt:lpstr>
      <vt:lpstr>Fermentation</vt:lpstr>
      <vt:lpstr>In animals, donation of hydrogen ions and electrons to pyruvate forms LACTIC ACID…</vt:lpstr>
      <vt:lpstr>Fermentation in Animals</vt:lpstr>
      <vt:lpstr>Lactic Acid and Muscle Fatigue</vt:lpstr>
      <vt:lpstr>In plants, donation of hydrogen ions and electrons to pyruvate forms ETHANOL and CO2…</vt:lpstr>
      <vt:lpstr>Fermentation in Plants</vt:lpstr>
      <vt:lpstr>Key points</vt:lpstr>
      <vt:lpstr>Key Points</vt:lpstr>
      <vt:lpstr>Learning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</dc:title>
  <dc:creator>Varinder</dc:creator>
  <cp:lastModifiedBy>Varinder</cp:lastModifiedBy>
  <cp:revision>19</cp:revision>
  <dcterms:created xsi:type="dcterms:W3CDTF">2012-09-24T19:15:42Z</dcterms:created>
  <dcterms:modified xsi:type="dcterms:W3CDTF">2012-09-25T09:54:33Z</dcterms:modified>
</cp:coreProperties>
</file>