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handoutMasterIdLst>
    <p:handoutMasterId r:id="rId19"/>
  </p:handoutMasterIdLst>
  <p:sldIdLst>
    <p:sldId id="272" r:id="rId4"/>
    <p:sldId id="273" r:id="rId5"/>
    <p:sldId id="274" r:id="rId6"/>
    <p:sldId id="275" r:id="rId7"/>
    <p:sldId id="276" r:id="rId8"/>
    <p:sldId id="277" r:id="rId9"/>
    <p:sldId id="278" r:id="rId10"/>
    <p:sldId id="281" r:id="rId11"/>
    <p:sldId id="279" r:id="rId12"/>
    <p:sldId id="259" r:id="rId13"/>
    <p:sldId id="263" r:id="rId14"/>
    <p:sldId id="260" r:id="rId15"/>
    <p:sldId id="265" r:id="rId16"/>
    <p:sldId id="262"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34580" autoAdjust="0"/>
    <p:restoredTop sz="86410" autoAdjust="0"/>
  </p:normalViewPr>
  <p:slideViewPr>
    <p:cSldViewPr>
      <p:cViewPr varScale="1">
        <p:scale>
          <a:sx n="79" d="100"/>
          <a:sy n="79" d="100"/>
        </p:scale>
        <p:origin x="-624" y="-90"/>
      </p:cViewPr>
      <p:guideLst>
        <p:guide orient="horz" pos="2160"/>
        <p:guide pos="2880"/>
      </p:guideLst>
    </p:cSldViewPr>
  </p:slideViewPr>
  <p:outlineViewPr>
    <p:cViewPr>
      <p:scale>
        <a:sx n="33" d="100"/>
        <a:sy n="33" d="100"/>
      </p:scale>
      <p:origin x="0" y="846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98EC40D-A81E-4366-AA93-94244B6A808B}" type="datetimeFigureOut">
              <a:rPr lang="en-US" smtClean="0"/>
              <a:pPr/>
              <a:t>8/5/2008</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941142-2F1D-49EB-BBA5-7811586272A0}"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1155937-0690-40A5-BEFE-917F4F037456}" type="datetimeFigureOut">
              <a:rPr lang="en-US" smtClean="0"/>
              <a:pPr/>
              <a:t>8/5/2008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DE01DE5-8C6E-45CF-96E5-97C82F5EE69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1155937-0690-40A5-BEFE-917F4F037456}" type="datetimeFigureOut">
              <a:rPr lang="en-US" smtClean="0"/>
              <a:pPr/>
              <a:t>8/5/2008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155937-0690-40A5-BEFE-917F4F037456}" type="datetimeFigureOut">
              <a:rPr lang="en-US" smtClean="0"/>
              <a:pPr/>
              <a:t>8/5/2008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55937-0690-40A5-BEFE-917F4F037456}" type="datetimeFigureOut">
              <a:rPr lang="en-US" smtClean="0"/>
              <a:pPr/>
              <a:t>8/5/2008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DE01DE5-8C6E-45CF-96E5-97C82F5EE693}"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1155937-0690-40A5-BEFE-917F4F037456}" type="datetimeFigureOut">
              <a:rPr lang="en-US" smtClean="0"/>
              <a:pPr/>
              <a:t>8/5/2008</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1DE01DE5-8C6E-45CF-96E5-97C82F5EE69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1155937-0690-40A5-BEFE-917F4F037456}" type="datetimeFigureOut">
              <a:rPr lang="en-US" smtClean="0"/>
              <a:pPr/>
              <a:t>8/5/2008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155937-0690-40A5-BEFE-917F4F037456}" type="datetimeFigureOut">
              <a:rPr lang="en-US" smtClean="0"/>
              <a:pPr/>
              <a:t>8/5/2008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55937-0690-40A5-BEFE-917F4F037456}" type="datetimeFigureOut">
              <a:rPr lang="en-US" smtClean="0"/>
              <a:pPr/>
              <a:t>8/5/2008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1DE01DE5-8C6E-45CF-96E5-97C82F5EE693}"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155937-0690-40A5-BEFE-917F4F037456}" type="datetimeFigureOut">
              <a:rPr lang="en-US" smtClean="0"/>
              <a:pPr/>
              <a:t>8/5/2008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155937-0690-40A5-BEFE-917F4F037456}" type="datetimeFigureOut">
              <a:rPr lang="en-US" smtClean="0"/>
              <a:pPr/>
              <a:t>8/5/2008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155937-0690-40A5-BEFE-917F4F037456}" type="datetimeFigureOut">
              <a:rPr lang="en-US" smtClean="0"/>
              <a:pPr/>
              <a:t>8/5/2008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155937-0690-40A5-BEFE-917F4F037456}" type="datetimeFigureOut">
              <a:rPr lang="en-US" smtClean="0"/>
              <a:pPr/>
              <a:t>8/5/2008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155937-0690-40A5-BEFE-917F4F037456}" type="datetimeFigureOut">
              <a:rPr lang="en-US" smtClean="0"/>
              <a:pPr/>
              <a:t>8/5/2008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DE01DE5-8C6E-45CF-96E5-97C82F5EE69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155937-0690-40A5-BEFE-917F4F037456}" type="datetimeFigureOut">
              <a:rPr lang="en-US" smtClean="0"/>
              <a:pPr/>
              <a:t>8/5/2008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E01DE5-8C6E-45CF-96E5-97C82F5EE69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155937-0690-40A5-BEFE-917F4F037456}" type="datetimeFigureOut">
              <a:rPr lang="en-US" smtClean="0"/>
              <a:pPr/>
              <a:t>8/5/2008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E01DE5-8C6E-45CF-96E5-97C82F5EE693}"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1155937-0690-40A5-BEFE-917F4F037456}" type="datetimeFigureOut">
              <a:rPr lang="en-US" smtClean="0"/>
              <a:pPr/>
              <a:t>8/5/2008</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DE01DE5-8C6E-45CF-96E5-97C82F5EE693}"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GB" sz="8800" dirty="0" smtClean="0"/>
              <a:t>Lungs and </a:t>
            </a:r>
            <a:br>
              <a:rPr lang="en-GB" sz="8800" dirty="0" smtClean="0"/>
            </a:br>
            <a:r>
              <a:rPr lang="en-GB" sz="8800" dirty="0" smtClean="0"/>
              <a:t>lung disease</a:t>
            </a:r>
            <a:endParaRPr lang="en-GB" sz="8800" dirty="0"/>
          </a:p>
        </p:txBody>
      </p:sp>
      <p:sp>
        <p:nvSpPr>
          <p:cNvPr id="3" name="Subtitle 2"/>
          <p:cNvSpPr>
            <a:spLocks noGrp="1"/>
          </p:cNvSpPr>
          <p:nvPr>
            <p:ph type="subTitle" idx="1"/>
          </p:nvPr>
        </p:nvSpPr>
        <p:spPr/>
        <p:txBody>
          <a:bodyPr>
            <a:normAutofit fontScale="85000" lnSpcReduction="10000"/>
          </a:bodyPr>
          <a:lstStyle/>
          <a:p>
            <a:pPr algn="ctr"/>
            <a:r>
              <a:rPr lang="en-GB" sz="6000" dirty="0" smtClean="0"/>
              <a:t>4.5 Lung disease – fibrosis, asthma and emphysema</a:t>
            </a:r>
            <a:endParaRPr lang="en-GB" sz="6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Chronic bronchitis</a:t>
            </a:r>
            <a:endParaRPr lang="en-GB" dirty="0"/>
          </a:p>
        </p:txBody>
      </p:sp>
      <p:sp>
        <p:nvSpPr>
          <p:cNvPr id="3" name="Content Placeholder 2"/>
          <p:cNvSpPr>
            <a:spLocks noGrp="1"/>
          </p:cNvSpPr>
          <p:nvPr>
            <p:ph idx="1"/>
          </p:nvPr>
        </p:nvSpPr>
        <p:spPr>
          <a:xfrm>
            <a:off x="457200" y="1285860"/>
            <a:ext cx="8229600" cy="5572140"/>
          </a:xfrm>
        </p:spPr>
        <p:txBody>
          <a:bodyPr>
            <a:normAutofit/>
          </a:bodyPr>
          <a:lstStyle/>
          <a:p>
            <a:r>
              <a:rPr lang="en-GB" b="1" cap="all" dirty="0" smtClean="0"/>
              <a:t>Criteria: </a:t>
            </a:r>
            <a:r>
              <a:rPr lang="en-GB" b="1" dirty="0" smtClean="0"/>
              <a:t>Having a productive cough for at least 3 months during 2 successive years</a:t>
            </a:r>
          </a:p>
          <a:p>
            <a:endParaRPr lang="en-GB" sz="1000" dirty="0" smtClean="0"/>
          </a:p>
          <a:p>
            <a:pPr lvl="0"/>
            <a:r>
              <a:rPr lang="en-GB" b="1" cap="all" dirty="0" smtClean="0"/>
              <a:t>Symptoms: </a:t>
            </a:r>
            <a:r>
              <a:rPr lang="en-GB" b="1" dirty="0" smtClean="0"/>
              <a:t>Productive cough, breathlessness</a:t>
            </a:r>
          </a:p>
          <a:p>
            <a:pPr lvl="0"/>
            <a:endParaRPr lang="en-GB" sz="1000" dirty="0" smtClean="0"/>
          </a:p>
          <a:p>
            <a:pPr lvl="0"/>
            <a:r>
              <a:rPr lang="en-GB" b="1" dirty="0" smtClean="0"/>
              <a:t>Smoking and air pollution paralyse the cilia in the bronchial tubes so mucus builds up in clumps that are coughed up (productive cough).  The lining of the bronchial tubes becomes irritated and inflamed.</a:t>
            </a:r>
          </a:p>
          <a:p>
            <a:pPr lvl="0"/>
            <a:endParaRPr lang="en-GB" sz="1100" b="1" dirty="0" smtClean="0"/>
          </a:p>
          <a:p>
            <a:pPr lvl="0"/>
            <a:r>
              <a:rPr lang="en-GB" b="1" dirty="0" smtClean="0"/>
              <a:t>CAUSE : smoking and air pollution</a:t>
            </a:r>
          </a:p>
          <a:p>
            <a:pPr lvl="0"/>
            <a:endParaRPr lang="en-GB" sz="1100" b="1" dirty="0" smtClean="0"/>
          </a:p>
          <a:p>
            <a:pPr lvl="0"/>
            <a:r>
              <a:rPr lang="en-GB" b="1" dirty="0" smtClean="0"/>
              <a:t>TREATMENT: drug treatment, oxygen therapy, lung transplant</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Chronic bronchitis</a:t>
            </a:r>
            <a:endParaRPr lang="en-GB" dirty="0"/>
          </a:p>
        </p:txBody>
      </p:sp>
      <p:pic>
        <p:nvPicPr>
          <p:cNvPr id="1026" name="Picture 2" descr="http://www.beliefnet.com/healthandhealing/images/si1315.jpg"/>
          <p:cNvPicPr>
            <a:picLocks noChangeAspect="1" noChangeArrowheads="1"/>
          </p:cNvPicPr>
          <p:nvPr/>
        </p:nvPicPr>
        <p:blipFill>
          <a:blip r:embed="rId2"/>
          <a:srcRect/>
          <a:stretch>
            <a:fillRect/>
          </a:stretch>
        </p:blipFill>
        <p:spPr bwMode="auto">
          <a:xfrm>
            <a:off x="4714876" y="3357562"/>
            <a:ext cx="3724275" cy="2428875"/>
          </a:xfrm>
          <a:prstGeom prst="rect">
            <a:avLst/>
          </a:prstGeom>
          <a:noFill/>
        </p:spPr>
      </p:pic>
      <p:pic>
        <p:nvPicPr>
          <p:cNvPr id="1028" name="Picture 4" descr="http://www.dkimages.com/discover/previews/934/80011521.JPG"/>
          <p:cNvPicPr>
            <a:picLocks noChangeAspect="1" noChangeArrowheads="1"/>
          </p:cNvPicPr>
          <p:nvPr/>
        </p:nvPicPr>
        <p:blipFill>
          <a:blip r:embed="rId3"/>
          <a:srcRect/>
          <a:stretch>
            <a:fillRect/>
          </a:stretch>
        </p:blipFill>
        <p:spPr bwMode="auto">
          <a:xfrm>
            <a:off x="285720" y="2500306"/>
            <a:ext cx="4048125" cy="1562100"/>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229600" cy="1143000"/>
          </a:xfrm>
        </p:spPr>
        <p:txBody>
          <a:bodyPr/>
          <a:lstStyle/>
          <a:p>
            <a:r>
              <a:rPr lang="en-GB" dirty="0" smtClean="0"/>
              <a:t>Emphysema </a:t>
            </a:r>
            <a:endParaRPr lang="en-GB" dirty="0"/>
          </a:p>
        </p:txBody>
      </p:sp>
      <p:sp>
        <p:nvSpPr>
          <p:cNvPr id="3" name="Content Placeholder 2"/>
          <p:cNvSpPr>
            <a:spLocks noGrp="1"/>
          </p:cNvSpPr>
          <p:nvPr>
            <p:ph idx="1"/>
          </p:nvPr>
        </p:nvSpPr>
        <p:spPr>
          <a:xfrm>
            <a:off x="457200" y="1285860"/>
            <a:ext cx="8229600" cy="5286412"/>
          </a:xfrm>
        </p:spPr>
        <p:txBody>
          <a:bodyPr>
            <a:normAutofit/>
          </a:bodyPr>
          <a:lstStyle/>
          <a:p>
            <a:r>
              <a:rPr lang="en-GB" b="1" cap="all" dirty="0" smtClean="0"/>
              <a:t>Criteria:  </a:t>
            </a:r>
            <a:r>
              <a:rPr lang="en-GB" b="1" dirty="0" smtClean="0"/>
              <a:t>Actually defined by pathology the walls of the alveoli are broken down </a:t>
            </a:r>
          </a:p>
          <a:p>
            <a:endParaRPr lang="en-GB" sz="1000" dirty="0" smtClean="0"/>
          </a:p>
          <a:p>
            <a:pPr lvl="0"/>
            <a:r>
              <a:rPr lang="en-GB" b="1" cap="all" dirty="0" smtClean="0"/>
              <a:t>Symptoms: </a:t>
            </a:r>
            <a:r>
              <a:rPr lang="en-GB" b="1" dirty="0" smtClean="0"/>
              <a:t>Coughing, shortness of breath, and wheezing, developing into extreme difficulty in breathing, bluish skin colour</a:t>
            </a:r>
          </a:p>
          <a:p>
            <a:pPr lvl="0"/>
            <a:endParaRPr lang="en-GB" sz="1000" dirty="0" smtClean="0"/>
          </a:p>
          <a:p>
            <a:pPr lvl="0"/>
            <a:r>
              <a:rPr lang="en-GB" b="1" dirty="0" smtClean="0"/>
              <a:t>Physical damage by repeated coughing and loss of </a:t>
            </a:r>
            <a:r>
              <a:rPr lang="en-GB" b="1" dirty="0" err="1" smtClean="0"/>
              <a:t>elastin</a:t>
            </a:r>
            <a:r>
              <a:rPr lang="en-GB" b="1" dirty="0" smtClean="0"/>
              <a:t> from walls of alveoli. Less surface area is available for the exchange of gases.</a:t>
            </a:r>
          </a:p>
          <a:p>
            <a:pPr lvl="0"/>
            <a:endParaRPr lang="en-GB" sz="1000" b="1" dirty="0" smtClean="0"/>
          </a:p>
          <a:p>
            <a:pPr lvl="0"/>
            <a:r>
              <a:rPr lang="en-GB" b="1" dirty="0" smtClean="0"/>
              <a:t>CAUSE: smoking and air pollution</a:t>
            </a:r>
          </a:p>
          <a:p>
            <a:pPr lvl="0"/>
            <a:endParaRPr lang="en-GB" sz="1000" b="1" dirty="0" smtClean="0"/>
          </a:p>
          <a:p>
            <a:pPr lvl="0"/>
            <a:r>
              <a:rPr lang="en-GB" b="1" dirty="0" smtClean="0"/>
              <a:t>Treatment: Emphysema is irreversible</a:t>
            </a:r>
            <a:endParaRPr lang="en-GB" dirty="0" smtClean="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Emphysema </a:t>
            </a:r>
            <a:endParaRPr lang="en-GB" dirty="0"/>
          </a:p>
        </p:txBody>
      </p:sp>
      <p:pic>
        <p:nvPicPr>
          <p:cNvPr id="46082" name="Picture 2" descr="http://apps.uwhealth.org/health/adam/graphics/images/en/19376.jpg"/>
          <p:cNvPicPr>
            <a:picLocks noChangeAspect="1" noChangeArrowheads="1"/>
          </p:cNvPicPr>
          <p:nvPr/>
        </p:nvPicPr>
        <p:blipFill>
          <a:blip r:embed="rId2"/>
          <a:srcRect/>
          <a:stretch>
            <a:fillRect/>
          </a:stretch>
        </p:blipFill>
        <p:spPr bwMode="auto">
          <a:xfrm>
            <a:off x="642910" y="2428868"/>
            <a:ext cx="3810000" cy="3048000"/>
          </a:xfrm>
          <a:prstGeom prst="rect">
            <a:avLst/>
          </a:prstGeom>
          <a:noFill/>
        </p:spPr>
      </p:pic>
      <p:pic>
        <p:nvPicPr>
          <p:cNvPr id="46084" name="Picture 4" descr="http://www.uihealthcare.com/depts/cancercenter/patients/smokingteens/images/boyemphasema.jpg"/>
          <p:cNvPicPr>
            <a:picLocks noChangeAspect="1" noChangeArrowheads="1"/>
          </p:cNvPicPr>
          <p:nvPr/>
        </p:nvPicPr>
        <p:blipFill>
          <a:blip r:embed="rId3"/>
          <a:srcRect/>
          <a:stretch>
            <a:fillRect/>
          </a:stretch>
        </p:blipFill>
        <p:spPr bwMode="auto">
          <a:xfrm>
            <a:off x="5143504" y="1071546"/>
            <a:ext cx="3781425" cy="5419725"/>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14678" y="214290"/>
            <a:ext cx="1500198" cy="400110"/>
          </a:xfrm>
          <a:prstGeom prst="rect">
            <a:avLst/>
          </a:prstGeom>
          <a:solidFill>
            <a:schemeClr val="accent6">
              <a:lumMod val="20000"/>
              <a:lumOff val="80000"/>
            </a:schemeClr>
          </a:solidFill>
          <a:ln>
            <a:solidFill>
              <a:schemeClr val="tx1"/>
            </a:solidFill>
          </a:ln>
        </p:spPr>
        <p:txBody>
          <a:bodyPr wrap="square" rtlCol="0">
            <a:spAutoFit/>
          </a:bodyPr>
          <a:lstStyle/>
          <a:p>
            <a:r>
              <a:rPr lang="en-GB" sz="2000" dirty="0" smtClean="0"/>
              <a:t>Healthy lung</a:t>
            </a:r>
            <a:endParaRPr lang="en-GB" sz="2000" dirty="0"/>
          </a:p>
        </p:txBody>
      </p:sp>
      <p:sp>
        <p:nvSpPr>
          <p:cNvPr id="3" name="TextBox 2"/>
          <p:cNvSpPr txBox="1"/>
          <p:nvPr/>
        </p:nvSpPr>
        <p:spPr>
          <a:xfrm>
            <a:off x="5143504" y="642918"/>
            <a:ext cx="2714644" cy="369332"/>
          </a:xfrm>
          <a:prstGeom prst="rect">
            <a:avLst/>
          </a:prstGeom>
          <a:solidFill>
            <a:schemeClr val="bg2"/>
          </a:solidFill>
          <a:ln>
            <a:solidFill>
              <a:schemeClr val="tx1"/>
            </a:solidFill>
          </a:ln>
        </p:spPr>
        <p:txBody>
          <a:bodyPr wrap="square" rtlCol="0">
            <a:spAutoFit/>
          </a:bodyPr>
          <a:lstStyle/>
          <a:p>
            <a:pPr algn="ctr"/>
            <a:r>
              <a:rPr lang="en-GB" dirty="0" smtClean="0"/>
              <a:t>Smoking and dust particles</a:t>
            </a:r>
            <a:endParaRPr lang="en-GB" dirty="0"/>
          </a:p>
        </p:txBody>
      </p:sp>
      <p:sp>
        <p:nvSpPr>
          <p:cNvPr id="4" name="TextBox 3"/>
          <p:cNvSpPr txBox="1"/>
          <p:nvPr/>
        </p:nvSpPr>
        <p:spPr>
          <a:xfrm>
            <a:off x="2786050" y="1285860"/>
            <a:ext cx="2643206" cy="1200329"/>
          </a:xfrm>
          <a:prstGeom prst="rect">
            <a:avLst/>
          </a:prstGeom>
          <a:solidFill>
            <a:schemeClr val="accent6">
              <a:lumMod val="40000"/>
              <a:lumOff val="60000"/>
            </a:schemeClr>
          </a:solidFill>
          <a:ln>
            <a:solidFill>
              <a:schemeClr val="tx1"/>
            </a:solidFill>
          </a:ln>
        </p:spPr>
        <p:txBody>
          <a:bodyPr wrap="square" rtlCol="0">
            <a:spAutoFit/>
          </a:bodyPr>
          <a:lstStyle/>
          <a:p>
            <a:pPr>
              <a:buFont typeface="Arial" pitchFamily="34" charset="0"/>
              <a:buChar char="•"/>
            </a:pPr>
            <a:r>
              <a:rPr lang="en-GB" dirty="0"/>
              <a:t> </a:t>
            </a:r>
            <a:r>
              <a:rPr lang="en-GB" dirty="0" smtClean="0"/>
              <a:t>more mucus production</a:t>
            </a:r>
          </a:p>
          <a:p>
            <a:pPr>
              <a:buFont typeface="Arial" pitchFamily="34" charset="0"/>
              <a:buChar char="•"/>
            </a:pPr>
            <a:r>
              <a:rPr lang="en-GB" dirty="0" smtClean="0"/>
              <a:t> irritation</a:t>
            </a:r>
          </a:p>
          <a:p>
            <a:pPr>
              <a:buFont typeface="Arial" pitchFamily="34" charset="0"/>
              <a:buChar char="•"/>
            </a:pPr>
            <a:r>
              <a:rPr lang="en-GB" dirty="0" smtClean="0"/>
              <a:t> infections </a:t>
            </a:r>
          </a:p>
          <a:p>
            <a:r>
              <a:rPr lang="en-GB" b="1" dirty="0" smtClean="0"/>
              <a:t>Bronchitis</a:t>
            </a:r>
            <a:endParaRPr lang="en-GB" b="1" dirty="0"/>
          </a:p>
        </p:txBody>
      </p:sp>
      <p:sp>
        <p:nvSpPr>
          <p:cNvPr id="5" name="TextBox 4"/>
          <p:cNvSpPr txBox="1"/>
          <p:nvPr/>
        </p:nvSpPr>
        <p:spPr>
          <a:xfrm>
            <a:off x="2071670" y="3143248"/>
            <a:ext cx="5786478" cy="1015663"/>
          </a:xfrm>
          <a:prstGeom prst="rect">
            <a:avLst/>
          </a:prstGeom>
          <a:solidFill>
            <a:schemeClr val="accent6">
              <a:lumMod val="60000"/>
              <a:lumOff val="40000"/>
            </a:schemeClr>
          </a:solidFill>
          <a:ln>
            <a:solidFill>
              <a:schemeClr val="tx1"/>
            </a:solidFill>
          </a:ln>
        </p:spPr>
        <p:txBody>
          <a:bodyPr wrap="square" rtlCol="0">
            <a:spAutoFit/>
          </a:bodyPr>
          <a:lstStyle/>
          <a:p>
            <a:pPr>
              <a:buFont typeface="Arial" pitchFamily="34" charset="0"/>
              <a:buChar char="•"/>
            </a:pPr>
            <a:r>
              <a:rPr lang="en-GB" sz="2000" dirty="0" smtClean="0"/>
              <a:t> cilia damaged by smoke so mucus is trapped in lung</a:t>
            </a:r>
          </a:p>
          <a:p>
            <a:pPr>
              <a:buFont typeface="Arial" pitchFamily="34" charset="0"/>
              <a:buChar char="•"/>
            </a:pPr>
            <a:r>
              <a:rPr lang="en-GB" sz="2000" dirty="0"/>
              <a:t> </a:t>
            </a:r>
            <a:r>
              <a:rPr lang="en-GB" sz="2000" dirty="0" smtClean="0"/>
              <a:t>alveoli damaged by coughing, giving reduced lung surface area</a:t>
            </a:r>
            <a:endParaRPr lang="en-GB" sz="2000" dirty="0"/>
          </a:p>
        </p:txBody>
      </p:sp>
      <p:sp>
        <p:nvSpPr>
          <p:cNvPr id="6" name="TextBox 5"/>
          <p:cNvSpPr txBox="1"/>
          <p:nvPr/>
        </p:nvSpPr>
        <p:spPr>
          <a:xfrm>
            <a:off x="2428860" y="4714884"/>
            <a:ext cx="3929090" cy="1938992"/>
          </a:xfrm>
          <a:prstGeom prst="rect">
            <a:avLst/>
          </a:prstGeom>
          <a:solidFill>
            <a:schemeClr val="accent6">
              <a:lumMod val="75000"/>
            </a:schemeClr>
          </a:solidFill>
          <a:ln>
            <a:solidFill>
              <a:schemeClr val="tx1"/>
            </a:solidFill>
          </a:ln>
        </p:spPr>
        <p:txBody>
          <a:bodyPr wrap="square" rtlCol="0">
            <a:spAutoFit/>
          </a:bodyPr>
          <a:lstStyle/>
          <a:p>
            <a:r>
              <a:rPr lang="en-GB" sz="2000" b="1" dirty="0" smtClean="0"/>
              <a:t>Emphysema</a:t>
            </a:r>
          </a:p>
          <a:p>
            <a:pPr>
              <a:buFont typeface="Arial" pitchFamily="34" charset="0"/>
              <a:buChar char="•"/>
            </a:pPr>
            <a:r>
              <a:rPr lang="en-GB" sz="2000" dirty="0"/>
              <a:t> </a:t>
            </a:r>
            <a:r>
              <a:rPr lang="en-GB" sz="2000" dirty="0" smtClean="0"/>
              <a:t>irreversible damage to alveoli</a:t>
            </a:r>
          </a:p>
          <a:p>
            <a:pPr>
              <a:buFont typeface="Arial" pitchFamily="34" charset="0"/>
              <a:buChar char="•"/>
            </a:pPr>
            <a:r>
              <a:rPr lang="en-GB" sz="2000" dirty="0"/>
              <a:t> </a:t>
            </a:r>
            <a:r>
              <a:rPr lang="en-GB" sz="2000" dirty="0" smtClean="0"/>
              <a:t>loss of elasticity</a:t>
            </a:r>
          </a:p>
          <a:p>
            <a:pPr>
              <a:buFont typeface="Arial" pitchFamily="34" charset="0"/>
              <a:buChar char="•"/>
            </a:pPr>
            <a:r>
              <a:rPr lang="en-GB" sz="2000" dirty="0" smtClean="0"/>
              <a:t>Ineffective gas exchange due to:</a:t>
            </a:r>
          </a:p>
          <a:p>
            <a:pPr lvl="1">
              <a:buFont typeface="Arial" pitchFamily="34" charset="0"/>
              <a:buChar char="•"/>
            </a:pPr>
            <a:r>
              <a:rPr lang="en-GB" sz="2000" dirty="0" smtClean="0"/>
              <a:t>Reduced surface area of lung</a:t>
            </a:r>
          </a:p>
          <a:p>
            <a:pPr lvl="1">
              <a:buFont typeface="Arial" pitchFamily="34" charset="0"/>
              <a:buChar char="•"/>
            </a:pPr>
            <a:r>
              <a:rPr lang="en-GB" sz="2000" dirty="0" smtClean="0"/>
              <a:t>Excess fluid in lung</a:t>
            </a:r>
            <a:endParaRPr lang="en-GB" sz="2000" dirty="0"/>
          </a:p>
        </p:txBody>
      </p:sp>
      <p:sp>
        <p:nvSpPr>
          <p:cNvPr id="7" name="TextBox 6"/>
          <p:cNvSpPr txBox="1"/>
          <p:nvPr/>
        </p:nvSpPr>
        <p:spPr>
          <a:xfrm>
            <a:off x="5000628" y="4214818"/>
            <a:ext cx="3000396" cy="369332"/>
          </a:xfrm>
          <a:prstGeom prst="rect">
            <a:avLst/>
          </a:prstGeom>
          <a:solidFill>
            <a:schemeClr val="bg2"/>
          </a:solidFill>
          <a:ln>
            <a:solidFill>
              <a:schemeClr val="tx1"/>
            </a:solidFill>
          </a:ln>
        </p:spPr>
        <p:txBody>
          <a:bodyPr wrap="square" rtlCol="0">
            <a:spAutoFit/>
          </a:bodyPr>
          <a:lstStyle/>
          <a:p>
            <a:pPr algn="ctr"/>
            <a:r>
              <a:rPr lang="en-GB" dirty="0" smtClean="0"/>
              <a:t>Further irritation by coughing</a:t>
            </a:r>
            <a:endParaRPr lang="en-GB" dirty="0"/>
          </a:p>
        </p:txBody>
      </p:sp>
      <p:sp>
        <p:nvSpPr>
          <p:cNvPr id="8" name="TextBox 7"/>
          <p:cNvSpPr txBox="1"/>
          <p:nvPr/>
        </p:nvSpPr>
        <p:spPr>
          <a:xfrm>
            <a:off x="4857752" y="2571744"/>
            <a:ext cx="3071834" cy="369332"/>
          </a:xfrm>
          <a:prstGeom prst="rect">
            <a:avLst/>
          </a:prstGeom>
          <a:solidFill>
            <a:schemeClr val="bg2"/>
          </a:solidFill>
          <a:ln>
            <a:solidFill>
              <a:schemeClr val="tx1"/>
            </a:solidFill>
          </a:ln>
        </p:spPr>
        <p:txBody>
          <a:bodyPr wrap="square" rtlCol="0">
            <a:spAutoFit/>
          </a:bodyPr>
          <a:lstStyle/>
          <a:p>
            <a:pPr algn="ctr"/>
            <a:r>
              <a:rPr lang="en-GB" dirty="0" smtClean="0"/>
              <a:t>Further irritation by coughing</a:t>
            </a:r>
            <a:endParaRPr lang="en-GB" dirty="0"/>
          </a:p>
        </p:txBody>
      </p:sp>
      <p:cxnSp>
        <p:nvCxnSpPr>
          <p:cNvPr id="12" name="Straight Arrow Connector 11"/>
          <p:cNvCxnSpPr/>
          <p:nvPr/>
        </p:nvCxnSpPr>
        <p:spPr>
          <a:xfrm rot="5400000">
            <a:off x="3679025" y="964389"/>
            <a:ext cx="50006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5400000">
            <a:off x="3679819" y="2820983"/>
            <a:ext cx="500066"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5400000">
            <a:off x="3714744" y="4429132"/>
            <a:ext cx="42862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nvGrpSpPr>
          <p:cNvPr id="45" name="Group 44"/>
          <p:cNvGrpSpPr/>
          <p:nvPr/>
        </p:nvGrpSpPr>
        <p:grpSpPr>
          <a:xfrm>
            <a:off x="570678" y="285728"/>
            <a:ext cx="2572562" cy="3359174"/>
            <a:chOff x="570678" y="285728"/>
            <a:chExt cx="2572562" cy="3359174"/>
          </a:xfrm>
        </p:grpSpPr>
        <p:cxnSp>
          <p:nvCxnSpPr>
            <p:cNvPr id="31" name="Straight Connector 30"/>
            <p:cNvCxnSpPr/>
            <p:nvPr/>
          </p:nvCxnSpPr>
          <p:spPr>
            <a:xfrm rot="10800000">
              <a:off x="571472" y="3643314"/>
              <a:ext cx="1357322"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flipH="1" flipV="1">
              <a:off x="-1108115" y="1964521"/>
              <a:ext cx="3358380" cy="794"/>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a:off x="571472" y="285728"/>
              <a:ext cx="2571768"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grpSp>
      <p:sp>
        <p:nvSpPr>
          <p:cNvPr id="10" name="TextBox 9"/>
          <p:cNvSpPr txBox="1"/>
          <p:nvPr/>
        </p:nvSpPr>
        <p:spPr>
          <a:xfrm>
            <a:off x="214282" y="1928802"/>
            <a:ext cx="1000100" cy="646331"/>
          </a:xfrm>
          <a:prstGeom prst="rect">
            <a:avLst/>
          </a:prstGeom>
          <a:solidFill>
            <a:srgbClr val="FFFF99"/>
          </a:solidFill>
          <a:ln>
            <a:solidFill>
              <a:schemeClr val="tx1"/>
            </a:solidFill>
          </a:ln>
        </p:spPr>
        <p:txBody>
          <a:bodyPr wrap="square" rtlCol="0">
            <a:spAutoFit/>
          </a:bodyPr>
          <a:lstStyle/>
          <a:p>
            <a:pPr algn="ctr"/>
            <a:r>
              <a:rPr lang="en-GB" dirty="0" smtClean="0"/>
              <a:t>Slow</a:t>
            </a:r>
          </a:p>
          <a:p>
            <a:pPr algn="ctr"/>
            <a:r>
              <a:rPr lang="en-GB" dirty="0" smtClean="0"/>
              <a:t>recovery</a:t>
            </a:r>
            <a:endParaRPr lang="en-GB" dirty="0"/>
          </a:p>
        </p:txBody>
      </p:sp>
      <p:cxnSp>
        <p:nvCxnSpPr>
          <p:cNvPr id="37" name="Straight Connector 36"/>
          <p:cNvCxnSpPr/>
          <p:nvPr/>
        </p:nvCxnSpPr>
        <p:spPr>
          <a:xfrm rot="10800000">
            <a:off x="1785918" y="1857364"/>
            <a:ext cx="92869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1142976" y="1214422"/>
            <a:ext cx="1285884" cy="1588"/>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1785918" y="571480"/>
            <a:ext cx="1357322" cy="1588"/>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285852" y="928670"/>
            <a:ext cx="1000132" cy="369332"/>
          </a:xfrm>
          <a:prstGeom prst="rect">
            <a:avLst/>
          </a:prstGeom>
          <a:solidFill>
            <a:srgbClr val="FFFF99"/>
          </a:solidFill>
          <a:ln>
            <a:solidFill>
              <a:schemeClr val="tx1"/>
            </a:solidFill>
          </a:ln>
        </p:spPr>
        <p:txBody>
          <a:bodyPr wrap="square" rtlCol="0">
            <a:spAutoFit/>
          </a:bodyPr>
          <a:lstStyle/>
          <a:p>
            <a:r>
              <a:rPr lang="en-GB" dirty="0" smtClean="0"/>
              <a:t>recovery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checkerboard(across)">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2000"/>
                                        <p:tgtEl>
                                          <p:spTgt spid="37"/>
                                        </p:tgtEl>
                                      </p:cBhvr>
                                    </p:animEffect>
                                  </p:childTnLst>
                                </p:cTn>
                              </p:par>
                              <p:par>
                                <p:cTn id="28" presetID="10" presetClass="entr" presetSubtype="0" fill="hold" nodeType="withEffect">
                                  <p:stCondLst>
                                    <p:cond delay="0"/>
                                  </p:stCondLst>
                                  <p:childTnLst>
                                    <p:set>
                                      <p:cBhvr>
                                        <p:cTn id="29" dur="1" fill="hold">
                                          <p:stCondLst>
                                            <p:cond delay="0"/>
                                          </p:stCondLst>
                                        </p:cTn>
                                        <p:tgtEl>
                                          <p:spTgt spid="39"/>
                                        </p:tgtEl>
                                        <p:attrNameLst>
                                          <p:attrName>style.visibility</p:attrName>
                                        </p:attrNameLst>
                                      </p:cBhvr>
                                      <p:to>
                                        <p:strVal val="visible"/>
                                      </p:to>
                                    </p:set>
                                    <p:animEffect transition="in" filter="fade">
                                      <p:cBhvr>
                                        <p:cTn id="30" dur="2000"/>
                                        <p:tgtEl>
                                          <p:spTgt spid="39"/>
                                        </p:tgtEl>
                                      </p:cBhvr>
                                    </p:animEffect>
                                  </p:childTnLst>
                                </p:cTn>
                              </p:par>
                              <p:par>
                                <p:cTn id="31" presetID="10" presetClass="entr" presetSubtype="0" fill="hold" nodeType="withEffect">
                                  <p:stCondLst>
                                    <p:cond delay="0"/>
                                  </p:stCondLst>
                                  <p:childTnLst>
                                    <p:set>
                                      <p:cBhvr>
                                        <p:cTn id="32" dur="1" fill="hold">
                                          <p:stCondLst>
                                            <p:cond delay="0"/>
                                          </p:stCondLst>
                                        </p:cTn>
                                        <p:tgtEl>
                                          <p:spTgt spid="43"/>
                                        </p:tgtEl>
                                        <p:attrNameLst>
                                          <p:attrName>style.visibility</p:attrName>
                                        </p:attrNameLst>
                                      </p:cBhvr>
                                      <p:to>
                                        <p:strVal val="visible"/>
                                      </p:to>
                                    </p:set>
                                    <p:animEffect transition="in" filter="fade">
                                      <p:cBhvr>
                                        <p:cTn id="33" dur="2000"/>
                                        <p:tgtEl>
                                          <p:spTgt spid="43"/>
                                        </p:tgtEl>
                                      </p:cBhvr>
                                    </p:animEffect>
                                  </p:childTnLst>
                                </p:cTn>
                              </p:par>
                              <p:par>
                                <p:cTn id="34" presetID="5" presetClass="entr" presetSubtype="10" fill="hold" grpId="0" nodeType="withEffect">
                                  <p:stCondLst>
                                    <p:cond delay="0"/>
                                  </p:stCondLst>
                                  <p:childTnLst>
                                    <p:set>
                                      <p:cBhvr>
                                        <p:cTn id="35" dur="1" fill="hold">
                                          <p:stCondLst>
                                            <p:cond delay="0"/>
                                          </p:stCondLst>
                                        </p:cTn>
                                        <p:tgtEl>
                                          <p:spTgt spid="9"/>
                                        </p:tgtEl>
                                        <p:attrNameLst>
                                          <p:attrName>style.visibility</p:attrName>
                                        </p:attrNameLst>
                                      </p:cBhvr>
                                      <p:to>
                                        <p:strVal val="visible"/>
                                      </p:to>
                                    </p:set>
                                    <p:animEffect transition="in" filter="checkerboard(across)">
                                      <p:cBhvr>
                                        <p:cTn id="36" dur="2000"/>
                                        <p:tgtEl>
                                          <p:spTgt spid="9"/>
                                        </p:tgtEl>
                                      </p:cBhvr>
                                    </p:animEffect>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checkerboard(across)">
                                      <p:cBhvr>
                                        <p:cTn id="41" dur="500"/>
                                        <p:tgtEl>
                                          <p:spTgt spid="8"/>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nodeType="clickEffect">
                                  <p:stCondLst>
                                    <p:cond delay="0"/>
                                  </p:stCondLst>
                                  <p:childTnLst>
                                    <p:set>
                                      <p:cBhvr>
                                        <p:cTn id="45" dur="1" fill="hold">
                                          <p:stCondLst>
                                            <p:cond delay="0"/>
                                          </p:stCondLst>
                                        </p:cTn>
                                        <p:tgtEl>
                                          <p:spTgt spid="13"/>
                                        </p:tgtEl>
                                        <p:attrNameLst>
                                          <p:attrName>style.visibility</p:attrName>
                                        </p:attrNameLst>
                                      </p:cBhvr>
                                      <p:to>
                                        <p:strVal val="visible"/>
                                      </p:to>
                                    </p:set>
                                    <p:animEffect transition="in" filter="fade">
                                      <p:cBhvr>
                                        <p:cTn id="46" dur="2000"/>
                                        <p:tgtEl>
                                          <p:spTgt spid="13"/>
                                        </p:tgtEl>
                                      </p:cBhvr>
                                    </p:animEffect>
                                  </p:childTnLst>
                                </p:cTn>
                              </p:par>
                            </p:childTnLst>
                          </p:cTn>
                        </p:par>
                      </p:childTnLst>
                    </p:cTn>
                  </p:par>
                  <p:par>
                    <p:cTn id="47" fill="hold">
                      <p:stCondLst>
                        <p:cond delay="indefinite"/>
                      </p:stCondLst>
                      <p:childTnLst>
                        <p:par>
                          <p:cTn id="48" fill="hold">
                            <p:stCondLst>
                              <p:cond delay="0"/>
                            </p:stCondLst>
                            <p:childTnLst>
                              <p:par>
                                <p:cTn id="49" presetID="5" presetClass="entr" presetSubtype="10" fill="hold" grpId="0" nodeType="clickEffect">
                                  <p:stCondLst>
                                    <p:cond delay="0"/>
                                  </p:stCondLst>
                                  <p:childTnLst>
                                    <p:set>
                                      <p:cBhvr>
                                        <p:cTn id="50" dur="1" fill="hold">
                                          <p:stCondLst>
                                            <p:cond delay="0"/>
                                          </p:stCondLst>
                                        </p:cTn>
                                        <p:tgtEl>
                                          <p:spTgt spid="5"/>
                                        </p:tgtEl>
                                        <p:attrNameLst>
                                          <p:attrName>style.visibility</p:attrName>
                                        </p:attrNameLst>
                                      </p:cBhvr>
                                      <p:to>
                                        <p:strVal val="visible"/>
                                      </p:to>
                                    </p:set>
                                    <p:animEffect transition="in" filter="checkerboard(across)">
                                      <p:cBhvr>
                                        <p:cTn id="51" dur="500"/>
                                        <p:tgtEl>
                                          <p:spTgt spid="5"/>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nodeType="clickEffect">
                                  <p:stCondLst>
                                    <p:cond delay="0"/>
                                  </p:stCondLst>
                                  <p:childTnLst>
                                    <p:set>
                                      <p:cBhvr>
                                        <p:cTn id="55" dur="1" fill="hold">
                                          <p:stCondLst>
                                            <p:cond delay="0"/>
                                          </p:stCondLst>
                                        </p:cTn>
                                        <p:tgtEl>
                                          <p:spTgt spid="45"/>
                                        </p:tgtEl>
                                        <p:attrNameLst>
                                          <p:attrName>style.visibility</p:attrName>
                                        </p:attrNameLst>
                                      </p:cBhvr>
                                      <p:to>
                                        <p:strVal val="visible"/>
                                      </p:to>
                                    </p:set>
                                    <p:animEffect transition="in" filter="fade">
                                      <p:cBhvr>
                                        <p:cTn id="56" dur="2000"/>
                                        <p:tgtEl>
                                          <p:spTgt spid="45"/>
                                        </p:tgtEl>
                                      </p:cBhvr>
                                    </p:animEffect>
                                  </p:childTnLst>
                                </p:cTn>
                              </p:par>
                            </p:childTnLst>
                          </p:cTn>
                        </p:par>
                      </p:childTnLst>
                    </p:cTn>
                  </p:par>
                  <p:par>
                    <p:cTn id="57" fill="hold">
                      <p:stCondLst>
                        <p:cond delay="indefinite"/>
                      </p:stCondLst>
                      <p:childTnLst>
                        <p:par>
                          <p:cTn id="58" fill="hold">
                            <p:stCondLst>
                              <p:cond delay="0"/>
                            </p:stCondLst>
                            <p:childTnLst>
                              <p:par>
                                <p:cTn id="59" presetID="5" presetClass="entr" presetSubtype="10" fill="hold" grpId="0" nodeType="clickEffect">
                                  <p:stCondLst>
                                    <p:cond delay="0"/>
                                  </p:stCondLst>
                                  <p:childTnLst>
                                    <p:set>
                                      <p:cBhvr>
                                        <p:cTn id="60" dur="1" fill="hold">
                                          <p:stCondLst>
                                            <p:cond delay="0"/>
                                          </p:stCondLst>
                                        </p:cTn>
                                        <p:tgtEl>
                                          <p:spTgt spid="10"/>
                                        </p:tgtEl>
                                        <p:attrNameLst>
                                          <p:attrName>style.visibility</p:attrName>
                                        </p:attrNameLst>
                                      </p:cBhvr>
                                      <p:to>
                                        <p:strVal val="visible"/>
                                      </p:to>
                                    </p:set>
                                    <p:animEffect transition="in" filter="checkerboard(across)">
                                      <p:cBhvr>
                                        <p:cTn id="61" dur="2000"/>
                                        <p:tgtEl>
                                          <p:spTgt spid="10"/>
                                        </p:tgtEl>
                                      </p:cBhvr>
                                    </p:animEffect>
                                  </p:childTnLst>
                                </p:cTn>
                              </p:par>
                            </p:childTnLst>
                          </p:cTn>
                        </p:par>
                      </p:childTnLst>
                    </p:cTn>
                  </p:par>
                  <p:par>
                    <p:cTn id="62" fill="hold">
                      <p:stCondLst>
                        <p:cond delay="indefinite"/>
                      </p:stCondLst>
                      <p:childTnLst>
                        <p:par>
                          <p:cTn id="63" fill="hold">
                            <p:stCondLst>
                              <p:cond delay="0"/>
                            </p:stCondLst>
                            <p:childTnLst>
                              <p:par>
                                <p:cTn id="64" presetID="5" presetClass="entr" presetSubtype="10" fill="hold" grpId="0" nodeType="click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checkerboard(across)">
                                      <p:cBhvr>
                                        <p:cTn id="66" dur="500"/>
                                        <p:tgtEl>
                                          <p:spTgt spid="7"/>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nodeType="click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2000"/>
                                        <p:tgtEl>
                                          <p:spTgt spid="14"/>
                                        </p:tgtEl>
                                      </p:cBhvr>
                                    </p:animEffect>
                                  </p:childTnLst>
                                </p:cTn>
                              </p:par>
                            </p:childTnLst>
                          </p:cTn>
                        </p:par>
                      </p:childTnLst>
                    </p:cTn>
                  </p:par>
                  <p:par>
                    <p:cTn id="72" fill="hold">
                      <p:stCondLst>
                        <p:cond delay="indefinite"/>
                      </p:stCondLst>
                      <p:childTnLst>
                        <p:par>
                          <p:cTn id="73" fill="hold">
                            <p:stCondLst>
                              <p:cond delay="0"/>
                            </p:stCondLst>
                            <p:childTnLst>
                              <p:par>
                                <p:cTn id="74" presetID="5" presetClass="entr" presetSubtype="10" fill="hold" grpId="0" nodeType="clickEffect">
                                  <p:stCondLst>
                                    <p:cond delay="0"/>
                                  </p:stCondLst>
                                  <p:childTnLst>
                                    <p:set>
                                      <p:cBhvr>
                                        <p:cTn id="75" dur="1" fill="hold">
                                          <p:stCondLst>
                                            <p:cond delay="0"/>
                                          </p:stCondLst>
                                        </p:cTn>
                                        <p:tgtEl>
                                          <p:spTgt spid="6"/>
                                        </p:tgtEl>
                                        <p:attrNameLst>
                                          <p:attrName>style.visibility</p:attrName>
                                        </p:attrNameLst>
                                      </p:cBhvr>
                                      <p:to>
                                        <p:strVal val="visible"/>
                                      </p:to>
                                    </p:set>
                                    <p:animEffect transition="in" filter="checkerboard(across)">
                                      <p:cBhvr>
                                        <p:cTn id="7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10"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Learning outcomes</a:t>
            </a:r>
            <a:endParaRPr lang="en-GB" dirty="0"/>
          </a:p>
        </p:txBody>
      </p:sp>
      <p:sp>
        <p:nvSpPr>
          <p:cNvPr id="3" name="Content Placeholder 2"/>
          <p:cNvSpPr>
            <a:spLocks noGrp="1"/>
          </p:cNvSpPr>
          <p:nvPr>
            <p:ph idx="1"/>
          </p:nvPr>
        </p:nvSpPr>
        <p:spPr>
          <a:xfrm>
            <a:off x="457200" y="1214422"/>
            <a:ext cx="8229600" cy="5110178"/>
          </a:xfrm>
        </p:spPr>
        <p:txBody>
          <a:bodyPr>
            <a:normAutofit/>
          </a:bodyPr>
          <a:lstStyle/>
          <a:p>
            <a:pPr>
              <a:buNone/>
            </a:pPr>
            <a:r>
              <a:rPr lang="en-GB" dirty="0" smtClean="0"/>
              <a:t>Student should understand the following :</a:t>
            </a:r>
          </a:p>
          <a:p>
            <a:r>
              <a:rPr lang="en-GB" dirty="0" smtClean="0"/>
              <a:t>The effects of fibrosis, asthma and emphysema on lung function. </a:t>
            </a:r>
          </a:p>
          <a:p>
            <a:pPr>
              <a:buNone/>
            </a:pPr>
            <a:r>
              <a:rPr lang="en-GB" dirty="0" smtClean="0"/>
              <a:t>Candidates should be able to </a:t>
            </a:r>
          </a:p>
          <a:p>
            <a:pPr lvl="1"/>
            <a:r>
              <a:rPr lang="en-GB" dirty="0" smtClean="0"/>
              <a:t>explain the symptoms of diseases and conditions affecting the lungs in terms of gas exchange and respiration</a:t>
            </a:r>
          </a:p>
          <a:p>
            <a:pPr lvl="1"/>
            <a:r>
              <a:rPr lang="en-GB" dirty="0" smtClean="0"/>
              <a:t>interpret data relating to the effects of pollution and smoking on the incidence of lung disease</a:t>
            </a:r>
          </a:p>
          <a:p>
            <a:pPr lvl="1"/>
            <a:r>
              <a:rPr lang="en-GB" dirty="0" smtClean="0"/>
              <a:t>analyse and interpret data associated with specific risk factors and the incidence of lung disease</a:t>
            </a:r>
          </a:p>
          <a:p>
            <a:pPr lvl="1"/>
            <a:r>
              <a:rPr lang="en-GB" dirty="0" smtClean="0"/>
              <a:t>recognise correlations and causal relationships.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Learning outcomes</a:t>
            </a:r>
            <a:endParaRPr lang="en-GB" dirty="0"/>
          </a:p>
        </p:txBody>
      </p:sp>
      <p:sp>
        <p:nvSpPr>
          <p:cNvPr id="3" name="Content Placeholder 2"/>
          <p:cNvSpPr>
            <a:spLocks noGrp="1"/>
          </p:cNvSpPr>
          <p:nvPr>
            <p:ph idx="1"/>
          </p:nvPr>
        </p:nvSpPr>
        <p:spPr>
          <a:xfrm>
            <a:off x="457200" y="1214422"/>
            <a:ext cx="8229600" cy="5110178"/>
          </a:xfrm>
        </p:spPr>
        <p:txBody>
          <a:bodyPr>
            <a:normAutofit/>
          </a:bodyPr>
          <a:lstStyle/>
          <a:p>
            <a:pPr>
              <a:buNone/>
            </a:pPr>
            <a:r>
              <a:rPr lang="en-GB" dirty="0" smtClean="0"/>
              <a:t>Student should understand the following :</a:t>
            </a:r>
          </a:p>
          <a:p>
            <a:r>
              <a:rPr lang="en-GB" dirty="0" smtClean="0"/>
              <a:t>The effects of fibrosis, asthma and emphysema on lung function. </a:t>
            </a:r>
          </a:p>
          <a:p>
            <a:pPr>
              <a:buNone/>
            </a:pPr>
            <a:r>
              <a:rPr lang="en-GB" dirty="0" smtClean="0"/>
              <a:t>Candidates should be able to </a:t>
            </a:r>
          </a:p>
          <a:p>
            <a:pPr lvl="1"/>
            <a:r>
              <a:rPr lang="en-GB" dirty="0" smtClean="0"/>
              <a:t>explain the symptoms of diseases and conditions affecting the lungs in terms of gas exchange and respiration</a:t>
            </a:r>
          </a:p>
          <a:p>
            <a:pPr lvl="1"/>
            <a:r>
              <a:rPr lang="en-GB" dirty="0" smtClean="0"/>
              <a:t>interpret data relating to the effects of pollution and smoking on the incidence of lung disease</a:t>
            </a:r>
          </a:p>
          <a:p>
            <a:pPr lvl="1"/>
            <a:r>
              <a:rPr lang="en-GB" dirty="0" smtClean="0"/>
              <a:t>analyse and interpret data associated with specific risk factors and the incidence of lung disease</a:t>
            </a:r>
          </a:p>
          <a:p>
            <a:pPr lvl="1"/>
            <a:r>
              <a:rPr lang="en-GB" dirty="0" smtClean="0"/>
              <a:t>recognise correlations and causal relationships.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Pulmonary fibrosis</a:t>
            </a:r>
            <a:endParaRPr lang="en-GB" dirty="0"/>
          </a:p>
        </p:txBody>
      </p:sp>
      <p:sp>
        <p:nvSpPr>
          <p:cNvPr id="3" name="Content Placeholder 2"/>
          <p:cNvSpPr>
            <a:spLocks noGrp="1"/>
          </p:cNvSpPr>
          <p:nvPr>
            <p:ph idx="1"/>
          </p:nvPr>
        </p:nvSpPr>
        <p:spPr>
          <a:xfrm>
            <a:off x="457200" y="1357298"/>
            <a:ext cx="8229600" cy="4967302"/>
          </a:xfrm>
        </p:spPr>
        <p:txBody>
          <a:bodyPr/>
          <a:lstStyle/>
          <a:p>
            <a:r>
              <a:rPr lang="en-GB" dirty="0" smtClean="0"/>
              <a:t>Arises when scars form on the epithelium of the lungs causing them to become irreversibly thickened.</a:t>
            </a:r>
          </a:p>
          <a:p>
            <a:endParaRPr lang="en-GB" sz="1000" dirty="0" smtClean="0"/>
          </a:p>
          <a:p>
            <a:r>
              <a:rPr lang="en-GB" dirty="0" smtClean="0"/>
              <a:t>Oxygen uptake is less efficient because</a:t>
            </a:r>
          </a:p>
          <a:p>
            <a:pPr lvl="1"/>
            <a:r>
              <a:rPr lang="en-GB" dirty="0" smtClean="0"/>
              <a:t>the volume of air that the lungs can contain is reduced</a:t>
            </a:r>
          </a:p>
          <a:p>
            <a:pPr lvl="1"/>
            <a:r>
              <a:rPr lang="en-GB" dirty="0" smtClean="0"/>
              <a:t>There is a greater diffusion pathway </a:t>
            </a:r>
          </a:p>
          <a:p>
            <a:pPr>
              <a:buNone/>
            </a:pPr>
            <a:endParaRPr lang="en-GB" sz="1000" dirty="0" smtClean="0"/>
          </a:p>
          <a:p>
            <a:r>
              <a:rPr lang="en-GB" dirty="0" smtClean="0"/>
              <a:t>Fibrosis also reduces </a:t>
            </a:r>
            <a:r>
              <a:rPr lang="en-GB" dirty="0" smtClean="0"/>
              <a:t>the                                                </a:t>
            </a:r>
            <a:r>
              <a:rPr lang="en-GB" dirty="0" smtClean="0"/>
              <a:t>elasticity of the lungs and </a:t>
            </a:r>
            <a:r>
              <a:rPr lang="en-GB" dirty="0" smtClean="0"/>
              <a:t>                                                          it </a:t>
            </a:r>
            <a:r>
              <a:rPr lang="en-GB" dirty="0" smtClean="0"/>
              <a:t>is therefore more </a:t>
            </a:r>
            <a:r>
              <a:rPr lang="en-GB" dirty="0" smtClean="0"/>
              <a:t>difficult                                             </a:t>
            </a:r>
            <a:r>
              <a:rPr lang="en-GB" dirty="0" smtClean="0"/>
              <a:t>to breathe out.</a:t>
            </a:r>
          </a:p>
          <a:p>
            <a:endParaRPr lang="en-GB" sz="1000" dirty="0" smtClean="0"/>
          </a:p>
        </p:txBody>
      </p:sp>
      <p:pic>
        <p:nvPicPr>
          <p:cNvPr id="13314" name="Picture 2" descr="http://mediswww.cwru.edu/ecsample/yeartwo/pulmonary/images/section2/grs027.jpg"/>
          <p:cNvPicPr>
            <a:picLocks noChangeAspect="1" noChangeArrowheads="1"/>
          </p:cNvPicPr>
          <p:nvPr/>
        </p:nvPicPr>
        <p:blipFill>
          <a:blip r:embed="rId2"/>
          <a:srcRect/>
          <a:stretch>
            <a:fillRect/>
          </a:stretch>
        </p:blipFill>
        <p:spPr bwMode="auto">
          <a:xfrm>
            <a:off x="4786314" y="3857628"/>
            <a:ext cx="4143364" cy="276224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42852"/>
            <a:ext cx="8229600" cy="1143000"/>
          </a:xfrm>
        </p:spPr>
        <p:txBody>
          <a:bodyPr>
            <a:normAutofit fontScale="90000"/>
          </a:bodyPr>
          <a:lstStyle/>
          <a:p>
            <a:r>
              <a:rPr lang="en-GB" dirty="0" smtClean="0"/>
              <a:t>Effects of fibrosis on lung function</a:t>
            </a:r>
            <a:endParaRPr lang="en-GB" dirty="0"/>
          </a:p>
        </p:txBody>
      </p:sp>
      <p:sp>
        <p:nvSpPr>
          <p:cNvPr id="3" name="Content Placeholder 2"/>
          <p:cNvSpPr>
            <a:spLocks noGrp="1"/>
          </p:cNvSpPr>
          <p:nvPr>
            <p:ph idx="1"/>
          </p:nvPr>
        </p:nvSpPr>
        <p:spPr>
          <a:xfrm>
            <a:off x="457200" y="1643050"/>
            <a:ext cx="8229600" cy="4681550"/>
          </a:xfrm>
        </p:spPr>
        <p:txBody>
          <a:bodyPr/>
          <a:lstStyle/>
          <a:p>
            <a:r>
              <a:rPr lang="en-GB" dirty="0" smtClean="0">
                <a:solidFill>
                  <a:srgbClr val="FF0000"/>
                </a:solidFill>
              </a:rPr>
              <a:t>Shortness of breath</a:t>
            </a:r>
            <a:r>
              <a:rPr lang="en-GB" dirty="0" smtClean="0"/>
              <a:t>, </a:t>
            </a:r>
            <a:r>
              <a:rPr lang="en-GB" dirty="0" err="1" smtClean="0"/>
              <a:t>esp</a:t>
            </a:r>
            <a:r>
              <a:rPr lang="en-GB" dirty="0" smtClean="0"/>
              <a:t> when exercising due to the amount of fibrous tissues in the lungs.</a:t>
            </a:r>
          </a:p>
          <a:p>
            <a:pPr lvl="1"/>
            <a:r>
              <a:rPr lang="en-GB" dirty="0" smtClean="0"/>
              <a:t>Less air is taken in by each breath</a:t>
            </a:r>
          </a:p>
          <a:p>
            <a:pPr lvl="1"/>
            <a:r>
              <a:rPr lang="en-GB" dirty="0" smtClean="0"/>
              <a:t>Increased diffusion pathway due to the thickened epithelium</a:t>
            </a:r>
          </a:p>
          <a:p>
            <a:pPr lvl="1"/>
            <a:r>
              <a:rPr lang="en-GB" dirty="0" smtClean="0"/>
              <a:t>Loss of elasticity makes ventilation difficult and thus makes it hard to maintain a diffusion  gradient</a:t>
            </a:r>
          </a:p>
          <a:p>
            <a:pPr lvl="1"/>
            <a:endParaRPr lang="en-GB"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5429264"/>
          </a:xfrm>
        </p:spPr>
        <p:txBody>
          <a:bodyPr>
            <a:normAutofit lnSpcReduction="10000"/>
          </a:bodyPr>
          <a:lstStyle/>
          <a:p>
            <a:r>
              <a:rPr lang="en-GB" dirty="0" smtClean="0">
                <a:solidFill>
                  <a:srgbClr val="FF0000"/>
                </a:solidFill>
              </a:rPr>
              <a:t>Chronic, dry cough </a:t>
            </a:r>
            <a:r>
              <a:rPr lang="en-GB" dirty="0" smtClean="0"/>
              <a:t>because the fibrous tissue creates an obstruction in the airways of the lungs. The body naturally reacts to clear the obstruction by coughing but as the tissue is immovable the cough is ‘dry’.</a:t>
            </a:r>
          </a:p>
          <a:p>
            <a:endParaRPr lang="en-GB" sz="1000" dirty="0" smtClean="0"/>
          </a:p>
          <a:p>
            <a:r>
              <a:rPr lang="en-GB" dirty="0" smtClean="0">
                <a:solidFill>
                  <a:srgbClr val="FF0000"/>
                </a:solidFill>
              </a:rPr>
              <a:t>Pain and discomfort in the chest </a:t>
            </a:r>
            <a:r>
              <a:rPr lang="en-GB" dirty="0" smtClean="0"/>
              <a:t>due to the pressure and damage from the fibrous tissue and coughing.</a:t>
            </a:r>
          </a:p>
          <a:p>
            <a:endParaRPr lang="en-GB" sz="1000" dirty="0" smtClean="0"/>
          </a:p>
          <a:p>
            <a:r>
              <a:rPr lang="en-GB" dirty="0" smtClean="0">
                <a:solidFill>
                  <a:srgbClr val="FF0000"/>
                </a:solidFill>
              </a:rPr>
              <a:t>Weakness and fatigue </a:t>
            </a:r>
            <a:r>
              <a:rPr lang="en-GB" dirty="0" smtClean="0"/>
              <a:t>from reduced oxygen uptake. The energy released by cellular respiration is reduced, leading to tiredness</a:t>
            </a:r>
            <a:r>
              <a:rPr lang="en-GB" dirty="0" smtClean="0"/>
              <a:t>.</a:t>
            </a:r>
          </a:p>
          <a:p>
            <a:endParaRPr lang="en-GB" sz="1100" dirty="0" smtClean="0"/>
          </a:p>
          <a:p>
            <a:pPr>
              <a:buNone/>
            </a:pPr>
            <a:r>
              <a:rPr lang="en-GB" dirty="0" smtClean="0"/>
              <a:t>The exact cause is unclear, but evidence suggests that it is a reaction to microscopic lung injury, to which some individuals are genetically more susceptible</a:t>
            </a:r>
            <a:r>
              <a:rPr lang="en-GB" dirty="0" smtClean="0"/>
              <a:t>.</a:t>
            </a:r>
            <a:endParaRPr lang="en-GB" dirty="0" smtClean="0"/>
          </a:p>
        </p:txBody>
      </p:sp>
      <p:sp>
        <p:nvSpPr>
          <p:cNvPr id="4" name="Title 1"/>
          <p:cNvSpPr>
            <a:spLocks noGrp="1"/>
          </p:cNvSpPr>
          <p:nvPr>
            <p:ph type="title"/>
          </p:nvPr>
        </p:nvSpPr>
        <p:spPr>
          <a:xfrm>
            <a:off x="357158" y="0"/>
            <a:ext cx="8229600" cy="1143000"/>
          </a:xfrm>
        </p:spPr>
        <p:txBody>
          <a:bodyPr>
            <a:normAutofit fontScale="90000"/>
          </a:bodyPr>
          <a:lstStyle/>
          <a:p>
            <a:r>
              <a:rPr lang="en-GB" dirty="0" smtClean="0"/>
              <a:t>Effects of fibrosis on lung function</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0"/>
            <a:ext cx="8229600" cy="1143000"/>
          </a:xfrm>
        </p:spPr>
        <p:txBody>
          <a:bodyPr/>
          <a:lstStyle/>
          <a:p>
            <a:r>
              <a:rPr lang="en-GB" dirty="0" smtClean="0"/>
              <a:t>Asthma </a:t>
            </a:r>
            <a:endParaRPr lang="en-GB" dirty="0"/>
          </a:p>
        </p:txBody>
      </p:sp>
      <p:sp>
        <p:nvSpPr>
          <p:cNvPr id="3" name="Content Placeholder 2"/>
          <p:cNvSpPr>
            <a:spLocks noGrp="1"/>
          </p:cNvSpPr>
          <p:nvPr>
            <p:ph idx="1"/>
          </p:nvPr>
        </p:nvSpPr>
        <p:spPr>
          <a:xfrm>
            <a:off x="457200" y="1142984"/>
            <a:ext cx="8229600" cy="5715016"/>
          </a:xfrm>
        </p:spPr>
        <p:txBody>
          <a:bodyPr>
            <a:normAutofit lnSpcReduction="10000"/>
          </a:bodyPr>
          <a:lstStyle/>
          <a:p>
            <a:r>
              <a:rPr lang="en-GB" dirty="0" smtClean="0"/>
              <a:t>Affects up to 10% of the worlds population.</a:t>
            </a:r>
          </a:p>
          <a:p>
            <a:r>
              <a:rPr lang="en-GB" dirty="0" smtClean="0"/>
              <a:t>2000 deaths in UK each year.</a:t>
            </a:r>
          </a:p>
          <a:p>
            <a:r>
              <a:rPr lang="en-GB" dirty="0" smtClean="0"/>
              <a:t>Asthma tends to run in families – genetic element</a:t>
            </a:r>
          </a:p>
          <a:p>
            <a:r>
              <a:rPr lang="en-GB" dirty="0" smtClean="0"/>
              <a:t>Allergens include</a:t>
            </a:r>
          </a:p>
          <a:p>
            <a:pPr lvl="1"/>
            <a:r>
              <a:rPr lang="en-GB" dirty="0" smtClean="0"/>
              <a:t>Pollen, animal fur, faeces of house dust mite.</a:t>
            </a:r>
          </a:p>
          <a:p>
            <a:r>
              <a:rPr lang="en-GB" dirty="0" smtClean="0"/>
              <a:t>Can be triggered by </a:t>
            </a:r>
          </a:p>
          <a:p>
            <a:pPr lvl="1"/>
            <a:r>
              <a:rPr lang="en-GB" dirty="0" smtClean="0"/>
              <a:t>air pollutants(sulphur dioxide, nitrogen oxides and ozone), exercise, cold air, infection, anxiety and stress.</a:t>
            </a:r>
          </a:p>
          <a:p>
            <a:pPr>
              <a:buNone/>
            </a:pPr>
            <a:r>
              <a:rPr lang="en-GB" dirty="0" smtClean="0"/>
              <a:t>Number of cases rising due to</a:t>
            </a:r>
          </a:p>
          <a:p>
            <a:pPr lvl="1"/>
            <a:r>
              <a:rPr lang="en-GB" dirty="0" smtClean="0"/>
              <a:t>Increase in air pollution</a:t>
            </a:r>
          </a:p>
          <a:p>
            <a:pPr lvl="1"/>
            <a:r>
              <a:rPr lang="en-GB" dirty="0" smtClean="0"/>
              <a:t>Increase in stress</a:t>
            </a:r>
          </a:p>
          <a:p>
            <a:pPr lvl="1"/>
            <a:r>
              <a:rPr lang="en-GB" dirty="0" smtClean="0"/>
              <a:t>Increase in the chemicals in our food</a:t>
            </a:r>
          </a:p>
          <a:p>
            <a:pPr lvl="1"/>
            <a:r>
              <a:rPr lang="en-GB" dirty="0" smtClean="0"/>
              <a:t>Cleaner lifestyle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additive="base">
                                        <p:cTn id="5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 calcmode="lin" valueType="num">
                                      <p:cBhvr additive="base">
                                        <p:cTn id="5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additive="base">
                                        <p:cTn id="6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
                                            <p:txEl>
                                              <p:pRg st="11" end="11"/>
                                            </p:txEl>
                                          </p:spTgt>
                                        </p:tgtEl>
                                        <p:attrNameLst>
                                          <p:attrName>style.visibility</p:attrName>
                                        </p:attrNameLst>
                                      </p:cBhvr>
                                      <p:to>
                                        <p:strVal val="visible"/>
                                      </p:to>
                                    </p:set>
                                    <p:anim calcmode="lin" valueType="num">
                                      <p:cBhvr additive="base">
                                        <p:cTn id="69"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en-GB" dirty="0" smtClean="0"/>
              <a:t>Asthma </a:t>
            </a:r>
            <a:endParaRPr lang="en-GB" dirty="0"/>
          </a:p>
        </p:txBody>
      </p:sp>
      <p:sp>
        <p:nvSpPr>
          <p:cNvPr id="3" name="Content Placeholder 2"/>
          <p:cNvSpPr>
            <a:spLocks noGrp="1"/>
          </p:cNvSpPr>
          <p:nvPr>
            <p:ph idx="1"/>
          </p:nvPr>
        </p:nvSpPr>
        <p:spPr>
          <a:xfrm>
            <a:off x="457200" y="1071546"/>
            <a:ext cx="8229600" cy="5253054"/>
          </a:xfrm>
        </p:spPr>
        <p:txBody>
          <a:bodyPr/>
          <a:lstStyle/>
          <a:p>
            <a:r>
              <a:rPr lang="en-GB" dirty="0" smtClean="0"/>
              <a:t>The allergens cause the white blood cells lining the bronchi and bronchioles to release </a:t>
            </a:r>
            <a:r>
              <a:rPr lang="en-GB" dirty="0" smtClean="0">
                <a:solidFill>
                  <a:srgbClr val="FF0000"/>
                </a:solidFill>
              </a:rPr>
              <a:t>histamine</a:t>
            </a:r>
            <a:r>
              <a:rPr lang="en-GB" dirty="0" smtClean="0"/>
              <a:t>. This has the following effects:</a:t>
            </a:r>
          </a:p>
          <a:p>
            <a:pPr lvl="1"/>
            <a:r>
              <a:rPr lang="en-GB" dirty="0" smtClean="0"/>
              <a:t>Inflammation of the lining of the airways</a:t>
            </a:r>
          </a:p>
          <a:p>
            <a:pPr lvl="1"/>
            <a:r>
              <a:rPr lang="en-GB" dirty="0" smtClean="0"/>
              <a:t>Cells of the epithelial lining secrete larger quantities of mucus</a:t>
            </a:r>
          </a:p>
          <a:p>
            <a:pPr lvl="1"/>
            <a:r>
              <a:rPr lang="en-GB" dirty="0" smtClean="0"/>
              <a:t>Fluid leaves the capillaries and enters the airways</a:t>
            </a:r>
          </a:p>
          <a:p>
            <a:pPr lvl="1"/>
            <a:r>
              <a:rPr lang="en-GB" dirty="0" smtClean="0"/>
              <a:t>The muscle surrounding the bronchioles contracts ands so constricts the airways</a:t>
            </a:r>
          </a:p>
          <a:p>
            <a:endParaRPr lang="en-GB" sz="1000" dirty="0" smtClean="0"/>
          </a:p>
          <a:p>
            <a:r>
              <a:rPr lang="en-GB" dirty="0" smtClean="0"/>
              <a:t>Overall there is a much greater resistance to the flow of air in and out of the alveoli and therefore it is difficult to maintain the diffusion gradient.</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0" name="Picture 2" descr="http://www.aaaai.org/patients/topicofthemonth/1105/images/asthma.jpg"/>
          <p:cNvPicPr>
            <a:picLocks noChangeAspect="1" noChangeArrowheads="1"/>
          </p:cNvPicPr>
          <p:nvPr/>
        </p:nvPicPr>
        <p:blipFill>
          <a:blip r:embed="rId2"/>
          <a:srcRect l="4153" t="4138" r="4153" b="6897"/>
          <a:stretch>
            <a:fillRect/>
          </a:stretch>
        </p:blipFill>
        <p:spPr bwMode="auto">
          <a:xfrm>
            <a:off x="1357290" y="428604"/>
            <a:ext cx="6157233" cy="5995979"/>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Symptoms </a:t>
            </a:r>
            <a:endParaRPr lang="en-GB" dirty="0"/>
          </a:p>
        </p:txBody>
      </p:sp>
      <p:sp>
        <p:nvSpPr>
          <p:cNvPr id="3" name="Content Placeholder 2"/>
          <p:cNvSpPr>
            <a:spLocks noGrp="1"/>
          </p:cNvSpPr>
          <p:nvPr>
            <p:ph idx="1"/>
          </p:nvPr>
        </p:nvSpPr>
        <p:spPr/>
        <p:txBody>
          <a:bodyPr/>
          <a:lstStyle/>
          <a:p>
            <a:r>
              <a:rPr lang="en-GB" dirty="0" smtClean="0">
                <a:solidFill>
                  <a:srgbClr val="FF0000"/>
                </a:solidFill>
              </a:rPr>
              <a:t>Difficulty in breathing </a:t>
            </a:r>
            <a:r>
              <a:rPr lang="en-GB" dirty="0" smtClean="0"/>
              <a:t>due to</a:t>
            </a:r>
          </a:p>
          <a:p>
            <a:pPr lvl="1"/>
            <a:r>
              <a:rPr lang="en-GB" dirty="0" smtClean="0"/>
              <a:t>Constriction of bronchi and bronchioles</a:t>
            </a:r>
          </a:p>
          <a:p>
            <a:pPr lvl="1"/>
            <a:r>
              <a:rPr lang="en-GB" dirty="0" smtClean="0"/>
              <a:t>Inflamed lining</a:t>
            </a:r>
          </a:p>
          <a:p>
            <a:pPr lvl="1"/>
            <a:r>
              <a:rPr lang="en-GB" dirty="0" smtClean="0"/>
              <a:t>Presence of additional mucus and fluid</a:t>
            </a:r>
          </a:p>
          <a:p>
            <a:r>
              <a:rPr lang="en-GB" dirty="0" smtClean="0">
                <a:solidFill>
                  <a:srgbClr val="FF0000"/>
                </a:solidFill>
              </a:rPr>
              <a:t>Wheezing</a:t>
            </a:r>
            <a:r>
              <a:rPr lang="en-GB" dirty="0" smtClean="0"/>
              <a:t> caused by air passing through constricted bronchi and bronchioles</a:t>
            </a:r>
          </a:p>
          <a:p>
            <a:r>
              <a:rPr lang="en-GB" dirty="0" smtClean="0">
                <a:solidFill>
                  <a:srgbClr val="FF0000"/>
                </a:solidFill>
              </a:rPr>
              <a:t>Tight feeling in chest</a:t>
            </a:r>
            <a:r>
              <a:rPr lang="en-GB" dirty="0" smtClean="0"/>
              <a:t>, a consequence of not being able to ventilate the lungs properly</a:t>
            </a:r>
          </a:p>
          <a:p>
            <a:r>
              <a:rPr lang="en-GB" dirty="0" smtClean="0">
                <a:solidFill>
                  <a:srgbClr val="FF0000"/>
                </a:solidFill>
              </a:rPr>
              <a:t>Coughing</a:t>
            </a:r>
            <a:r>
              <a:rPr lang="en-GB" dirty="0" smtClean="0"/>
              <a:t>, a reflex response to the obstructed airways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TotalTime>
  <Words>850</Words>
  <Application>Microsoft Office PowerPoint</Application>
  <PresentationFormat>On-screen Show (4:3)</PresentationFormat>
  <Paragraphs>109</Paragraphs>
  <Slides>15</Slides>
  <Notes>0</Notes>
  <HiddenSlides>0</HiddenSlides>
  <MMClips>0</MMClips>
  <ScaleCrop>false</ScaleCrop>
  <HeadingPairs>
    <vt:vector size="4" baseType="variant">
      <vt:variant>
        <vt:lpstr>Theme</vt:lpstr>
      </vt:variant>
      <vt:variant>
        <vt:i4>3</vt:i4>
      </vt:variant>
      <vt:variant>
        <vt:lpstr>Slide Titles</vt:lpstr>
      </vt:variant>
      <vt:variant>
        <vt:i4>15</vt:i4>
      </vt:variant>
    </vt:vector>
  </HeadingPairs>
  <TitlesOfParts>
    <vt:vector size="18" baseType="lpstr">
      <vt:lpstr>1_Office Theme</vt:lpstr>
      <vt:lpstr>Flow</vt:lpstr>
      <vt:lpstr>1_Flow</vt:lpstr>
      <vt:lpstr>Lungs and  lung disease</vt:lpstr>
      <vt:lpstr>Learning outcomes</vt:lpstr>
      <vt:lpstr>Pulmonary fibrosis</vt:lpstr>
      <vt:lpstr>Effects of fibrosis on lung function</vt:lpstr>
      <vt:lpstr>Effects of fibrosis on lung function</vt:lpstr>
      <vt:lpstr>Asthma </vt:lpstr>
      <vt:lpstr>Asthma </vt:lpstr>
      <vt:lpstr>Slide 8</vt:lpstr>
      <vt:lpstr>Symptoms </vt:lpstr>
      <vt:lpstr>Chronic bronchitis</vt:lpstr>
      <vt:lpstr>Chronic bronchitis</vt:lpstr>
      <vt:lpstr>Emphysema </vt:lpstr>
      <vt:lpstr>Emphysema </vt:lpstr>
      <vt:lpstr>Slide 14</vt:lpstr>
      <vt:lpstr>Learning outcomes</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Environment  related  disease</dc:title>
  <dc:creator>helenh</dc:creator>
  <cp:lastModifiedBy> </cp:lastModifiedBy>
  <cp:revision>19</cp:revision>
  <dcterms:created xsi:type="dcterms:W3CDTF">2008-05-29T06:02:13Z</dcterms:created>
  <dcterms:modified xsi:type="dcterms:W3CDTF">2008-08-05T08:52:39Z</dcterms:modified>
</cp:coreProperties>
</file>