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70" r:id="rId4"/>
    <p:sldId id="258" r:id="rId5"/>
    <p:sldId id="259" r:id="rId6"/>
    <p:sldId id="260" r:id="rId7"/>
    <p:sldId id="261" r:id="rId8"/>
    <p:sldId id="265" r:id="rId9"/>
    <p:sldId id="262" r:id="rId10"/>
    <p:sldId id="263" r:id="rId11"/>
    <p:sldId id="266" r:id="rId12"/>
    <p:sldId id="264" r:id="rId13"/>
    <p:sldId id="269" r:id="rId14"/>
    <p:sldId id="267" r:id="rId15"/>
    <p:sldId id="268"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66FF66"/>
    <a:srgbClr val="6600FF"/>
    <a:srgbClr val="00FFFF"/>
    <a:srgbClr val="FF00FF"/>
    <a:srgbClr val="FF99FF"/>
    <a:srgbClr val="FFCCFF"/>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994" autoAdjust="0"/>
  </p:normalViewPr>
  <p:slideViewPr>
    <p:cSldViewPr>
      <p:cViewPr varScale="1">
        <p:scale>
          <a:sx n="74" d="100"/>
          <a:sy n="74" d="100"/>
        </p:scale>
        <p:origin x="-34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B9B403C-08E2-4FC9-9553-08F736F27935}" type="datetimeFigureOut">
              <a:rPr lang="en-US" smtClean="0"/>
              <a:pPr/>
              <a:t>10/10/2011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CF3CF96-AD57-4A0F-89DA-04DBCE704697}"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9FF65ED-7E59-4876-89DB-37C627E77DD0}" type="datetimeFigureOut">
              <a:rPr lang="en-US" smtClean="0"/>
              <a:pPr/>
              <a:t>10/10/2011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6C7A5E8A-5341-4C45-BFA5-5280F51BC92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C7A5E8A-5341-4C45-BFA5-5280F51BC925}" type="slidenum">
              <a:rPr lang="en-GB" smtClean="0"/>
              <a:pPr/>
              <a:t>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C7A5E8A-5341-4C45-BFA5-5280F51BC925}"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63B2FC-0829-49EA-8184-05F4A3ABBACD}" type="datetimeFigureOut">
              <a:rPr lang="en-US" smtClean="0"/>
              <a:pPr/>
              <a:t>10/10/2011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E1F2B6-AE22-4612-9F04-24737698349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63B2FC-0829-49EA-8184-05F4A3ABBACD}" type="datetimeFigureOut">
              <a:rPr lang="en-US" smtClean="0"/>
              <a:pPr/>
              <a:t>10/10/2011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E1F2B6-AE22-4612-9F04-24737698349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63B2FC-0829-49EA-8184-05F4A3ABBACD}" type="datetimeFigureOut">
              <a:rPr lang="en-US" smtClean="0"/>
              <a:pPr/>
              <a:t>10/10/2011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E1F2B6-AE22-4612-9F04-24737698349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63B2FC-0829-49EA-8184-05F4A3ABBACD}" type="datetimeFigureOut">
              <a:rPr lang="en-US" smtClean="0"/>
              <a:pPr/>
              <a:t>10/10/2011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E1F2B6-AE22-4612-9F04-2473769834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63B2FC-0829-49EA-8184-05F4A3ABBACD}" type="datetimeFigureOut">
              <a:rPr lang="en-US" smtClean="0"/>
              <a:pPr/>
              <a:t>10/10/2011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E1F2B6-AE22-4612-9F04-24737698349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63B2FC-0829-49EA-8184-05F4A3ABBACD}" type="datetimeFigureOut">
              <a:rPr lang="en-US" smtClean="0"/>
              <a:pPr/>
              <a:t>10/10/2011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E1F2B6-AE22-4612-9F04-24737698349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63B2FC-0829-49EA-8184-05F4A3ABBACD}" type="datetimeFigureOut">
              <a:rPr lang="en-US" smtClean="0"/>
              <a:pPr/>
              <a:t>10/10/2011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E1F2B6-AE22-4612-9F04-24737698349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63B2FC-0829-49EA-8184-05F4A3ABBACD}" type="datetimeFigureOut">
              <a:rPr lang="en-US" smtClean="0"/>
              <a:pPr/>
              <a:t>10/10/2011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E1F2B6-AE22-4612-9F04-24737698349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3B2FC-0829-49EA-8184-05F4A3ABBACD}" type="datetimeFigureOut">
              <a:rPr lang="en-US" smtClean="0"/>
              <a:pPr/>
              <a:t>10/10/2011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E1F2B6-AE22-4612-9F04-24737698349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3B2FC-0829-49EA-8184-05F4A3ABBACD}" type="datetimeFigureOut">
              <a:rPr lang="en-US" smtClean="0"/>
              <a:pPr/>
              <a:t>10/10/2011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E1F2B6-AE22-4612-9F04-24737698349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3B2FC-0829-49EA-8184-05F4A3ABBACD}" type="datetimeFigureOut">
              <a:rPr lang="en-US" smtClean="0"/>
              <a:pPr/>
              <a:t>10/10/2011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E1F2B6-AE22-4612-9F04-24737698349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3B2FC-0829-49EA-8184-05F4A3ABBACD}" type="datetimeFigureOut">
              <a:rPr lang="en-US" smtClean="0"/>
              <a:pPr/>
              <a:t>10/10/2011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1F2B6-AE22-4612-9F04-24737698349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6033"/>
            <a:ext cx="7772400" cy="1470025"/>
          </a:xfrm>
        </p:spPr>
        <p:txBody>
          <a:bodyPr/>
          <a:lstStyle/>
          <a:p>
            <a:r>
              <a:rPr lang="en-GB" dirty="0" smtClean="0">
                <a:solidFill>
                  <a:schemeClr val="bg1"/>
                </a:solidFill>
              </a:rPr>
              <a:t>5.2 Energy transfer between </a:t>
            </a:r>
            <a:r>
              <a:rPr lang="en-GB" dirty="0" err="1" smtClean="0">
                <a:solidFill>
                  <a:schemeClr val="bg1"/>
                </a:solidFill>
              </a:rPr>
              <a:t>trophic</a:t>
            </a:r>
            <a:r>
              <a:rPr lang="en-GB" dirty="0" smtClean="0">
                <a:solidFill>
                  <a:schemeClr val="bg1"/>
                </a:solidFill>
              </a:rPr>
              <a:t> levels</a:t>
            </a:r>
            <a:endParaRPr lang="en-GB" dirty="0">
              <a:solidFill>
                <a:schemeClr val="bg1"/>
              </a:solidFill>
            </a:endParaRPr>
          </a:p>
        </p:txBody>
      </p:sp>
      <p:sp>
        <p:nvSpPr>
          <p:cNvPr id="3" name="Subtitle 2"/>
          <p:cNvSpPr>
            <a:spLocks noGrp="1"/>
          </p:cNvSpPr>
          <p:nvPr>
            <p:ph type="subTitle" idx="1"/>
          </p:nvPr>
        </p:nvSpPr>
        <p:spPr>
          <a:xfrm>
            <a:off x="1285852" y="5891242"/>
            <a:ext cx="6400800" cy="1752600"/>
          </a:xfrm>
        </p:spPr>
        <p:txBody>
          <a:bodyPr/>
          <a:lstStyle/>
          <a:p>
            <a:r>
              <a:rPr lang="en-GB" dirty="0" smtClean="0">
                <a:solidFill>
                  <a:schemeClr val="bg1"/>
                </a:solidFill>
              </a:rPr>
              <a:t>Energy and Ecosystems </a:t>
            </a:r>
            <a:endParaRPr lang="en-GB" dirty="0">
              <a:solidFill>
                <a:schemeClr val="bg1"/>
              </a:solidFill>
            </a:endParaRPr>
          </a:p>
        </p:txBody>
      </p:sp>
      <p:pic>
        <p:nvPicPr>
          <p:cNvPr id="12290" name="Picture 2" descr="http://www.cemca.org/easynow/images/tropic.jpg"/>
          <p:cNvPicPr>
            <a:picLocks noChangeAspect="1" noChangeArrowheads="1"/>
          </p:cNvPicPr>
          <p:nvPr/>
        </p:nvPicPr>
        <p:blipFill>
          <a:blip r:embed="rId2"/>
          <a:srcRect/>
          <a:stretch>
            <a:fillRect/>
          </a:stretch>
        </p:blipFill>
        <p:spPr bwMode="auto">
          <a:xfrm>
            <a:off x="3000364" y="2928934"/>
            <a:ext cx="3000396" cy="280943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Calculating the efficiency of energy transfers</a:t>
            </a:r>
            <a:endParaRPr lang="en-GB" dirty="0">
              <a:solidFill>
                <a:schemeClr val="bg1"/>
              </a:solidFill>
            </a:endParaRPr>
          </a:p>
        </p:txBody>
      </p:sp>
      <p:sp>
        <p:nvSpPr>
          <p:cNvPr id="3" name="Content Placeholder 2"/>
          <p:cNvSpPr>
            <a:spLocks noGrp="1"/>
          </p:cNvSpPr>
          <p:nvPr>
            <p:ph idx="1"/>
          </p:nvPr>
        </p:nvSpPr>
        <p:spPr/>
        <p:txBody>
          <a:bodyPr/>
          <a:lstStyle/>
          <a:p>
            <a:r>
              <a:rPr lang="en-GB" dirty="0" smtClean="0">
                <a:solidFill>
                  <a:schemeClr val="bg1"/>
                </a:solidFill>
              </a:rPr>
              <a:t>The energy available at each </a:t>
            </a:r>
            <a:r>
              <a:rPr lang="en-GB" dirty="0" err="1" smtClean="0">
                <a:solidFill>
                  <a:schemeClr val="bg1"/>
                </a:solidFill>
              </a:rPr>
              <a:t>trophic</a:t>
            </a:r>
            <a:r>
              <a:rPr lang="en-GB" dirty="0" smtClean="0">
                <a:solidFill>
                  <a:schemeClr val="bg1"/>
                </a:solidFill>
              </a:rPr>
              <a:t> level is usually measured in kilojoules per square metre per year (kJm</a:t>
            </a:r>
            <a:r>
              <a:rPr lang="en-GB" baseline="30000" dirty="0" smtClean="0">
                <a:solidFill>
                  <a:schemeClr val="bg1"/>
                </a:solidFill>
              </a:rPr>
              <a:t>-2</a:t>
            </a:r>
            <a:r>
              <a:rPr lang="en-GB" dirty="0" smtClean="0">
                <a:solidFill>
                  <a:schemeClr val="bg1"/>
                </a:solidFill>
              </a:rPr>
              <a:t>year</a:t>
            </a:r>
            <a:r>
              <a:rPr lang="en-GB" baseline="30000" dirty="0" smtClean="0">
                <a:solidFill>
                  <a:schemeClr val="bg1"/>
                </a:solidFill>
              </a:rPr>
              <a:t>-1</a:t>
            </a:r>
            <a:r>
              <a:rPr lang="en-GB" dirty="0" smtClean="0">
                <a:solidFill>
                  <a:schemeClr val="bg1"/>
                </a:solidFill>
              </a:rPr>
              <a:t>).</a:t>
            </a:r>
          </a:p>
          <a:p>
            <a:pPr>
              <a:buNone/>
            </a:pPr>
            <a:endParaRPr lang="en-GB" dirty="0" smtClean="0">
              <a:solidFill>
                <a:schemeClr val="bg1"/>
              </a:solidFill>
            </a:endParaRPr>
          </a:p>
          <a:p>
            <a:pPr>
              <a:buNone/>
            </a:pPr>
            <a:r>
              <a:rPr lang="en-GB" sz="3000" dirty="0" smtClean="0">
                <a:solidFill>
                  <a:schemeClr val="bg1"/>
                </a:solidFill>
              </a:rPr>
              <a:t>			energy available after the transfer</a:t>
            </a:r>
          </a:p>
          <a:p>
            <a:pPr>
              <a:buNone/>
            </a:pPr>
            <a:r>
              <a:rPr lang="en-GB" sz="3000" dirty="0" smtClean="0">
                <a:solidFill>
                  <a:schemeClr val="bg1"/>
                </a:solidFill>
              </a:rPr>
              <a:t>			energy available before the transfer </a:t>
            </a:r>
            <a:r>
              <a:rPr lang="en-GB" dirty="0" smtClean="0">
                <a:solidFill>
                  <a:schemeClr val="bg1"/>
                </a:solidFill>
              </a:rPr>
              <a:t>				</a:t>
            </a:r>
            <a:endParaRPr lang="en-GB" dirty="0">
              <a:solidFill>
                <a:schemeClr val="bg1"/>
              </a:solidFill>
            </a:endParaRPr>
          </a:p>
        </p:txBody>
      </p:sp>
      <p:cxnSp>
        <p:nvCxnSpPr>
          <p:cNvPr id="5" name="Straight Connector 4"/>
          <p:cNvCxnSpPr/>
          <p:nvPr/>
        </p:nvCxnSpPr>
        <p:spPr>
          <a:xfrm>
            <a:off x="2285984" y="4286256"/>
            <a:ext cx="5429288"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786710" y="3929066"/>
            <a:ext cx="1428760" cy="646331"/>
          </a:xfrm>
          <a:prstGeom prst="rect">
            <a:avLst/>
          </a:prstGeom>
          <a:noFill/>
        </p:spPr>
        <p:txBody>
          <a:bodyPr wrap="square" rtlCol="0">
            <a:spAutoFit/>
          </a:bodyPr>
          <a:lstStyle/>
          <a:p>
            <a:r>
              <a:rPr lang="en-GB" sz="3600" dirty="0" smtClean="0">
                <a:solidFill>
                  <a:schemeClr val="bg1"/>
                </a:solidFill>
              </a:rPr>
              <a:t>X 100</a:t>
            </a:r>
            <a:endParaRPr lang="en-GB" sz="3600" dirty="0">
              <a:solidFill>
                <a:schemeClr val="bg1"/>
              </a:solidFill>
            </a:endParaRPr>
          </a:p>
        </p:txBody>
      </p:sp>
      <p:sp>
        <p:nvSpPr>
          <p:cNvPr id="7" name="TextBox 6"/>
          <p:cNvSpPr txBox="1"/>
          <p:nvPr/>
        </p:nvSpPr>
        <p:spPr>
          <a:xfrm>
            <a:off x="-32" y="3929066"/>
            <a:ext cx="2500330" cy="646331"/>
          </a:xfrm>
          <a:prstGeom prst="rect">
            <a:avLst/>
          </a:prstGeom>
          <a:noFill/>
        </p:spPr>
        <p:txBody>
          <a:bodyPr wrap="square" rtlCol="0">
            <a:spAutoFit/>
          </a:bodyPr>
          <a:lstStyle/>
          <a:p>
            <a:r>
              <a:rPr lang="en-GB" sz="3600" dirty="0" smtClean="0">
                <a:solidFill>
                  <a:schemeClr val="bg1"/>
                </a:solidFill>
              </a:rPr>
              <a:t>Efficiency =</a:t>
            </a:r>
            <a:endParaRPr lang="en-GB" sz="36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FF0000"/>
                </a:solidFill>
              </a:rPr>
              <a:t>Plenary: Answer the following questions!</a:t>
            </a:r>
            <a:endParaRPr lang="en-GB" dirty="0">
              <a:solidFill>
                <a:srgbClr val="FF0000"/>
              </a:solidFill>
            </a:endParaRPr>
          </a:p>
        </p:txBody>
      </p:sp>
      <p:sp>
        <p:nvSpPr>
          <p:cNvPr id="3" name="Subtitle 2"/>
          <p:cNvSpPr>
            <a:spLocks noGrp="1"/>
          </p:cNvSpPr>
          <p:nvPr>
            <p:ph type="subTitle" idx="1"/>
          </p:nvPr>
        </p:nvSpPr>
        <p:spPr/>
        <p:txBody>
          <a:bodyPr>
            <a:normAutofit fontScale="85000" lnSpcReduction="10000"/>
          </a:bodyPr>
          <a:lstStyle/>
          <a:p>
            <a:r>
              <a:rPr lang="en-GB" dirty="0" smtClean="0">
                <a:solidFill>
                  <a:srgbClr val="66FF66"/>
                </a:solidFill>
              </a:rPr>
              <a:t>Today we will self assess our answers.  Please ensure that you show all working out and all units for calculation questions.  Please correct all wrong answers. </a:t>
            </a:r>
            <a:endParaRPr lang="en-GB" dirty="0">
              <a:solidFill>
                <a:srgbClr val="66FF6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8" y="428612"/>
            <a:ext cx="4572000" cy="1143000"/>
          </a:xfrm>
        </p:spPr>
        <p:txBody>
          <a:bodyPr>
            <a:normAutofit fontScale="90000"/>
          </a:bodyPr>
          <a:lstStyle/>
          <a:p>
            <a:r>
              <a:rPr lang="en-GB" dirty="0" smtClean="0">
                <a:solidFill>
                  <a:schemeClr val="bg1"/>
                </a:solidFill>
              </a:rPr>
              <a:t>Question1: Food chain in Cayuga Lake, New York State.</a:t>
            </a:r>
            <a:endParaRPr lang="en-GB" dirty="0">
              <a:solidFill>
                <a:schemeClr val="bg1"/>
              </a:solidFill>
            </a:endParaRPr>
          </a:p>
        </p:txBody>
      </p:sp>
      <p:sp>
        <p:nvSpPr>
          <p:cNvPr id="3" name="Content Placeholder 2"/>
          <p:cNvSpPr>
            <a:spLocks noGrp="1"/>
          </p:cNvSpPr>
          <p:nvPr>
            <p:ph idx="1"/>
          </p:nvPr>
        </p:nvSpPr>
        <p:spPr>
          <a:xfrm>
            <a:off x="-32" y="1974871"/>
            <a:ext cx="4572032" cy="4525963"/>
          </a:xfrm>
        </p:spPr>
        <p:txBody>
          <a:bodyPr>
            <a:normAutofit lnSpcReduction="10000"/>
          </a:bodyPr>
          <a:lstStyle/>
          <a:p>
            <a:pPr marL="514350" indent="-514350">
              <a:buNone/>
            </a:pPr>
            <a:r>
              <a:rPr lang="en-GB" sz="2800" dirty="0" smtClean="0">
                <a:solidFill>
                  <a:schemeClr val="bg1"/>
                </a:solidFill>
              </a:rPr>
              <a:t>	Calculate the percentage efficiency of the transfer of energy between:</a:t>
            </a:r>
          </a:p>
          <a:p>
            <a:pPr marL="514350" indent="-514350">
              <a:buFont typeface="+mj-lt"/>
              <a:buAutoNum type="alphaLcParenR"/>
            </a:pPr>
            <a:r>
              <a:rPr lang="en-GB" sz="2800" dirty="0" smtClean="0">
                <a:solidFill>
                  <a:schemeClr val="bg1"/>
                </a:solidFill>
              </a:rPr>
              <a:t>Primary consumers and secondary consumers</a:t>
            </a:r>
          </a:p>
          <a:p>
            <a:pPr marL="514350" indent="-514350">
              <a:buFont typeface="+mj-lt"/>
              <a:buAutoNum type="alphaLcParenR"/>
            </a:pPr>
            <a:r>
              <a:rPr lang="en-GB" sz="2800" dirty="0" smtClean="0">
                <a:solidFill>
                  <a:schemeClr val="bg1"/>
                </a:solidFill>
              </a:rPr>
              <a:t>Tertiary consumers and quaternary consumers </a:t>
            </a:r>
          </a:p>
          <a:p>
            <a:pPr marL="514350" indent="-514350">
              <a:buFont typeface="+mj-lt"/>
              <a:buAutoNum type="alphaLcParenR"/>
            </a:pPr>
            <a:r>
              <a:rPr lang="en-GB" sz="2800" dirty="0" smtClean="0">
                <a:solidFill>
                  <a:schemeClr val="bg1"/>
                </a:solidFill>
              </a:rPr>
              <a:t>Producers and </a:t>
            </a:r>
            <a:r>
              <a:rPr lang="en-GB" sz="2800" dirty="0" err="1" smtClean="0">
                <a:solidFill>
                  <a:schemeClr val="bg1"/>
                </a:solidFill>
              </a:rPr>
              <a:t>quarternary</a:t>
            </a:r>
            <a:r>
              <a:rPr lang="en-GB" sz="2800" dirty="0" smtClean="0">
                <a:solidFill>
                  <a:schemeClr val="bg1"/>
                </a:solidFill>
              </a:rPr>
              <a:t> consumers </a:t>
            </a:r>
          </a:p>
          <a:p>
            <a:pPr marL="514350" indent="-514350">
              <a:buNone/>
            </a:pPr>
            <a:r>
              <a:rPr lang="en-GB" sz="2800" dirty="0" smtClean="0">
                <a:solidFill>
                  <a:schemeClr val="bg1"/>
                </a:solidFill>
              </a:rPr>
              <a:t>				  (6 marks)</a:t>
            </a:r>
          </a:p>
          <a:p>
            <a:pPr marL="514350" indent="-514350">
              <a:buNone/>
            </a:pPr>
            <a:endParaRPr lang="en-GB" sz="2800" dirty="0" smtClean="0">
              <a:solidFill>
                <a:schemeClr val="bg1"/>
              </a:solidFill>
            </a:endParaRPr>
          </a:p>
          <a:p>
            <a:endParaRPr lang="en-GB" sz="2800" dirty="0">
              <a:solidFill>
                <a:srgbClr val="FF0000"/>
              </a:solidFill>
            </a:endParaRPr>
          </a:p>
        </p:txBody>
      </p:sp>
      <p:sp>
        <p:nvSpPr>
          <p:cNvPr id="4" name="Rectangle 3"/>
          <p:cNvSpPr/>
          <p:nvPr/>
        </p:nvSpPr>
        <p:spPr>
          <a:xfrm>
            <a:off x="6215074" y="214290"/>
            <a:ext cx="2714644" cy="107157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Algae</a:t>
            </a:r>
          </a:p>
          <a:p>
            <a:pPr algn="ctr"/>
            <a:r>
              <a:rPr lang="en-GB" sz="2400" b="1" dirty="0" smtClean="0">
                <a:solidFill>
                  <a:schemeClr val="tx1"/>
                </a:solidFill>
              </a:rPr>
              <a:t>42000 kJ m</a:t>
            </a:r>
            <a:r>
              <a:rPr lang="en-GB" sz="2400" b="1" baseline="30000" dirty="0" smtClean="0">
                <a:solidFill>
                  <a:schemeClr val="tx1"/>
                </a:solidFill>
              </a:rPr>
              <a:t>-2 </a:t>
            </a:r>
            <a:r>
              <a:rPr lang="en-GB" sz="2400" b="1" dirty="0" smtClean="0">
                <a:solidFill>
                  <a:schemeClr val="tx1"/>
                </a:solidFill>
              </a:rPr>
              <a:t>year</a:t>
            </a:r>
            <a:r>
              <a:rPr lang="en-GB" sz="2400" b="1" baseline="30000" dirty="0" smtClean="0">
                <a:solidFill>
                  <a:schemeClr val="tx1"/>
                </a:solidFill>
              </a:rPr>
              <a:t>-1</a:t>
            </a:r>
            <a:endParaRPr lang="en-GB" sz="2400" b="1" baseline="30000" dirty="0">
              <a:solidFill>
                <a:schemeClr val="tx1"/>
              </a:solidFill>
            </a:endParaRPr>
          </a:p>
        </p:txBody>
      </p:sp>
      <p:sp>
        <p:nvSpPr>
          <p:cNvPr id="6" name="Rectangle 5"/>
          <p:cNvSpPr/>
          <p:nvPr/>
        </p:nvSpPr>
        <p:spPr>
          <a:xfrm>
            <a:off x="6215074" y="1500174"/>
            <a:ext cx="2714644" cy="107157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Small aquatic animals</a:t>
            </a:r>
          </a:p>
          <a:p>
            <a:pPr algn="ctr"/>
            <a:r>
              <a:rPr lang="en-GB" sz="2400" b="1" dirty="0" smtClean="0">
                <a:solidFill>
                  <a:schemeClr val="tx1"/>
                </a:solidFill>
              </a:rPr>
              <a:t>6 300 kJ m</a:t>
            </a:r>
            <a:r>
              <a:rPr lang="en-GB" sz="2400" b="1" baseline="30000" dirty="0" smtClean="0">
                <a:solidFill>
                  <a:schemeClr val="tx1"/>
                </a:solidFill>
              </a:rPr>
              <a:t>-2 </a:t>
            </a:r>
            <a:r>
              <a:rPr lang="en-GB" sz="2400" b="1" dirty="0" smtClean="0">
                <a:solidFill>
                  <a:schemeClr val="tx1"/>
                </a:solidFill>
              </a:rPr>
              <a:t>year</a:t>
            </a:r>
            <a:r>
              <a:rPr lang="en-GB" sz="2400" b="1" baseline="30000" dirty="0" smtClean="0">
                <a:solidFill>
                  <a:schemeClr val="tx1"/>
                </a:solidFill>
              </a:rPr>
              <a:t>-1</a:t>
            </a:r>
            <a:endParaRPr lang="en-GB" sz="2400" b="1" baseline="30000" dirty="0">
              <a:solidFill>
                <a:schemeClr val="tx1"/>
              </a:solidFill>
            </a:endParaRPr>
          </a:p>
        </p:txBody>
      </p:sp>
      <p:sp>
        <p:nvSpPr>
          <p:cNvPr id="7" name="Rectangle 6"/>
          <p:cNvSpPr/>
          <p:nvPr/>
        </p:nvSpPr>
        <p:spPr>
          <a:xfrm>
            <a:off x="6215074" y="2857496"/>
            <a:ext cx="2714644" cy="107157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Smelt</a:t>
            </a:r>
          </a:p>
          <a:p>
            <a:pPr algn="ctr"/>
            <a:r>
              <a:rPr lang="en-GB" sz="2400" b="1" dirty="0" smtClean="0">
                <a:solidFill>
                  <a:schemeClr val="tx1"/>
                </a:solidFill>
              </a:rPr>
              <a:t>1250 kJ m</a:t>
            </a:r>
            <a:r>
              <a:rPr lang="en-GB" sz="2400" b="1" baseline="30000" dirty="0" smtClean="0">
                <a:solidFill>
                  <a:schemeClr val="tx1"/>
                </a:solidFill>
              </a:rPr>
              <a:t>-2 </a:t>
            </a:r>
            <a:r>
              <a:rPr lang="en-GB" sz="2400" b="1" dirty="0" smtClean="0">
                <a:solidFill>
                  <a:schemeClr val="tx1"/>
                </a:solidFill>
              </a:rPr>
              <a:t>year</a:t>
            </a:r>
            <a:r>
              <a:rPr lang="en-GB" sz="2400" b="1" baseline="30000" dirty="0" smtClean="0">
                <a:solidFill>
                  <a:schemeClr val="tx1"/>
                </a:solidFill>
              </a:rPr>
              <a:t>-1</a:t>
            </a:r>
            <a:endParaRPr lang="en-GB" sz="2400" b="1" baseline="30000" dirty="0">
              <a:solidFill>
                <a:schemeClr val="tx1"/>
              </a:solidFill>
            </a:endParaRPr>
          </a:p>
        </p:txBody>
      </p:sp>
      <p:sp>
        <p:nvSpPr>
          <p:cNvPr id="8" name="Rectangle 7"/>
          <p:cNvSpPr/>
          <p:nvPr/>
        </p:nvSpPr>
        <p:spPr>
          <a:xfrm>
            <a:off x="6215074" y="4143380"/>
            <a:ext cx="2714644" cy="107157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Trout</a:t>
            </a:r>
          </a:p>
          <a:p>
            <a:pPr algn="ctr"/>
            <a:r>
              <a:rPr lang="en-GB" sz="2400" b="1" dirty="0" smtClean="0">
                <a:solidFill>
                  <a:schemeClr val="tx1"/>
                </a:solidFill>
              </a:rPr>
              <a:t>250 kJ m</a:t>
            </a:r>
            <a:r>
              <a:rPr lang="en-GB" sz="2400" b="1" baseline="30000" dirty="0" smtClean="0">
                <a:solidFill>
                  <a:schemeClr val="tx1"/>
                </a:solidFill>
              </a:rPr>
              <a:t>-2 </a:t>
            </a:r>
            <a:r>
              <a:rPr lang="en-GB" sz="2400" b="1" dirty="0" smtClean="0">
                <a:solidFill>
                  <a:schemeClr val="tx1"/>
                </a:solidFill>
              </a:rPr>
              <a:t>year</a:t>
            </a:r>
            <a:r>
              <a:rPr lang="en-GB" sz="2400" b="1" baseline="30000" dirty="0" smtClean="0">
                <a:solidFill>
                  <a:schemeClr val="tx1"/>
                </a:solidFill>
              </a:rPr>
              <a:t>-1</a:t>
            </a:r>
            <a:endParaRPr lang="en-GB" sz="2400" b="1" baseline="30000" dirty="0">
              <a:solidFill>
                <a:schemeClr val="tx1"/>
              </a:solidFill>
            </a:endParaRPr>
          </a:p>
        </p:txBody>
      </p:sp>
      <p:sp>
        <p:nvSpPr>
          <p:cNvPr id="9" name="Rectangle 8"/>
          <p:cNvSpPr/>
          <p:nvPr/>
        </p:nvSpPr>
        <p:spPr>
          <a:xfrm>
            <a:off x="6215074" y="5429264"/>
            <a:ext cx="2714644" cy="107157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Human</a:t>
            </a:r>
          </a:p>
          <a:p>
            <a:pPr algn="ctr"/>
            <a:r>
              <a:rPr lang="en-GB" sz="2400" b="1" dirty="0" smtClean="0">
                <a:solidFill>
                  <a:schemeClr val="tx1"/>
                </a:solidFill>
              </a:rPr>
              <a:t>50 kJ m</a:t>
            </a:r>
            <a:r>
              <a:rPr lang="en-GB" sz="2400" b="1" baseline="30000" dirty="0" smtClean="0">
                <a:solidFill>
                  <a:schemeClr val="tx1"/>
                </a:solidFill>
              </a:rPr>
              <a:t>-2 </a:t>
            </a:r>
            <a:r>
              <a:rPr lang="en-GB" sz="2400" b="1" dirty="0" smtClean="0">
                <a:solidFill>
                  <a:schemeClr val="tx1"/>
                </a:solidFill>
              </a:rPr>
              <a:t>year</a:t>
            </a:r>
            <a:r>
              <a:rPr lang="en-GB" sz="2400" b="1" baseline="30000" dirty="0" smtClean="0">
                <a:solidFill>
                  <a:schemeClr val="tx1"/>
                </a:solidFill>
              </a:rPr>
              <a:t>-1</a:t>
            </a:r>
            <a:endParaRPr lang="en-GB" sz="2400" b="1" baseline="30000" dirty="0">
              <a:solidFill>
                <a:schemeClr val="tx1"/>
              </a:solidFill>
            </a:endParaRPr>
          </a:p>
        </p:txBody>
      </p:sp>
      <p:sp>
        <p:nvSpPr>
          <p:cNvPr id="10" name="TextBox 9"/>
          <p:cNvSpPr txBox="1"/>
          <p:nvPr/>
        </p:nvSpPr>
        <p:spPr>
          <a:xfrm>
            <a:off x="4714876" y="571480"/>
            <a:ext cx="1500198" cy="461665"/>
          </a:xfrm>
          <a:prstGeom prst="rect">
            <a:avLst/>
          </a:prstGeom>
          <a:noFill/>
        </p:spPr>
        <p:txBody>
          <a:bodyPr wrap="square" rtlCol="0">
            <a:spAutoFit/>
          </a:bodyPr>
          <a:lstStyle/>
          <a:p>
            <a:r>
              <a:rPr lang="en-GB" sz="2400" dirty="0" smtClean="0">
                <a:solidFill>
                  <a:schemeClr val="bg1"/>
                </a:solidFill>
              </a:rPr>
              <a:t>Producers</a:t>
            </a:r>
            <a:endParaRPr lang="en-GB" sz="2400" dirty="0">
              <a:solidFill>
                <a:schemeClr val="bg1"/>
              </a:solidFill>
            </a:endParaRPr>
          </a:p>
        </p:txBody>
      </p:sp>
      <p:sp>
        <p:nvSpPr>
          <p:cNvPr id="11" name="TextBox 10"/>
          <p:cNvSpPr txBox="1"/>
          <p:nvPr/>
        </p:nvSpPr>
        <p:spPr>
          <a:xfrm>
            <a:off x="4572000" y="1571612"/>
            <a:ext cx="1643074" cy="830997"/>
          </a:xfrm>
          <a:prstGeom prst="rect">
            <a:avLst/>
          </a:prstGeom>
          <a:noFill/>
        </p:spPr>
        <p:txBody>
          <a:bodyPr wrap="square" rtlCol="0">
            <a:spAutoFit/>
          </a:bodyPr>
          <a:lstStyle/>
          <a:p>
            <a:pPr algn="ctr"/>
            <a:r>
              <a:rPr lang="en-GB" sz="2400" dirty="0" smtClean="0">
                <a:solidFill>
                  <a:schemeClr val="bg1"/>
                </a:solidFill>
              </a:rPr>
              <a:t>Primary</a:t>
            </a:r>
          </a:p>
          <a:p>
            <a:pPr algn="ctr"/>
            <a:r>
              <a:rPr lang="en-GB" sz="2400" dirty="0" smtClean="0">
                <a:solidFill>
                  <a:schemeClr val="bg1"/>
                </a:solidFill>
              </a:rPr>
              <a:t>consumers</a:t>
            </a:r>
            <a:endParaRPr lang="en-GB" sz="2400" dirty="0">
              <a:solidFill>
                <a:schemeClr val="bg1"/>
              </a:solidFill>
            </a:endParaRPr>
          </a:p>
        </p:txBody>
      </p:sp>
      <p:sp>
        <p:nvSpPr>
          <p:cNvPr id="12" name="TextBox 11"/>
          <p:cNvSpPr txBox="1"/>
          <p:nvPr/>
        </p:nvSpPr>
        <p:spPr>
          <a:xfrm>
            <a:off x="4597718" y="3000372"/>
            <a:ext cx="1643074" cy="830997"/>
          </a:xfrm>
          <a:prstGeom prst="rect">
            <a:avLst/>
          </a:prstGeom>
          <a:noFill/>
        </p:spPr>
        <p:txBody>
          <a:bodyPr wrap="square" rtlCol="0">
            <a:spAutoFit/>
          </a:bodyPr>
          <a:lstStyle/>
          <a:p>
            <a:pPr algn="ctr"/>
            <a:r>
              <a:rPr lang="en-GB" sz="2400" dirty="0" smtClean="0">
                <a:solidFill>
                  <a:schemeClr val="bg1"/>
                </a:solidFill>
              </a:rPr>
              <a:t>Secondary</a:t>
            </a:r>
          </a:p>
          <a:p>
            <a:pPr algn="ctr"/>
            <a:r>
              <a:rPr lang="en-GB" sz="2400" dirty="0" smtClean="0">
                <a:solidFill>
                  <a:schemeClr val="bg1"/>
                </a:solidFill>
              </a:rPr>
              <a:t>consumers</a:t>
            </a:r>
            <a:endParaRPr lang="en-GB" sz="2400" dirty="0">
              <a:solidFill>
                <a:schemeClr val="bg1"/>
              </a:solidFill>
            </a:endParaRPr>
          </a:p>
        </p:txBody>
      </p:sp>
      <p:sp>
        <p:nvSpPr>
          <p:cNvPr id="13" name="TextBox 12"/>
          <p:cNvSpPr txBox="1"/>
          <p:nvPr/>
        </p:nvSpPr>
        <p:spPr>
          <a:xfrm>
            <a:off x="4597718" y="4312515"/>
            <a:ext cx="1643074" cy="830997"/>
          </a:xfrm>
          <a:prstGeom prst="rect">
            <a:avLst/>
          </a:prstGeom>
          <a:noFill/>
        </p:spPr>
        <p:txBody>
          <a:bodyPr wrap="square" rtlCol="0">
            <a:spAutoFit/>
          </a:bodyPr>
          <a:lstStyle/>
          <a:p>
            <a:pPr algn="ctr"/>
            <a:r>
              <a:rPr lang="en-GB" sz="2400" dirty="0" smtClean="0">
                <a:solidFill>
                  <a:schemeClr val="bg1"/>
                </a:solidFill>
              </a:rPr>
              <a:t>Tertiary</a:t>
            </a:r>
          </a:p>
          <a:p>
            <a:pPr algn="ctr"/>
            <a:r>
              <a:rPr lang="en-GB" sz="2400" dirty="0" smtClean="0">
                <a:solidFill>
                  <a:schemeClr val="bg1"/>
                </a:solidFill>
              </a:rPr>
              <a:t>consumers</a:t>
            </a:r>
            <a:endParaRPr lang="en-GB" sz="2400" dirty="0">
              <a:solidFill>
                <a:schemeClr val="bg1"/>
              </a:solidFill>
            </a:endParaRPr>
          </a:p>
        </p:txBody>
      </p:sp>
      <p:sp>
        <p:nvSpPr>
          <p:cNvPr id="14" name="TextBox 13"/>
          <p:cNvSpPr txBox="1"/>
          <p:nvPr/>
        </p:nvSpPr>
        <p:spPr>
          <a:xfrm>
            <a:off x="4597718" y="5500702"/>
            <a:ext cx="1643074" cy="830997"/>
          </a:xfrm>
          <a:prstGeom prst="rect">
            <a:avLst/>
          </a:prstGeom>
          <a:noFill/>
        </p:spPr>
        <p:txBody>
          <a:bodyPr wrap="square" rtlCol="0">
            <a:spAutoFit/>
          </a:bodyPr>
          <a:lstStyle/>
          <a:p>
            <a:pPr algn="ctr"/>
            <a:r>
              <a:rPr lang="en-GB" sz="2400" dirty="0" smtClean="0">
                <a:solidFill>
                  <a:schemeClr val="bg1"/>
                </a:solidFill>
              </a:rPr>
              <a:t>Quaternary</a:t>
            </a:r>
          </a:p>
          <a:p>
            <a:pPr algn="ctr"/>
            <a:r>
              <a:rPr lang="en-GB" sz="2400" dirty="0" smtClean="0">
                <a:solidFill>
                  <a:schemeClr val="bg1"/>
                </a:solidFill>
              </a:rPr>
              <a:t>consumers</a:t>
            </a:r>
            <a:endParaRPr lang="en-GB" sz="2400" dirty="0">
              <a:solidFill>
                <a:schemeClr val="bg1"/>
              </a:solidFill>
            </a:endParaRPr>
          </a:p>
        </p:txBody>
      </p:sp>
      <p:sp>
        <p:nvSpPr>
          <p:cNvPr id="15" name="Right Arrow 14"/>
          <p:cNvSpPr/>
          <p:nvPr/>
        </p:nvSpPr>
        <p:spPr>
          <a:xfrm rot="5400000">
            <a:off x="7358082" y="1071546"/>
            <a:ext cx="357190" cy="64294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rot="5400000">
            <a:off x="7358082" y="2428868"/>
            <a:ext cx="357190" cy="64294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p:nvPr/>
        </p:nvSpPr>
        <p:spPr>
          <a:xfrm rot="5400000">
            <a:off x="7358082" y="3786190"/>
            <a:ext cx="357190" cy="64294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rot="5400000">
            <a:off x="7358082" y="5000636"/>
            <a:ext cx="357190" cy="64294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85728"/>
            <a:ext cx="8229600" cy="6286544"/>
          </a:xfrm>
        </p:spPr>
        <p:txBody>
          <a:bodyPr>
            <a:normAutofit fontScale="92500" lnSpcReduction="10000"/>
          </a:bodyPr>
          <a:lstStyle/>
          <a:p>
            <a:pPr marL="514350" indent="-514350">
              <a:buFont typeface="+mj-lt"/>
              <a:buAutoNum type="alphaLcParenR"/>
            </a:pPr>
            <a:r>
              <a:rPr lang="en-GB" sz="2600" dirty="0" smtClean="0">
                <a:solidFill>
                  <a:srgbClr val="FF0000"/>
                </a:solidFill>
              </a:rPr>
              <a:t>Energy available after the transfer (i.e. Available to smelt) = 1250 kJ m</a:t>
            </a:r>
            <a:r>
              <a:rPr lang="en-GB" sz="2600" baseline="30000" dirty="0" smtClean="0">
                <a:solidFill>
                  <a:srgbClr val="FF0000"/>
                </a:solidFill>
              </a:rPr>
              <a:t>-2</a:t>
            </a:r>
            <a:r>
              <a:rPr lang="en-GB" sz="2600" dirty="0" smtClean="0">
                <a:solidFill>
                  <a:srgbClr val="FF0000"/>
                </a:solidFill>
              </a:rPr>
              <a:t> year</a:t>
            </a:r>
            <a:r>
              <a:rPr lang="en-GB" sz="2600" baseline="30000" dirty="0" smtClean="0">
                <a:solidFill>
                  <a:srgbClr val="FF0000"/>
                </a:solidFill>
              </a:rPr>
              <a:t>-1</a:t>
            </a:r>
          </a:p>
          <a:p>
            <a:pPr marL="514350" indent="-514350">
              <a:buNone/>
            </a:pPr>
            <a:r>
              <a:rPr lang="en-GB" sz="2600" dirty="0" smtClean="0">
                <a:solidFill>
                  <a:srgbClr val="FF0000"/>
                </a:solidFill>
              </a:rPr>
              <a:t>	Energy available before the transfer (i.e. Available to small aquatic animal) = 6 300 kJ m</a:t>
            </a:r>
            <a:r>
              <a:rPr lang="en-GB" sz="2600" baseline="30000" dirty="0" smtClean="0">
                <a:solidFill>
                  <a:srgbClr val="FF0000"/>
                </a:solidFill>
              </a:rPr>
              <a:t>-2 </a:t>
            </a:r>
            <a:r>
              <a:rPr lang="en-GB" sz="2600" dirty="0" smtClean="0">
                <a:solidFill>
                  <a:srgbClr val="FF0000"/>
                </a:solidFill>
              </a:rPr>
              <a:t>year</a:t>
            </a:r>
            <a:r>
              <a:rPr lang="en-GB" sz="2600" baseline="30000" dirty="0" smtClean="0">
                <a:solidFill>
                  <a:srgbClr val="FF0000"/>
                </a:solidFill>
              </a:rPr>
              <a:t>-1</a:t>
            </a:r>
            <a:endParaRPr lang="en-GB" sz="2800" baseline="30000" dirty="0" smtClean="0">
              <a:solidFill>
                <a:srgbClr val="FF0000"/>
              </a:solidFill>
            </a:endParaRPr>
          </a:p>
          <a:p>
            <a:pPr marL="514350" indent="-514350">
              <a:buNone/>
            </a:pPr>
            <a:r>
              <a:rPr lang="en-GB" sz="2800" dirty="0" smtClean="0">
                <a:solidFill>
                  <a:srgbClr val="66FF66"/>
                </a:solidFill>
              </a:rPr>
              <a:t>	Percentage  = (1250 ÷ 6300) x 100        = 19.84%</a:t>
            </a:r>
          </a:p>
          <a:p>
            <a:pPr marL="514350" indent="-514350">
              <a:buNone/>
            </a:pPr>
            <a:r>
              <a:rPr lang="en-GB" sz="2800" dirty="0" smtClean="0">
                <a:solidFill>
                  <a:srgbClr val="FF0000"/>
                </a:solidFill>
              </a:rPr>
              <a:t>b)	Energy available after the transfer (i.e. Available to humans) = 50kJ m</a:t>
            </a:r>
            <a:r>
              <a:rPr lang="en-GB" sz="2800" baseline="30000" dirty="0" smtClean="0">
                <a:solidFill>
                  <a:srgbClr val="FF0000"/>
                </a:solidFill>
              </a:rPr>
              <a:t>-2</a:t>
            </a:r>
            <a:r>
              <a:rPr lang="en-GB" sz="2800" dirty="0" smtClean="0">
                <a:solidFill>
                  <a:srgbClr val="FF0000"/>
                </a:solidFill>
              </a:rPr>
              <a:t> year</a:t>
            </a:r>
            <a:r>
              <a:rPr lang="en-GB" sz="2800" baseline="30000" dirty="0" smtClean="0">
                <a:solidFill>
                  <a:srgbClr val="FF0000"/>
                </a:solidFill>
              </a:rPr>
              <a:t>-1</a:t>
            </a:r>
          </a:p>
          <a:p>
            <a:pPr marL="514350" indent="-514350">
              <a:buNone/>
            </a:pPr>
            <a:r>
              <a:rPr lang="en-GB" sz="2800" dirty="0" smtClean="0">
                <a:solidFill>
                  <a:srgbClr val="FF0000"/>
                </a:solidFill>
              </a:rPr>
              <a:t>	Energy available before the transfer (i.e. Available to trout) = 250kJ m</a:t>
            </a:r>
            <a:r>
              <a:rPr lang="en-GB" sz="2800" baseline="30000" dirty="0" smtClean="0">
                <a:solidFill>
                  <a:srgbClr val="FF0000"/>
                </a:solidFill>
              </a:rPr>
              <a:t>-2</a:t>
            </a:r>
            <a:r>
              <a:rPr lang="en-GB" sz="2800" dirty="0" smtClean="0">
                <a:solidFill>
                  <a:srgbClr val="FF0000"/>
                </a:solidFill>
              </a:rPr>
              <a:t> year</a:t>
            </a:r>
            <a:r>
              <a:rPr lang="en-GB" sz="2800" baseline="30000" dirty="0" smtClean="0">
                <a:solidFill>
                  <a:srgbClr val="FF0000"/>
                </a:solidFill>
              </a:rPr>
              <a:t>-1</a:t>
            </a:r>
          </a:p>
          <a:p>
            <a:pPr marL="514350" indent="-514350">
              <a:buNone/>
            </a:pPr>
            <a:r>
              <a:rPr lang="en-GB" sz="2800" dirty="0" smtClean="0">
                <a:solidFill>
                  <a:srgbClr val="66FF66"/>
                </a:solidFill>
              </a:rPr>
              <a:t>	Percentage  = (50 ÷ 250) x 100        	  = 20%</a:t>
            </a:r>
          </a:p>
          <a:p>
            <a:pPr marL="514350" indent="-514350">
              <a:buNone/>
            </a:pPr>
            <a:r>
              <a:rPr lang="en-GB" sz="2800" dirty="0" smtClean="0">
                <a:solidFill>
                  <a:srgbClr val="FF0000"/>
                </a:solidFill>
              </a:rPr>
              <a:t>c)	Energy available after the transfer (i.e. Available to humans) = 50kJ m</a:t>
            </a:r>
            <a:r>
              <a:rPr lang="en-GB" sz="2800" baseline="30000" dirty="0" smtClean="0">
                <a:solidFill>
                  <a:srgbClr val="FF0000"/>
                </a:solidFill>
              </a:rPr>
              <a:t>-2</a:t>
            </a:r>
            <a:r>
              <a:rPr lang="en-GB" sz="2800" dirty="0" smtClean="0">
                <a:solidFill>
                  <a:srgbClr val="FF0000"/>
                </a:solidFill>
              </a:rPr>
              <a:t> year</a:t>
            </a:r>
            <a:r>
              <a:rPr lang="en-GB" sz="2800" baseline="30000" dirty="0" smtClean="0">
                <a:solidFill>
                  <a:srgbClr val="FF0000"/>
                </a:solidFill>
              </a:rPr>
              <a:t>-1</a:t>
            </a:r>
          </a:p>
          <a:p>
            <a:pPr marL="514350" indent="-514350">
              <a:buNone/>
            </a:pPr>
            <a:r>
              <a:rPr lang="en-GB" sz="2800" dirty="0" smtClean="0">
                <a:solidFill>
                  <a:srgbClr val="FF0000"/>
                </a:solidFill>
              </a:rPr>
              <a:t>	Energy available before the transfer (i.e. Available to algae) = 42000kJ m</a:t>
            </a:r>
            <a:r>
              <a:rPr lang="en-GB" sz="2800" baseline="30000" dirty="0" smtClean="0">
                <a:solidFill>
                  <a:srgbClr val="FF0000"/>
                </a:solidFill>
              </a:rPr>
              <a:t>-2</a:t>
            </a:r>
            <a:r>
              <a:rPr lang="en-GB" sz="2800" dirty="0" smtClean="0">
                <a:solidFill>
                  <a:srgbClr val="FF0000"/>
                </a:solidFill>
              </a:rPr>
              <a:t> year</a:t>
            </a:r>
            <a:r>
              <a:rPr lang="en-GB" sz="2800" baseline="30000" dirty="0" smtClean="0">
                <a:solidFill>
                  <a:srgbClr val="FF0000"/>
                </a:solidFill>
              </a:rPr>
              <a:t>-1</a:t>
            </a:r>
          </a:p>
          <a:p>
            <a:pPr marL="514350" indent="-514350">
              <a:buNone/>
            </a:pPr>
            <a:r>
              <a:rPr lang="en-GB" sz="2800" dirty="0" smtClean="0">
                <a:solidFill>
                  <a:srgbClr val="66FF66"/>
                </a:solidFill>
              </a:rPr>
              <a:t>	Percentage  = (50 ÷ 42000) x 100        	  = 0.12%</a:t>
            </a:r>
          </a:p>
          <a:p>
            <a:pPr marL="514350" indent="-514350">
              <a:buFont typeface="+mj-lt"/>
              <a:buAutoNum type="alphaLcParenR"/>
            </a:pPr>
            <a:endParaRPr lang="en-GB"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dissolv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dissolv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dissolv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dissolv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12"/>
            <a:ext cx="8229600" cy="1143000"/>
          </a:xfrm>
        </p:spPr>
        <p:txBody>
          <a:bodyPr>
            <a:normAutofit fontScale="90000"/>
          </a:bodyPr>
          <a:lstStyle/>
          <a:p>
            <a:r>
              <a:rPr lang="en-GB" dirty="0" smtClean="0">
                <a:solidFill>
                  <a:schemeClr val="bg1"/>
                </a:solidFill>
              </a:rPr>
              <a:t>Question 2: State 3 reasons for the small percentage of energy transferred at each </a:t>
            </a:r>
            <a:r>
              <a:rPr lang="en-GB" dirty="0" err="1" smtClean="0">
                <a:solidFill>
                  <a:schemeClr val="bg1"/>
                </a:solidFill>
              </a:rPr>
              <a:t>trophic</a:t>
            </a:r>
            <a:r>
              <a:rPr lang="en-GB" dirty="0" smtClean="0">
                <a:solidFill>
                  <a:schemeClr val="bg1"/>
                </a:solidFill>
              </a:rPr>
              <a:t> level (3 marks).</a:t>
            </a:r>
            <a:endParaRPr lang="en-GB" dirty="0">
              <a:solidFill>
                <a:schemeClr val="bg1"/>
              </a:solidFill>
            </a:endParaRPr>
          </a:p>
        </p:txBody>
      </p:sp>
      <p:sp>
        <p:nvSpPr>
          <p:cNvPr id="3" name="Content Placeholder 2"/>
          <p:cNvSpPr>
            <a:spLocks noGrp="1"/>
          </p:cNvSpPr>
          <p:nvPr>
            <p:ph idx="1"/>
          </p:nvPr>
        </p:nvSpPr>
        <p:spPr>
          <a:xfrm>
            <a:off x="457200" y="1974871"/>
            <a:ext cx="8229600" cy="4525963"/>
          </a:xfrm>
        </p:spPr>
        <p:txBody>
          <a:bodyPr/>
          <a:lstStyle/>
          <a:p>
            <a:r>
              <a:rPr lang="en-GB" dirty="0" smtClean="0">
                <a:solidFill>
                  <a:srgbClr val="FF0000"/>
                </a:solidFill>
              </a:rPr>
              <a:t>Some of the organism is not eaten (1)</a:t>
            </a:r>
          </a:p>
          <a:p>
            <a:r>
              <a:rPr lang="en-GB" dirty="0" smtClean="0">
                <a:solidFill>
                  <a:srgbClr val="FF0000"/>
                </a:solidFill>
              </a:rPr>
              <a:t>Some parts are not digested and so are lost as faeces (1)</a:t>
            </a:r>
          </a:p>
          <a:p>
            <a:r>
              <a:rPr lang="en-GB" dirty="0" smtClean="0">
                <a:solidFill>
                  <a:srgbClr val="FF0000"/>
                </a:solidFill>
              </a:rPr>
              <a:t>Some energy is lost as excretory materials (1)</a:t>
            </a:r>
          </a:p>
          <a:p>
            <a:r>
              <a:rPr lang="en-GB" dirty="0" smtClean="0">
                <a:solidFill>
                  <a:srgbClr val="FF0000"/>
                </a:solidFill>
              </a:rPr>
              <a:t>Some energy is lost as heat (1)</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12"/>
            <a:ext cx="8229600" cy="1143000"/>
          </a:xfrm>
        </p:spPr>
        <p:txBody>
          <a:bodyPr>
            <a:normAutofit fontScale="90000"/>
          </a:bodyPr>
          <a:lstStyle/>
          <a:p>
            <a:r>
              <a:rPr lang="en-GB" dirty="0" smtClean="0">
                <a:solidFill>
                  <a:schemeClr val="bg1"/>
                </a:solidFill>
              </a:rPr>
              <a:t>Question 4: Explain why most food chains rarely have more than four </a:t>
            </a:r>
            <a:r>
              <a:rPr lang="en-GB" dirty="0" err="1" smtClean="0">
                <a:solidFill>
                  <a:schemeClr val="bg1"/>
                </a:solidFill>
              </a:rPr>
              <a:t>trophic</a:t>
            </a:r>
            <a:r>
              <a:rPr lang="en-GB" dirty="0" smtClean="0">
                <a:solidFill>
                  <a:schemeClr val="bg1"/>
                </a:solidFill>
              </a:rPr>
              <a:t> levels (2 marks).</a:t>
            </a:r>
            <a:endParaRPr lang="en-GB" dirty="0">
              <a:solidFill>
                <a:schemeClr val="bg1"/>
              </a:solidFill>
            </a:endParaRPr>
          </a:p>
        </p:txBody>
      </p:sp>
      <p:sp>
        <p:nvSpPr>
          <p:cNvPr id="3" name="Content Placeholder 2"/>
          <p:cNvSpPr>
            <a:spLocks noGrp="1"/>
          </p:cNvSpPr>
          <p:nvPr>
            <p:ph idx="1"/>
          </p:nvPr>
        </p:nvSpPr>
        <p:spPr>
          <a:xfrm>
            <a:off x="457200" y="1974871"/>
            <a:ext cx="8229600" cy="4525963"/>
          </a:xfrm>
        </p:spPr>
        <p:txBody>
          <a:bodyPr/>
          <a:lstStyle/>
          <a:p>
            <a:r>
              <a:rPr lang="en-GB" dirty="0" smtClean="0">
                <a:solidFill>
                  <a:srgbClr val="FF0000"/>
                </a:solidFill>
              </a:rPr>
              <a:t>The proportion of energy transferred at each </a:t>
            </a:r>
            <a:r>
              <a:rPr lang="en-GB" dirty="0" err="1" smtClean="0">
                <a:solidFill>
                  <a:srgbClr val="FF0000"/>
                </a:solidFill>
              </a:rPr>
              <a:t>trophic</a:t>
            </a:r>
            <a:r>
              <a:rPr lang="en-GB" dirty="0" smtClean="0">
                <a:solidFill>
                  <a:srgbClr val="FF0000"/>
                </a:solidFill>
              </a:rPr>
              <a:t> level is small (less than 20%). (1)</a:t>
            </a:r>
          </a:p>
          <a:p>
            <a:r>
              <a:rPr lang="en-GB" dirty="0" smtClean="0">
                <a:solidFill>
                  <a:srgbClr val="FF0000"/>
                </a:solidFill>
              </a:rPr>
              <a:t>After four </a:t>
            </a:r>
            <a:r>
              <a:rPr lang="en-GB" dirty="0" err="1" smtClean="0">
                <a:solidFill>
                  <a:srgbClr val="FF0000"/>
                </a:solidFill>
              </a:rPr>
              <a:t>trophic</a:t>
            </a:r>
            <a:r>
              <a:rPr lang="en-GB" dirty="0" smtClean="0">
                <a:solidFill>
                  <a:srgbClr val="FF0000"/>
                </a:solidFill>
              </a:rPr>
              <a:t> levels there is insufficient energy to support a large enough breeding population. (1)</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solidFill>
                  <a:schemeClr val="bg1"/>
                </a:solidFill>
              </a:rPr>
              <a:t>Learning Objectives</a:t>
            </a:r>
            <a:endParaRPr lang="en-GB" dirty="0">
              <a:solidFill>
                <a:schemeClr val="bg1"/>
              </a:solidFill>
            </a:endParaRPr>
          </a:p>
        </p:txBody>
      </p:sp>
      <p:sp>
        <p:nvSpPr>
          <p:cNvPr id="3" name="Content Placeholder 2"/>
          <p:cNvSpPr>
            <a:spLocks noGrp="1"/>
          </p:cNvSpPr>
          <p:nvPr>
            <p:ph idx="1"/>
          </p:nvPr>
        </p:nvSpPr>
        <p:spPr/>
        <p:txBody>
          <a:bodyPr>
            <a:normAutofit/>
          </a:bodyPr>
          <a:lstStyle/>
          <a:p>
            <a:pPr algn="just">
              <a:buNone/>
            </a:pPr>
            <a:r>
              <a:rPr lang="en-GB" dirty="0" smtClean="0">
                <a:solidFill>
                  <a:schemeClr val="bg1"/>
                </a:solidFill>
              </a:rPr>
              <a:t>All students should be able to calculate:</a:t>
            </a:r>
          </a:p>
          <a:p>
            <a:pPr algn="just"/>
            <a:r>
              <a:rPr lang="en-GB" dirty="0" smtClean="0">
                <a:solidFill>
                  <a:schemeClr val="bg1"/>
                </a:solidFill>
              </a:rPr>
              <a:t>The percentage of energy transferred from one </a:t>
            </a:r>
            <a:r>
              <a:rPr lang="en-GB" dirty="0" err="1" smtClean="0">
                <a:solidFill>
                  <a:schemeClr val="bg1"/>
                </a:solidFill>
              </a:rPr>
              <a:t>trophic</a:t>
            </a:r>
            <a:r>
              <a:rPr lang="en-GB" dirty="0" smtClean="0">
                <a:solidFill>
                  <a:schemeClr val="bg1"/>
                </a:solidFill>
              </a:rPr>
              <a:t> level to the next.</a:t>
            </a:r>
          </a:p>
          <a:p>
            <a:pPr algn="just"/>
            <a:r>
              <a:rPr lang="en-GB" dirty="0" smtClean="0">
                <a:solidFill>
                  <a:schemeClr val="bg1"/>
                </a:solidFill>
              </a:rPr>
              <a:t>Percentage efficiency of energy transfers .</a:t>
            </a:r>
          </a:p>
          <a:p>
            <a:pPr algn="just">
              <a:buNone/>
            </a:pPr>
            <a:r>
              <a:rPr lang="en-GB" dirty="0" smtClean="0">
                <a:solidFill>
                  <a:schemeClr val="bg1"/>
                </a:solidFill>
              </a:rPr>
              <a:t>All students should know:</a:t>
            </a:r>
          </a:p>
          <a:p>
            <a:pPr algn="just"/>
            <a:r>
              <a:rPr lang="en-GB" dirty="0" smtClean="0">
                <a:solidFill>
                  <a:schemeClr val="bg1"/>
                </a:solidFill>
              </a:rPr>
              <a:t>How energy is lost along a food chain.</a:t>
            </a:r>
          </a:p>
          <a:p>
            <a:pPr algn="just"/>
            <a:r>
              <a:rPr lang="en-GB" dirty="0" smtClean="0">
                <a:solidFill>
                  <a:schemeClr val="bg1"/>
                </a:solidFill>
              </a:rPr>
              <a:t>Why most food chains have no more than five </a:t>
            </a:r>
            <a:r>
              <a:rPr lang="en-GB" dirty="0" err="1" smtClean="0">
                <a:solidFill>
                  <a:schemeClr val="bg1"/>
                </a:solidFill>
              </a:rPr>
              <a:t>trophic</a:t>
            </a:r>
            <a:r>
              <a:rPr lang="en-GB" dirty="0" smtClean="0">
                <a:solidFill>
                  <a:schemeClr val="bg1"/>
                </a:solidFill>
              </a:rPr>
              <a:t> levels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Success Criteria</a:t>
            </a:r>
            <a:endParaRPr lang="en-GB" dirty="0">
              <a:solidFill>
                <a:schemeClr val="bg1"/>
              </a:solidFill>
            </a:endParaRPr>
          </a:p>
        </p:txBody>
      </p:sp>
      <p:sp>
        <p:nvSpPr>
          <p:cNvPr id="3" name="Content Placeholder 2"/>
          <p:cNvSpPr>
            <a:spLocks noGrp="1"/>
          </p:cNvSpPr>
          <p:nvPr>
            <p:ph idx="1"/>
          </p:nvPr>
        </p:nvSpPr>
        <p:spPr>
          <a:xfrm>
            <a:off x="457200" y="1600200"/>
            <a:ext cx="8229600" cy="4900634"/>
          </a:xfrm>
        </p:spPr>
        <p:txBody>
          <a:bodyPr>
            <a:normAutofit fontScale="85000" lnSpcReduction="20000"/>
          </a:bodyPr>
          <a:lstStyle/>
          <a:p>
            <a:pPr algn="just"/>
            <a:r>
              <a:rPr lang="en-GB" dirty="0" smtClean="0">
                <a:solidFill>
                  <a:schemeClr val="bg1"/>
                </a:solidFill>
              </a:rPr>
              <a:t>I can name the source of all energy for ecosystems.</a:t>
            </a:r>
          </a:p>
          <a:p>
            <a:pPr algn="just"/>
            <a:r>
              <a:rPr lang="en-GB" dirty="0" smtClean="0">
                <a:solidFill>
                  <a:schemeClr val="bg1"/>
                </a:solidFill>
              </a:rPr>
              <a:t>I can give the percentage of light energy captured by green plants which is made available to organisms in the food chain.</a:t>
            </a:r>
          </a:p>
          <a:p>
            <a:pPr algn="just"/>
            <a:r>
              <a:rPr lang="en-GB" dirty="0" smtClean="0">
                <a:solidFill>
                  <a:schemeClr val="bg1"/>
                </a:solidFill>
              </a:rPr>
              <a:t>I can give 4 reasons for why most of the Sun’s energy is </a:t>
            </a:r>
            <a:r>
              <a:rPr lang="en-GB" i="1" dirty="0" smtClean="0">
                <a:solidFill>
                  <a:schemeClr val="bg1"/>
                </a:solidFill>
              </a:rPr>
              <a:t>NOT</a:t>
            </a:r>
            <a:r>
              <a:rPr lang="en-GB" dirty="0" smtClean="0">
                <a:solidFill>
                  <a:schemeClr val="bg1"/>
                </a:solidFill>
              </a:rPr>
              <a:t> converted to organic matter by photosynthesis.</a:t>
            </a:r>
          </a:p>
          <a:p>
            <a:pPr lvl="0" algn="just"/>
            <a:r>
              <a:rPr lang="en-GB" dirty="0" smtClean="0">
                <a:solidFill>
                  <a:schemeClr val="bg1"/>
                </a:solidFill>
              </a:rPr>
              <a:t>I can use the equation:</a:t>
            </a:r>
          </a:p>
          <a:p>
            <a:pPr lvl="0" algn="just">
              <a:buNone/>
            </a:pPr>
            <a:r>
              <a:rPr lang="en-GB" dirty="0" smtClean="0">
                <a:solidFill>
                  <a:schemeClr val="bg1"/>
                </a:solidFill>
              </a:rPr>
              <a:t>	Net production = Gross production – Respiratory losses</a:t>
            </a:r>
          </a:p>
          <a:p>
            <a:pPr algn="just"/>
            <a:r>
              <a:rPr lang="en-GB" dirty="0" smtClean="0">
                <a:solidFill>
                  <a:schemeClr val="bg1"/>
                </a:solidFill>
              </a:rPr>
              <a:t>I can calculate the percentage efficiency of energy transfers.</a:t>
            </a:r>
          </a:p>
          <a:p>
            <a:pPr algn="just"/>
            <a:r>
              <a:rPr lang="en-GB" dirty="0" smtClean="0">
                <a:solidFill>
                  <a:schemeClr val="bg1"/>
                </a:solidFill>
              </a:rPr>
              <a:t>I can give 4 reasons why there is a low percentage of energy transferred at each </a:t>
            </a:r>
            <a:r>
              <a:rPr lang="en-GB" dirty="0" err="1" smtClean="0">
                <a:solidFill>
                  <a:schemeClr val="bg1"/>
                </a:solidFill>
              </a:rPr>
              <a:t>trophic</a:t>
            </a:r>
            <a:r>
              <a:rPr lang="en-GB" dirty="0" smtClean="0">
                <a:solidFill>
                  <a:schemeClr val="bg1"/>
                </a:solidFill>
              </a:rPr>
              <a:t> level.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Energy transfer between </a:t>
            </a:r>
            <a:r>
              <a:rPr lang="en-GB" dirty="0" err="1" smtClean="0">
                <a:solidFill>
                  <a:schemeClr val="bg1"/>
                </a:solidFill>
              </a:rPr>
              <a:t>trophic</a:t>
            </a:r>
            <a:r>
              <a:rPr lang="en-GB" dirty="0" smtClean="0">
                <a:solidFill>
                  <a:schemeClr val="bg1"/>
                </a:solidFill>
              </a:rPr>
              <a:t> levels</a:t>
            </a:r>
            <a:endParaRPr lang="en-GB" dirty="0">
              <a:solidFill>
                <a:schemeClr val="bg1"/>
              </a:solidFill>
            </a:endParaRPr>
          </a:p>
        </p:txBody>
      </p:sp>
      <p:sp>
        <p:nvSpPr>
          <p:cNvPr id="3" name="Content Placeholder 2"/>
          <p:cNvSpPr>
            <a:spLocks noGrp="1"/>
          </p:cNvSpPr>
          <p:nvPr>
            <p:ph idx="1"/>
          </p:nvPr>
        </p:nvSpPr>
        <p:spPr>
          <a:xfrm>
            <a:off x="457200" y="1600200"/>
            <a:ext cx="4114800" cy="4829196"/>
          </a:xfrm>
        </p:spPr>
        <p:txBody>
          <a:bodyPr>
            <a:normAutofit fontScale="92500" lnSpcReduction="10000"/>
          </a:bodyPr>
          <a:lstStyle/>
          <a:p>
            <a:r>
              <a:rPr lang="en-GB" dirty="0" smtClean="0">
                <a:solidFill>
                  <a:schemeClr val="bg1"/>
                </a:solidFill>
              </a:rPr>
              <a:t>What is the source of all energy for ecosystems?</a:t>
            </a:r>
          </a:p>
          <a:p>
            <a:pPr>
              <a:buNone/>
            </a:pPr>
            <a:endParaRPr lang="en-GB" dirty="0" smtClean="0">
              <a:solidFill>
                <a:schemeClr val="bg1"/>
              </a:solidFill>
            </a:endParaRPr>
          </a:p>
          <a:p>
            <a:r>
              <a:rPr lang="en-GB" dirty="0" smtClean="0">
                <a:solidFill>
                  <a:schemeClr val="bg1"/>
                </a:solidFill>
              </a:rPr>
              <a:t>What percentage of light energy is captured by green plants and is made available to organisms in the food chain?</a:t>
            </a:r>
          </a:p>
        </p:txBody>
      </p:sp>
      <p:sp>
        <p:nvSpPr>
          <p:cNvPr id="9" name="Rectangle 8"/>
          <p:cNvSpPr/>
          <p:nvPr/>
        </p:nvSpPr>
        <p:spPr>
          <a:xfrm>
            <a:off x="4714876" y="1214422"/>
            <a:ext cx="4286280" cy="5429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4" descr="http://greenwishjar.files.wordpress.com/2009/04/small-web-plant.jpg"/>
          <p:cNvPicPr>
            <a:picLocks noChangeAspect="1" noChangeArrowheads="1"/>
          </p:cNvPicPr>
          <p:nvPr/>
        </p:nvPicPr>
        <p:blipFill>
          <a:blip r:embed="rId2"/>
          <a:srcRect/>
          <a:stretch>
            <a:fillRect/>
          </a:stretch>
        </p:blipFill>
        <p:spPr bwMode="auto">
          <a:xfrm>
            <a:off x="6072198" y="3929066"/>
            <a:ext cx="1785950" cy="2614724"/>
          </a:xfrm>
          <a:prstGeom prst="rect">
            <a:avLst/>
          </a:prstGeom>
          <a:noFill/>
        </p:spPr>
      </p:pic>
      <p:pic>
        <p:nvPicPr>
          <p:cNvPr id="11" name="Picture 2" descr="http://www.cap.nsw.edu.au/bb_site_intro/stage1_Modules/WWS-stage1/images/sun.gif"/>
          <p:cNvPicPr>
            <a:picLocks noChangeAspect="1" noChangeArrowheads="1"/>
          </p:cNvPicPr>
          <p:nvPr/>
        </p:nvPicPr>
        <p:blipFill>
          <a:blip r:embed="rId3"/>
          <a:srcRect/>
          <a:stretch>
            <a:fillRect/>
          </a:stretch>
        </p:blipFill>
        <p:spPr bwMode="auto">
          <a:xfrm>
            <a:off x="5786446" y="1285860"/>
            <a:ext cx="2168654" cy="2092924"/>
          </a:xfrm>
          <a:prstGeom prst="rect">
            <a:avLst/>
          </a:prstGeom>
          <a:noFill/>
        </p:spPr>
      </p:pic>
      <p:sp>
        <p:nvSpPr>
          <p:cNvPr id="12" name="Down Arrow 11"/>
          <p:cNvSpPr/>
          <p:nvPr/>
        </p:nvSpPr>
        <p:spPr>
          <a:xfrm>
            <a:off x="6643702" y="3560892"/>
            <a:ext cx="571504" cy="7253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5214942" y="3413469"/>
            <a:ext cx="1214446" cy="1015663"/>
          </a:xfrm>
          <a:prstGeom prst="rect">
            <a:avLst/>
          </a:prstGeom>
          <a:noFill/>
        </p:spPr>
        <p:txBody>
          <a:bodyPr wrap="square" rtlCol="0">
            <a:spAutoFit/>
          </a:bodyPr>
          <a:lstStyle/>
          <a:p>
            <a:r>
              <a:rPr lang="en-GB" sz="6000" dirty="0" smtClean="0">
                <a:solidFill>
                  <a:srgbClr val="FF0000"/>
                </a:solidFill>
              </a:rPr>
              <a:t>1%</a:t>
            </a:r>
            <a:endParaRPr lang="en-GB" sz="6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4)">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500"/>
                                        <p:tgtEl>
                                          <p:spTgt spid="1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Energy losses in food chains</a:t>
            </a:r>
            <a:endParaRPr lang="en-GB" dirty="0">
              <a:solidFill>
                <a:schemeClr val="bg1"/>
              </a:solidFill>
            </a:endParaRPr>
          </a:p>
        </p:txBody>
      </p:sp>
      <p:sp>
        <p:nvSpPr>
          <p:cNvPr id="3" name="Content Placeholder 2"/>
          <p:cNvSpPr>
            <a:spLocks noGrp="1"/>
          </p:cNvSpPr>
          <p:nvPr>
            <p:ph idx="1"/>
          </p:nvPr>
        </p:nvSpPr>
        <p:spPr>
          <a:xfrm>
            <a:off x="457200" y="1428736"/>
            <a:ext cx="8229600" cy="5257800"/>
          </a:xfrm>
        </p:spPr>
        <p:txBody>
          <a:bodyPr>
            <a:normAutofit fontScale="92500" lnSpcReduction="20000"/>
          </a:bodyPr>
          <a:lstStyle/>
          <a:p>
            <a:pPr algn="just"/>
            <a:r>
              <a:rPr lang="en-GB" dirty="0" smtClean="0">
                <a:solidFill>
                  <a:schemeClr val="bg1"/>
                </a:solidFill>
              </a:rPr>
              <a:t>Plants convert 1% - 3% of the Sun’s energy into organic matter (carbohydrates, proteins, lipids etc).  </a:t>
            </a:r>
          </a:p>
          <a:p>
            <a:pPr algn="just"/>
            <a:r>
              <a:rPr lang="en-GB" dirty="0" smtClean="0">
                <a:solidFill>
                  <a:schemeClr val="bg1"/>
                </a:solidFill>
              </a:rPr>
              <a:t>Can you give 4 reasons for why most of the Sun’s energy is </a:t>
            </a:r>
            <a:r>
              <a:rPr lang="en-GB" i="1" dirty="0" smtClean="0">
                <a:solidFill>
                  <a:schemeClr val="bg1"/>
                </a:solidFill>
              </a:rPr>
              <a:t>NOT</a:t>
            </a:r>
            <a:r>
              <a:rPr lang="en-GB" dirty="0" smtClean="0">
                <a:solidFill>
                  <a:schemeClr val="bg1"/>
                </a:solidFill>
              </a:rPr>
              <a:t> converted to organic matter by photosynthesis?</a:t>
            </a:r>
          </a:p>
          <a:p>
            <a:pPr lvl="1" algn="just"/>
            <a:r>
              <a:rPr lang="en-GB" dirty="0" smtClean="0">
                <a:solidFill>
                  <a:schemeClr val="bg1"/>
                </a:solidFill>
              </a:rPr>
              <a:t>Over 90% of the Sun’s energy is </a:t>
            </a:r>
            <a:r>
              <a:rPr lang="en-GB" i="1" dirty="0" smtClean="0">
                <a:solidFill>
                  <a:srgbClr val="FF0000"/>
                </a:solidFill>
              </a:rPr>
              <a:t>reflected back into space</a:t>
            </a:r>
            <a:r>
              <a:rPr lang="en-GB" dirty="0" smtClean="0">
                <a:solidFill>
                  <a:schemeClr val="bg1"/>
                </a:solidFill>
              </a:rPr>
              <a:t> by clouds and dust or </a:t>
            </a:r>
            <a:r>
              <a:rPr lang="en-GB" i="1" dirty="0" smtClean="0">
                <a:solidFill>
                  <a:schemeClr val="bg1"/>
                </a:solidFill>
              </a:rPr>
              <a:t>absorbed by the atmosphere.</a:t>
            </a:r>
          </a:p>
          <a:p>
            <a:pPr lvl="1" algn="just"/>
            <a:r>
              <a:rPr lang="en-GB" dirty="0" smtClean="0">
                <a:solidFill>
                  <a:schemeClr val="bg1"/>
                </a:solidFill>
              </a:rPr>
              <a:t>Not all </a:t>
            </a:r>
            <a:r>
              <a:rPr lang="en-GB" sz="2600" i="1" dirty="0" smtClean="0">
                <a:solidFill>
                  <a:srgbClr val="FF0000"/>
                </a:solidFill>
              </a:rPr>
              <a:t>wavelengths</a:t>
            </a:r>
            <a:r>
              <a:rPr lang="en-GB" i="1" dirty="0" smtClean="0">
                <a:solidFill>
                  <a:schemeClr val="bg1"/>
                </a:solidFill>
              </a:rPr>
              <a:t> </a:t>
            </a:r>
            <a:r>
              <a:rPr lang="en-GB" dirty="0" smtClean="0">
                <a:solidFill>
                  <a:schemeClr val="bg1"/>
                </a:solidFill>
              </a:rPr>
              <a:t>of light can be absorbed and used for photosynthesis.</a:t>
            </a:r>
          </a:p>
          <a:p>
            <a:pPr lvl="1" algn="just"/>
            <a:r>
              <a:rPr lang="en-GB" dirty="0" smtClean="0">
                <a:solidFill>
                  <a:schemeClr val="bg1"/>
                </a:solidFill>
              </a:rPr>
              <a:t>Light may </a:t>
            </a:r>
            <a:r>
              <a:rPr lang="en-GB" i="1" dirty="0" smtClean="0">
                <a:solidFill>
                  <a:srgbClr val="FF0000"/>
                </a:solidFill>
              </a:rPr>
              <a:t>not fall on a chlorophyll</a:t>
            </a:r>
            <a:r>
              <a:rPr lang="en-GB" dirty="0" smtClean="0">
                <a:solidFill>
                  <a:srgbClr val="FF0000"/>
                </a:solidFill>
              </a:rPr>
              <a:t> </a:t>
            </a:r>
            <a:r>
              <a:rPr lang="en-GB" dirty="0" smtClean="0">
                <a:solidFill>
                  <a:schemeClr val="bg1"/>
                </a:solidFill>
              </a:rPr>
              <a:t>molecule</a:t>
            </a:r>
          </a:p>
          <a:p>
            <a:pPr lvl="1" algn="just"/>
            <a:r>
              <a:rPr lang="en-GB" dirty="0" smtClean="0">
                <a:solidFill>
                  <a:schemeClr val="bg1"/>
                </a:solidFill>
              </a:rPr>
              <a:t>A </a:t>
            </a:r>
            <a:r>
              <a:rPr lang="en-GB" i="1" dirty="0" smtClean="0">
                <a:solidFill>
                  <a:srgbClr val="FF0000"/>
                </a:solidFill>
              </a:rPr>
              <a:t>limiting factor</a:t>
            </a:r>
            <a:r>
              <a:rPr lang="en-GB" dirty="0" smtClean="0">
                <a:solidFill>
                  <a:schemeClr val="bg1"/>
                </a:solidFill>
              </a:rPr>
              <a:t>, such as low carbon dioxide levels, may limit the rate of photosynthesis.</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2918"/>
            <a:ext cx="9144000" cy="571504"/>
          </a:xfrm>
        </p:spPr>
        <p:txBody>
          <a:bodyPr>
            <a:normAutofit fontScale="90000"/>
          </a:bodyPr>
          <a:lstStyle/>
          <a:p>
            <a:r>
              <a:rPr lang="en-GB" sz="4000" b="1" dirty="0" smtClean="0">
                <a:solidFill>
                  <a:schemeClr val="bg1"/>
                </a:solidFill>
              </a:rPr>
              <a:t>You need to know this equation:</a:t>
            </a:r>
            <a:r>
              <a:rPr lang="en-GB" sz="4000" b="1" dirty="0" smtClean="0">
                <a:solidFill>
                  <a:srgbClr val="FF0000"/>
                </a:solidFill>
              </a:rPr>
              <a:t/>
            </a:r>
            <a:br>
              <a:rPr lang="en-GB" sz="4000" b="1" dirty="0" smtClean="0">
                <a:solidFill>
                  <a:srgbClr val="FF0000"/>
                </a:solidFill>
              </a:rPr>
            </a:br>
            <a:endParaRPr lang="en-GB" sz="3300" b="1" dirty="0">
              <a:solidFill>
                <a:srgbClr val="FF0000"/>
              </a:solidFill>
            </a:endParaRPr>
          </a:p>
        </p:txBody>
      </p:sp>
      <p:sp>
        <p:nvSpPr>
          <p:cNvPr id="3" name="Content Placeholder 2"/>
          <p:cNvSpPr>
            <a:spLocks noGrp="1"/>
          </p:cNvSpPr>
          <p:nvPr>
            <p:ph idx="1"/>
          </p:nvPr>
        </p:nvSpPr>
        <p:spPr>
          <a:xfrm>
            <a:off x="457200" y="2285992"/>
            <a:ext cx="8229600" cy="4525963"/>
          </a:xfrm>
        </p:spPr>
        <p:txBody>
          <a:bodyPr/>
          <a:lstStyle/>
          <a:p>
            <a:pPr algn="just"/>
            <a:r>
              <a:rPr lang="en-GB" dirty="0" smtClean="0">
                <a:solidFill>
                  <a:srgbClr val="FF0000"/>
                </a:solidFill>
              </a:rPr>
              <a:t>Gross production</a:t>
            </a:r>
            <a:r>
              <a:rPr lang="en-GB" dirty="0" smtClean="0">
                <a:solidFill>
                  <a:schemeClr val="bg1"/>
                </a:solidFill>
              </a:rPr>
              <a:t>: The total quantity of energy that the plants in a community convert to organic matter.</a:t>
            </a:r>
          </a:p>
          <a:p>
            <a:pPr algn="just"/>
            <a:r>
              <a:rPr lang="en-GB" dirty="0" smtClean="0">
                <a:solidFill>
                  <a:srgbClr val="FF0000"/>
                </a:solidFill>
              </a:rPr>
              <a:t>Respiratory losses</a:t>
            </a:r>
            <a:r>
              <a:rPr lang="en-GB" dirty="0" smtClean="0">
                <a:solidFill>
                  <a:schemeClr val="bg1"/>
                </a:solidFill>
              </a:rPr>
              <a:t>: Plants use 20% to 50% of the gross production energy for </a:t>
            </a:r>
            <a:r>
              <a:rPr lang="en-GB" dirty="0" smtClean="0">
                <a:solidFill>
                  <a:srgbClr val="FF0000"/>
                </a:solidFill>
              </a:rPr>
              <a:t>respiration</a:t>
            </a:r>
            <a:r>
              <a:rPr lang="en-GB" dirty="0" smtClean="0">
                <a:solidFill>
                  <a:schemeClr val="bg1"/>
                </a:solidFill>
              </a:rPr>
              <a:t>, leaving little to be stored.</a:t>
            </a:r>
          </a:p>
          <a:p>
            <a:pPr algn="just"/>
            <a:r>
              <a:rPr lang="en-GB" dirty="0" smtClean="0">
                <a:solidFill>
                  <a:srgbClr val="FF0000"/>
                </a:solidFill>
              </a:rPr>
              <a:t>Net production</a:t>
            </a:r>
            <a:r>
              <a:rPr lang="en-GB" dirty="0" smtClean="0">
                <a:solidFill>
                  <a:schemeClr val="bg1"/>
                </a:solidFill>
              </a:rPr>
              <a:t>: The rate at which the plant stores energy.</a:t>
            </a:r>
            <a:endParaRPr lang="en-GB" dirty="0">
              <a:solidFill>
                <a:schemeClr val="bg1"/>
              </a:solidFill>
            </a:endParaRPr>
          </a:p>
        </p:txBody>
      </p:sp>
      <p:sp>
        <p:nvSpPr>
          <p:cNvPr id="4" name="Title 1"/>
          <p:cNvSpPr txBox="1">
            <a:spLocks/>
          </p:cNvSpPr>
          <p:nvPr/>
        </p:nvSpPr>
        <p:spPr>
          <a:xfrm>
            <a:off x="0" y="1071546"/>
            <a:ext cx="9144000" cy="714380"/>
          </a:xfrm>
          <a:prstGeom prst="rect">
            <a:avLst/>
          </a:prstGeom>
          <a:solidFill>
            <a:schemeClr val="bg1"/>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100" b="1" i="0" u="none" strike="noStrike" kern="1200" cap="none" spc="0" normalizeH="0" baseline="0" noProof="0" dirty="0" smtClean="0">
                <a:ln>
                  <a:noFill/>
                </a:ln>
                <a:solidFill>
                  <a:srgbClr val="FF0000"/>
                </a:solidFill>
                <a:effectLst/>
                <a:uLnTx/>
                <a:uFillTx/>
                <a:latin typeface="+mj-lt"/>
                <a:ea typeface="+mj-ea"/>
                <a:cs typeface="+mj-cs"/>
              </a:rPr>
              <a:t>Net production = Gross production – Respiratory losses</a:t>
            </a:r>
            <a:endParaRPr kumimoji="0" lang="en-GB" sz="31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800" dirty="0" smtClean="0">
                <a:solidFill>
                  <a:schemeClr val="bg1"/>
                </a:solidFill>
              </a:rPr>
              <a:t>Consumers only pass a small fraction of the energy that they receive to each successive stage in the chain.</a:t>
            </a:r>
            <a:endParaRPr lang="en-GB" sz="2800"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lgn="just"/>
            <a:r>
              <a:rPr lang="en-GB" dirty="0" smtClean="0">
                <a:solidFill>
                  <a:schemeClr val="bg1"/>
                </a:solidFill>
              </a:rPr>
              <a:t>Primary consumers use 10% of food stored in plants for growth.</a:t>
            </a:r>
          </a:p>
          <a:p>
            <a:pPr algn="just"/>
            <a:r>
              <a:rPr lang="en-GB" dirty="0" smtClean="0">
                <a:solidFill>
                  <a:schemeClr val="bg1"/>
                </a:solidFill>
              </a:rPr>
              <a:t>Secondary and tertiary consumers transfer 20% of the energy from their prey into their own bodies (more efficient).</a:t>
            </a:r>
          </a:p>
          <a:p>
            <a:pPr algn="just"/>
            <a:r>
              <a:rPr lang="en-GB" dirty="0" smtClean="0">
                <a:solidFill>
                  <a:schemeClr val="bg1"/>
                </a:solidFill>
              </a:rPr>
              <a:t>Question: Give 4 reasons why there is a low percentage of energy transferred at each stage:</a:t>
            </a:r>
          </a:p>
          <a:p>
            <a:pPr lvl="1" algn="just"/>
            <a:r>
              <a:rPr lang="en-GB" dirty="0" smtClean="0">
                <a:solidFill>
                  <a:srgbClr val="FF0000"/>
                </a:solidFill>
              </a:rPr>
              <a:t>Part of the organism is not eaten.</a:t>
            </a:r>
          </a:p>
          <a:p>
            <a:pPr lvl="1" algn="just"/>
            <a:r>
              <a:rPr lang="en-GB" dirty="0" smtClean="0">
                <a:solidFill>
                  <a:schemeClr val="accent6">
                    <a:lumMod val="50000"/>
                  </a:schemeClr>
                </a:solidFill>
              </a:rPr>
              <a:t>Some parts are eaten but cannot be digested and are lost in faeces.</a:t>
            </a:r>
          </a:p>
          <a:p>
            <a:pPr lvl="1" algn="just"/>
            <a:r>
              <a:rPr lang="en-GB" dirty="0" smtClean="0">
                <a:solidFill>
                  <a:srgbClr val="FFFF00"/>
                </a:solidFill>
              </a:rPr>
              <a:t>Some energy is lost in excretory materials e.g. urine.</a:t>
            </a:r>
          </a:p>
          <a:p>
            <a:pPr lvl="1" algn="just"/>
            <a:r>
              <a:rPr lang="en-GB" dirty="0" smtClean="0">
                <a:solidFill>
                  <a:srgbClr val="FF66FF"/>
                </a:solidFill>
              </a:rPr>
              <a:t>Some energy losses occur as heat from respiration (directly from the body to the environment). These losses are high in mammals and birds because of their high body temperature. Much energy is needed to maintain their body temperature when heat is being constantly lost to the environment.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Energy transfer between </a:t>
            </a:r>
            <a:r>
              <a:rPr lang="en-GB" dirty="0" err="1" smtClean="0">
                <a:solidFill>
                  <a:schemeClr val="bg1"/>
                </a:solidFill>
              </a:rPr>
              <a:t>trophic</a:t>
            </a:r>
            <a:r>
              <a:rPr lang="en-GB" dirty="0" smtClean="0">
                <a:solidFill>
                  <a:schemeClr val="bg1"/>
                </a:solidFill>
              </a:rPr>
              <a:t> levels is relatively inefficient.</a:t>
            </a:r>
            <a:endParaRPr lang="en-GB" dirty="0">
              <a:solidFill>
                <a:schemeClr val="bg1"/>
              </a:solidFill>
            </a:endParaRPr>
          </a:p>
        </p:txBody>
      </p:sp>
      <p:sp>
        <p:nvSpPr>
          <p:cNvPr id="3" name="Content Placeholder 2"/>
          <p:cNvSpPr>
            <a:spLocks noGrp="1"/>
          </p:cNvSpPr>
          <p:nvPr>
            <p:ph idx="1"/>
          </p:nvPr>
        </p:nvSpPr>
        <p:spPr/>
        <p:txBody>
          <a:bodyPr>
            <a:normAutofit lnSpcReduction="10000"/>
          </a:bodyPr>
          <a:lstStyle/>
          <a:p>
            <a:pPr>
              <a:buNone/>
            </a:pPr>
            <a:r>
              <a:rPr lang="en-GB" dirty="0" smtClean="0">
                <a:solidFill>
                  <a:schemeClr val="bg1"/>
                </a:solidFill>
              </a:rPr>
              <a:t>This has the following consequences:</a:t>
            </a:r>
          </a:p>
          <a:p>
            <a:r>
              <a:rPr lang="en-GB" dirty="0" smtClean="0">
                <a:solidFill>
                  <a:schemeClr val="bg1"/>
                </a:solidFill>
              </a:rPr>
              <a:t>Food chains tend to have </a:t>
            </a:r>
            <a:r>
              <a:rPr lang="en-GB" dirty="0" smtClean="0">
                <a:solidFill>
                  <a:srgbClr val="FF0000"/>
                </a:solidFill>
              </a:rPr>
              <a:t>4/5 </a:t>
            </a:r>
            <a:r>
              <a:rPr lang="en-GB" dirty="0" err="1" smtClean="0">
                <a:solidFill>
                  <a:srgbClr val="FF0000"/>
                </a:solidFill>
              </a:rPr>
              <a:t>trophic</a:t>
            </a:r>
            <a:r>
              <a:rPr lang="en-GB" dirty="0" smtClean="0">
                <a:solidFill>
                  <a:srgbClr val="FF0000"/>
                </a:solidFill>
              </a:rPr>
              <a:t> </a:t>
            </a:r>
            <a:r>
              <a:rPr lang="en-GB" dirty="0" smtClean="0">
                <a:solidFill>
                  <a:schemeClr val="bg1"/>
                </a:solidFill>
              </a:rPr>
              <a:t>levels because insufficient energy is available to support a large enough breeding population at </a:t>
            </a:r>
            <a:r>
              <a:rPr lang="en-GB" dirty="0" err="1" smtClean="0">
                <a:solidFill>
                  <a:schemeClr val="bg1"/>
                </a:solidFill>
              </a:rPr>
              <a:t>trophic</a:t>
            </a:r>
            <a:r>
              <a:rPr lang="en-GB" dirty="0" smtClean="0">
                <a:solidFill>
                  <a:schemeClr val="bg1"/>
                </a:solidFill>
              </a:rPr>
              <a:t> levels higher than these.</a:t>
            </a:r>
          </a:p>
          <a:p>
            <a:r>
              <a:rPr lang="en-GB" dirty="0" smtClean="0">
                <a:solidFill>
                  <a:schemeClr val="bg1"/>
                </a:solidFill>
              </a:rPr>
              <a:t>The total mass of organisms in a particular place (</a:t>
            </a:r>
            <a:r>
              <a:rPr lang="en-GB" dirty="0" smtClean="0">
                <a:solidFill>
                  <a:srgbClr val="FF0000"/>
                </a:solidFill>
              </a:rPr>
              <a:t>biomass</a:t>
            </a:r>
            <a:r>
              <a:rPr lang="en-GB" dirty="0" smtClean="0">
                <a:solidFill>
                  <a:schemeClr val="bg1"/>
                </a:solidFill>
              </a:rPr>
              <a:t>)</a:t>
            </a:r>
            <a:r>
              <a:rPr lang="en-GB" dirty="0" smtClean="0">
                <a:solidFill>
                  <a:srgbClr val="FF0000"/>
                </a:solidFill>
              </a:rPr>
              <a:t> is less at higher </a:t>
            </a:r>
            <a:r>
              <a:rPr lang="en-GB" dirty="0" err="1" smtClean="0">
                <a:solidFill>
                  <a:srgbClr val="FF0000"/>
                </a:solidFill>
              </a:rPr>
              <a:t>trophic</a:t>
            </a:r>
            <a:r>
              <a:rPr lang="en-GB" dirty="0" smtClean="0">
                <a:solidFill>
                  <a:srgbClr val="FF0000"/>
                </a:solidFill>
              </a:rPr>
              <a:t> levels</a:t>
            </a:r>
            <a:r>
              <a:rPr lang="en-GB" dirty="0" smtClean="0">
                <a:solidFill>
                  <a:schemeClr val="bg1"/>
                </a:solidFill>
              </a:rPr>
              <a:t>.</a:t>
            </a:r>
          </a:p>
          <a:p>
            <a:r>
              <a:rPr lang="en-GB" dirty="0" smtClean="0">
                <a:solidFill>
                  <a:schemeClr val="bg1"/>
                </a:solidFill>
              </a:rPr>
              <a:t>The total amount of </a:t>
            </a:r>
            <a:r>
              <a:rPr lang="en-GB" dirty="0" smtClean="0">
                <a:solidFill>
                  <a:srgbClr val="FF0000"/>
                </a:solidFill>
              </a:rPr>
              <a:t>energy stored is less </a:t>
            </a:r>
            <a:r>
              <a:rPr lang="en-GB" dirty="0" smtClean="0">
                <a:solidFill>
                  <a:schemeClr val="bg1"/>
                </a:solidFill>
              </a:rPr>
              <a:t>at each level as one moves up a food chain.</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940488" y="2571744"/>
            <a:ext cx="1285884" cy="1143008"/>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900" b="1" dirty="0" smtClean="0">
                <a:solidFill>
                  <a:schemeClr val="tx1"/>
                </a:solidFill>
              </a:rPr>
              <a:t>Primary consumers</a:t>
            </a:r>
            <a:endParaRPr lang="en-GB" sz="1900" b="1" dirty="0">
              <a:solidFill>
                <a:schemeClr val="tx1"/>
              </a:solidFill>
            </a:endParaRPr>
          </a:p>
        </p:txBody>
      </p:sp>
      <p:sp>
        <p:nvSpPr>
          <p:cNvPr id="7" name="Rectangle 6"/>
          <p:cNvSpPr/>
          <p:nvPr/>
        </p:nvSpPr>
        <p:spPr>
          <a:xfrm>
            <a:off x="5500694" y="2571744"/>
            <a:ext cx="1285884" cy="1143008"/>
          </a:xfrm>
          <a:prstGeom prst="rect">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900" b="1" dirty="0" smtClean="0">
                <a:solidFill>
                  <a:schemeClr val="tx1"/>
                </a:solidFill>
              </a:rPr>
              <a:t>Secondary  consumers</a:t>
            </a:r>
            <a:endParaRPr lang="en-GB" sz="1900" b="1" dirty="0">
              <a:solidFill>
                <a:schemeClr val="tx1"/>
              </a:solidFill>
            </a:endParaRPr>
          </a:p>
        </p:txBody>
      </p:sp>
      <p:sp>
        <p:nvSpPr>
          <p:cNvPr id="8" name="Rectangle 7"/>
          <p:cNvSpPr/>
          <p:nvPr/>
        </p:nvSpPr>
        <p:spPr>
          <a:xfrm>
            <a:off x="7072330" y="2571744"/>
            <a:ext cx="1285884" cy="1143008"/>
          </a:xfrm>
          <a:prstGeom prst="rect">
            <a:avLst/>
          </a:prstGeom>
          <a:solidFill>
            <a:srgbClr val="FF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900" b="1" dirty="0" smtClean="0">
                <a:solidFill>
                  <a:schemeClr val="tx1"/>
                </a:solidFill>
              </a:rPr>
              <a:t>Tertiary consumers</a:t>
            </a:r>
            <a:endParaRPr lang="en-GB" sz="1900" b="1" dirty="0">
              <a:solidFill>
                <a:schemeClr val="tx1"/>
              </a:solidFill>
            </a:endParaRPr>
          </a:p>
        </p:txBody>
      </p:sp>
      <p:sp>
        <p:nvSpPr>
          <p:cNvPr id="9" name="Rectangle 8"/>
          <p:cNvSpPr/>
          <p:nvPr/>
        </p:nvSpPr>
        <p:spPr>
          <a:xfrm>
            <a:off x="2214546" y="428604"/>
            <a:ext cx="5786478" cy="1143008"/>
          </a:xfrm>
          <a:prstGeom prst="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Decomposers and </a:t>
            </a:r>
            <a:r>
              <a:rPr lang="en-GB" sz="2400" dirty="0" err="1" smtClean="0">
                <a:solidFill>
                  <a:schemeClr val="tx1"/>
                </a:solidFill>
              </a:rPr>
              <a:t>detritivores</a:t>
            </a:r>
            <a:r>
              <a:rPr lang="en-GB" sz="2400" dirty="0" smtClean="0">
                <a:solidFill>
                  <a:schemeClr val="tx1"/>
                </a:solidFill>
              </a:rPr>
              <a:t> </a:t>
            </a:r>
          </a:p>
          <a:p>
            <a:pPr algn="ctr"/>
            <a:r>
              <a:rPr lang="en-GB" sz="2400" dirty="0" smtClean="0">
                <a:solidFill>
                  <a:schemeClr val="tx1"/>
                </a:solidFill>
              </a:rPr>
              <a:t>(feeding on faeces, urine and dead organisms)</a:t>
            </a:r>
            <a:endParaRPr lang="en-GB" sz="2400" dirty="0">
              <a:solidFill>
                <a:schemeClr val="tx1"/>
              </a:solidFill>
            </a:endParaRPr>
          </a:p>
        </p:txBody>
      </p:sp>
      <p:sp>
        <p:nvSpPr>
          <p:cNvPr id="10" name="Right Arrow 9"/>
          <p:cNvSpPr/>
          <p:nvPr/>
        </p:nvSpPr>
        <p:spPr>
          <a:xfrm>
            <a:off x="1071538" y="2428868"/>
            <a:ext cx="1285884" cy="1297314"/>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3597586" y="2786058"/>
            <a:ext cx="357190" cy="71438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00" b="1">
              <a:solidFill>
                <a:schemeClr val="tx1"/>
              </a:solidFill>
            </a:endParaRPr>
          </a:p>
        </p:txBody>
      </p:sp>
      <p:sp>
        <p:nvSpPr>
          <p:cNvPr id="13" name="Right Arrow 12"/>
          <p:cNvSpPr/>
          <p:nvPr/>
        </p:nvSpPr>
        <p:spPr>
          <a:xfrm>
            <a:off x="5214942" y="3000372"/>
            <a:ext cx="357190" cy="35719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00" b="1">
              <a:solidFill>
                <a:schemeClr val="tx1"/>
              </a:solidFill>
            </a:endParaRPr>
          </a:p>
        </p:txBody>
      </p:sp>
      <p:sp>
        <p:nvSpPr>
          <p:cNvPr id="14" name="Right Arrow 13"/>
          <p:cNvSpPr/>
          <p:nvPr/>
        </p:nvSpPr>
        <p:spPr>
          <a:xfrm>
            <a:off x="6775148" y="3071810"/>
            <a:ext cx="357190" cy="142876"/>
          </a:xfrm>
          <a:prstGeom prst="rightArrow">
            <a:avLst>
              <a:gd name="adj1" fmla="val 50000"/>
              <a:gd name="adj2" fmla="val 5000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00" b="1">
              <a:solidFill>
                <a:schemeClr val="tx1"/>
              </a:solidFill>
            </a:endParaRPr>
          </a:p>
        </p:txBody>
      </p:sp>
      <p:sp>
        <p:nvSpPr>
          <p:cNvPr id="15" name="Rectangle 14"/>
          <p:cNvSpPr/>
          <p:nvPr/>
        </p:nvSpPr>
        <p:spPr>
          <a:xfrm>
            <a:off x="2357422" y="2571744"/>
            <a:ext cx="1285884" cy="1143008"/>
          </a:xfrm>
          <a:prstGeom prst="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900" b="1" dirty="0" smtClean="0">
                <a:solidFill>
                  <a:schemeClr val="tx1"/>
                </a:solidFill>
              </a:rPr>
              <a:t>Producers</a:t>
            </a:r>
            <a:endParaRPr lang="en-GB" sz="1900" b="1" dirty="0">
              <a:solidFill>
                <a:schemeClr val="tx1"/>
              </a:solidFill>
            </a:endParaRPr>
          </a:p>
        </p:txBody>
      </p:sp>
      <p:sp>
        <p:nvSpPr>
          <p:cNvPr id="16" name="Rectangle 15"/>
          <p:cNvSpPr/>
          <p:nvPr/>
        </p:nvSpPr>
        <p:spPr>
          <a:xfrm>
            <a:off x="2214546" y="4786322"/>
            <a:ext cx="6643734" cy="571504"/>
          </a:xfrm>
          <a:prstGeom prst="rect">
            <a:avLst/>
          </a:prstGeom>
          <a:solidFill>
            <a:srgbClr val="66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rPr>
              <a:t>Energy lost as heat during respiration</a:t>
            </a:r>
            <a:endParaRPr lang="en-GB" sz="2800" dirty="0">
              <a:solidFill>
                <a:schemeClr val="tx1"/>
              </a:solidFill>
            </a:endParaRPr>
          </a:p>
        </p:txBody>
      </p:sp>
      <p:sp>
        <p:nvSpPr>
          <p:cNvPr id="17" name="Rectangle 16"/>
          <p:cNvSpPr/>
          <p:nvPr/>
        </p:nvSpPr>
        <p:spPr>
          <a:xfrm>
            <a:off x="-71470" y="5357826"/>
            <a:ext cx="1428760" cy="57150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bg1"/>
                </a:solidFill>
              </a:rPr>
              <a:t>Energy lost as reflected light etc</a:t>
            </a:r>
            <a:endParaRPr lang="en-GB" sz="2400" dirty="0">
              <a:solidFill>
                <a:schemeClr val="bg1"/>
              </a:solidFill>
            </a:endParaRPr>
          </a:p>
        </p:txBody>
      </p:sp>
      <p:sp>
        <p:nvSpPr>
          <p:cNvPr id="18" name="Right Arrow 17"/>
          <p:cNvSpPr/>
          <p:nvPr/>
        </p:nvSpPr>
        <p:spPr>
          <a:xfrm rot="5400000">
            <a:off x="208567" y="3560446"/>
            <a:ext cx="1285884" cy="1297314"/>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214282" y="2500306"/>
            <a:ext cx="1214446" cy="121444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Sun</a:t>
            </a:r>
            <a:endParaRPr lang="en-GB" sz="3200" b="1" dirty="0">
              <a:solidFill>
                <a:schemeClr val="tx1"/>
              </a:solidFill>
            </a:endParaRPr>
          </a:p>
        </p:txBody>
      </p:sp>
      <p:sp>
        <p:nvSpPr>
          <p:cNvPr id="20" name="Rectangle 19"/>
          <p:cNvSpPr/>
          <p:nvPr/>
        </p:nvSpPr>
        <p:spPr>
          <a:xfrm>
            <a:off x="1285852" y="3571876"/>
            <a:ext cx="990608"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bg1"/>
                </a:solidFill>
              </a:rPr>
              <a:t>1-3%</a:t>
            </a:r>
            <a:endParaRPr lang="en-GB" sz="2400" dirty="0">
              <a:solidFill>
                <a:schemeClr val="bg1"/>
              </a:solidFill>
            </a:endParaRPr>
          </a:p>
        </p:txBody>
      </p:sp>
      <p:sp>
        <p:nvSpPr>
          <p:cNvPr id="21" name="Rectangle 20"/>
          <p:cNvSpPr/>
          <p:nvPr/>
        </p:nvSpPr>
        <p:spPr>
          <a:xfrm>
            <a:off x="3357554" y="3643314"/>
            <a:ext cx="990608"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bg1"/>
                </a:solidFill>
              </a:rPr>
              <a:t>5-10%</a:t>
            </a:r>
            <a:endParaRPr lang="en-GB" sz="2400" dirty="0">
              <a:solidFill>
                <a:schemeClr val="bg1"/>
              </a:solidFill>
            </a:endParaRPr>
          </a:p>
        </p:txBody>
      </p:sp>
      <p:sp>
        <p:nvSpPr>
          <p:cNvPr id="22" name="Rectangle 21"/>
          <p:cNvSpPr/>
          <p:nvPr/>
        </p:nvSpPr>
        <p:spPr>
          <a:xfrm>
            <a:off x="4786314" y="3643314"/>
            <a:ext cx="1214446"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bg1"/>
                </a:solidFill>
              </a:rPr>
              <a:t>15-20%</a:t>
            </a:r>
            <a:endParaRPr lang="en-GB" sz="2400" dirty="0">
              <a:solidFill>
                <a:schemeClr val="bg1"/>
              </a:solidFill>
            </a:endParaRPr>
          </a:p>
        </p:txBody>
      </p:sp>
      <p:sp>
        <p:nvSpPr>
          <p:cNvPr id="23" name="Rectangle 22"/>
          <p:cNvSpPr/>
          <p:nvPr/>
        </p:nvSpPr>
        <p:spPr>
          <a:xfrm>
            <a:off x="6500826" y="3643314"/>
            <a:ext cx="1214446"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bg1"/>
                </a:solidFill>
              </a:rPr>
              <a:t>15-20%</a:t>
            </a:r>
            <a:endParaRPr lang="en-GB" sz="2400" dirty="0">
              <a:solidFill>
                <a:schemeClr val="bg1"/>
              </a:solidFill>
            </a:endParaRPr>
          </a:p>
        </p:txBody>
      </p:sp>
      <p:sp>
        <p:nvSpPr>
          <p:cNvPr id="25" name="Bent Arrow 24"/>
          <p:cNvSpPr/>
          <p:nvPr/>
        </p:nvSpPr>
        <p:spPr>
          <a:xfrm rot="5400000">
            <a:off x="6643702" y="2428868"/>
            <a:ext cx="3643338" cy="928694"/>
          </a:xfrm>
          <a:prstGeom prst="bentArrow">
            <a:avLst>
              <a:gd name="adj1" fmla="val 25000"/>
              <a:gd name="adj2" fmla="val 21000"/>
              <a:gd name="adj3" fmla="val 25000"/>
              <a:gd name="adj4" fmla="val 4375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Right Arrow 25"/>
          <p:cNvSpPr/>
          <p:nvPr/>
        </p:nvSpPr>
        <p:spPr>
          <a:xfrm rot="5400000">
            <a:off x="7250925" y="4107661"/>
            <a:ext cx="1000132" cy="214314"/>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ight Arrow 27"/>
          <p:cNvSpPr/>
          <p:nvPr/>
        </p:nvSpPr>
        <p:spPr>
          <a:xfrm rot="5400000">
            <a:off x="5643570" y="4000504"/>
            <a:ext cx="1000132" cy="428628"/>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ight Arrow 28"/>
          <p:cNvSpPr/>
          <p:nvPr/>
        </p:nvSpPr>
        <p:spPr>
          <a:xfrm rot="5400000">
            <a:off x="4036215" y="3893347"/>
            <a:ext cx="1000132" cy="64294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ight Arrow 29"/>
          <p:cNvSpPr/>
          <p:nvPr/>
        </p:nvSpPr>
        <p:spPr>
          <a:xfrm rot="5400000">
            <a:off x="2464579" y="3750471"/>
            <a:ext cx="1000132" cy="928694"/>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ight Arrow 30"/>
          <p:cNvSpPr/>
          <p:nvPr/>
        </p:nvSpPr>
        <p:spPr>
          <a:xfrm rot="5400000" flipH="1">
            <a:off x="2464579" y="1607331"/>
            <a:ext cx="1000132" cy="928694"/>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ight Arrow 31"/>
          <p:cNvSpPr/>
          <p:nvPr/>
        </p:nvSpPr>
        <p:spPr>
          <a:xfrm rot="5400000" flipH="1">
            <a:off x="4047645" y="1750207"/>
            <a:ext cx="1000132" cy="64294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ight Arrow 32"/>
          <p:cNvSpPr/>
          <p:nvPr/>
        </p:nvSpPr>
        <p:spPr>
          <a:xfrm rot="5400000" flipH="1">
            <a:off x="5643570" y="1857364"/>
            <a:ext cx="1000132" cy="428628"/>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ight Arrow 33"/>
          <p:cNvSpPr/>
          <p:nvPr/>
        </p:nvSpPr>
        <p:spPr>
          <a:xfrm rot="5400000" flipH="1">
            <a:off x="7250925" y="1964521"/>
            <a:ext cx="1000132" cy="214314"/>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1643042" y="5857892"/>
            <a:ext cx="7429552" cy="57150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bg1"/>
                </a:solidFill>
              </a:rPr>
              <a:t>Energy flow through different </a:t>
            </a:r>
            <a:r>
              <a:rPr lang="en-GB" i="1" dirty="0" err="1" smtClean="0">
                <a:solidFill>
                  <a:schemeClr val="bg1"/>
                </a:solidFill>
              </a:rPr>
              <a:t>trophic</a:t>
            </a:r>
            <a:r>
              <a:rPr lang="en-GB" i="1" dirty="0" smtClean="0">
                <a:solidFill>
                  <a:schemeClr val="bg1"/>
                </a:solidFill>
              </a:rPr>
              <a:t> levels of a food chain.  Arrows (not to scale) give an idea of the proportion of energy transferred at each stage.  The figures for % energy transfers between </a:t>
            </a:r>
            <a:r>
              <a:rPr lang="en-GB" i="1" dirty="0" err="1" smtClean="0">
                <a:solidFill>
                  <a:schemeClr val="bg1"/>
                </a:solidFill>
              </a:rPr>
              <a:t>trophic</a:t>
            </a:r>
            <a:r>
              <a:rPr lang="en-GB" i="1" dirty="0" smtClean="0">
                <a:solidFill>
                  <a:schemeClr val="bg1"/>
                </a:solidFill>
              </a:rPr>
              <a:t> levels are only a rough average as they vary considerably between different plants, animals and habitats.</a:t>
            </a:r>
            <a:endParaRPr lang="en-GB"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dissolve">
                                      <p:cBhvr>
                                        <p:cTn id="15" dur="500"/>
                                        <p:tgtEl>
                                          <p:spTgt spid="1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dissolv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dissolve">
                                      <p:cBhvr>
                                        <p:cTn id="23" dur="500"/>
                                        <p:tgtEl>
                                          <p:spTgt spid="1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dissolve">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dissolve">
                                      <p:cBhvr>
                                        <p:cTn id="31" dur="500"/>
                                        <p:tgtEl>
                                          <p:spTgt spid="9"/>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dissolve">
                                      <p:cBhvr>
                                        <p:cTn id="34" dur="500"/>
                                        <p:tgtEl>
                                          <p:spTgt spid="31"/>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dissolve">
                                      <p:cBhvr>
                                        <p:cTn id="39" dur="500"/>
                                        <p:tgtEl>
                                          <p:spTgt spid="16"/>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dissolve">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dissolve">
                                      <p:cBhvr>
                                        <p:cTn id="47" dur="500"/>
                                        <p:tgtEl>
                                          <p:spTgt spid="6"/>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dissolve">
                                      <p:cBhvr>
                                        <p:cTn id="50" dur="500"/>
                                        <p:tgtEl>
                                          <p:spTgt spid="12"/>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dissolve">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dissolve">
                                      <p:cBhvr>
                                        <p:cTn id="58" dur="500"/>
                                        <p:tgtEl>
                                          <p:spTgt spid="32"/>
                                        </p:tgtEl>
                                      </p:cBhvr>
                                    </p:animEffect>
                                  </p:childTnLst>
                                </p:cTn>
                              </p:par>
                              <p:par>
                                <p:cTn id="59" presetID="26" presetClass="emph" presetSubtype="0" fill="hold" grpId="1" nodeType="withEffect">
                                  <p:stCondLst>
                                    <p:cond delay="0"/>
                                  </p:stCondLst>
                                  <p:childTnLst>
                                    <p:animEffect transition="out" filter="fade">
                                      <p:cBhvr>
                                        <p:cTn id="60" dur="500" tmFilter="0, 0; .2, .5; .8, .5; 1, 0"/>
                                        <p:tgtEl>
                                          <p:spTgt spid="9"/>
                                        </p:tgtEl>
                                      </p:cBhvr>
                                    </p:animEffect>
                                    <p:animScale>
                                      <p:cBhvr>
                                        <p:cTn id="61" dur="250" autoRev="1" fill="hold"/>
                                        <p:tgtEl>
                                          <p:spTgt spid="9"/>
                                        </p:tgtEl>
                                      </p:cBhvr>
                                      <p:by x="105000" y="105000"/>
                                    </p:animScale>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dissolve">
                                      <p:cBhvr>
                                        <p:cTn id="66" dur="500"/>
                                        <p:tgtEl>
                                          <p:spTgt spid="29"/>
                                        </p:tgtEl>
                                      </p:cBhvr>
                                    </p:animEffect>
                                  </p:childTnLst>
                                </p:cTn>
                              </p:par>
                              <p:par>
                                <p:cTn id="67" presetID="26" presetClass="emph" presetSubtype="0" fill="hold" grpId="1" nodeType="withEffect">
                                  <p:stCondLst>
                                    <p:cond delay="0"/>
                                  </p:stCondLst>
                                  <p:childTnLst>
                                    <p:animEffect transition="out" filter="fade">
                                      <p:cBhvr>
                                        <p:cTn id="68" dur="500" tmFilter="0, 0; .2, .5; .8, .5; 1, 0"/>
                                        <p:tgtEl>
                                          <p:spTgt spid="16"/>
                                        </p:tgtEl>
                                      </p:cBhvr>
                                    </p:animEffect>
                                    <p:animScale>
                                      <p:cBhvr>
                                        <p:cTn id="69" dur="250" autoRev="1" fill="hold"/>
                                        <p:tgtEl>
                                          <p:spTgt spid="16"/>
                                        </p:tgtEl>
                                      </p:cBhvr>
                                      <p:by x="105000" y="105000"/>
                                    </p:animScale>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7"/>
                                        </p:tgtEl>
                                        <p:attrNameLst>
                                          <p:attrName>style.visibility</p:attrName>
                                        </p:attrNameLst>
                                      </p:cBhvr>
                                      <p:to>
                                        <p:strVal val="visible"/>
                                      </p:to>
                                    </p:set>
                                    <p:animEffect transition="in" filter="dissolve">
                                      <p:cBhvr>
                                        <p:cTn id="74" dur="500"/>
                                        <p:tgtEl>
                                          <p:spTgt spid="7"/>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dissolve">
                                      <p:cBhvr>
                                        <p:cTn id="77" dur="500"/>
                                        <p:tgtEl>
                                          <p:spTgt spid="13"/>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dissolve">
                                      <p:cBhvr>
                                        <p:cTn id="80" dur="500"/>
                                        <p:tgtEl>
                                          <p:spTgt spid="22"/>
                                        </p:tgtEl>
                                      </p:cBhvr>
                                    </p:animEffect>
                                  </p:childTnLst>
                                </p:cTn>
                              </p:par>
                            </p:childTnLst>
                          </p:cTn>
                        </p:par>
                      </p:childTnLst>
                    </p:cTn>
                  </p:par>
                  <p:par>
                    <p:cTn id="81" fill="hold">
                      <p:stCondLst>
                        <p:cond delay="indefinite"/>
                      </p:stCondLst>
                      <p:childTnLst>
                        <p:par>
                          <p:cTn id="82" fill="hold">
                            <p:stCondLst>
                              <p:cond delay="0"/>
                            </p:stCondLst>
                            <p:childTnLst>
                              <p:par>
                                <p:cTn id="83" presetID="9" presetClass="entr" presetSubtype="0" fill="hold" grpId="0" nodeType="click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dissolve">
                                      <p:cBhvr>
                                        <p:cTn id="85" dur="500"/>
                                        <p:tgtEl>
                                          <p:spTgt spid="33"/>
                                        </p:tgtEl>
                                      </p:cBhvr>
                                    </p:animEffect>
                                  </p:childTnLst>
                                </p:cTn>
                              </p:par>
                              <p:par>
                                <p:cTn id="86" presetID="26" presetClass="emph" presetSubtype="0" fill="hold" grpId="2" nodeType="withEffect">
                                  <p:stCondLst>
                                    <p:cond delay="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grpId="0" nodeType="click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dissolve">
                                      <p:cBhvr>
                                        <p:cTn id="93" dur="500"/>
                                        <p:tgtEl>
                                          <p:spTgt spid="28"/>
                                        </p:tgtEl>
                                      </p:cBhvr>
                                    </p:animEffect>
                                  </p:childTnLst>
                                </p:cTn>
                              </p:par>
                              <p:par>
                                <p:cTn id="94" presetID="26" presetClass="emph" presetSubtype="0" fill="hold" grpId="2" nodeType="withEffect">
                                  <p:stCondLst>
                                    <p:cond delay="0"/>
                                  </p:stCondLst>
                                  <p:childTnLst>
                                    <p:animEffect transition="out" filter="fade">
                                      <p:cBhvr>
                                        <p:cTn id="95" dur="500" tmFilter="0, 0; .2, .5; .8, .5; 1, 0"/>
                                        <p:tgtEl>
                                          <p:spTgt spid="16"/>
                                        </p:tgtEl>
                                      </p:cBhvr>
                                    </p:animEffect>
                                    <p:animScale>
                                      <p:cBhvr>
                                        <p:cTn id="96" dur="250" autoRev="1" fill="hold"/>
                                        <p:tgtEl>
                                          <p:spTgt spid="16"/>
                                        </p:tgtEl>
                                      </p:cBhvr>
                                      <p:by x="105000" y="105000"/>
                                    </p:animScale>
                                  </p:childTnLst>
                                </p:cTn>
                              </p:par>
                            </p:childTnLst>
                          </p:cTn>
                        </p:par>
                      </p:childTnLst>
                    </p:cTn>
                  </p:par>
                  <p:par>
                    <p:cTn id="97" fill="hold">
                      <p:stCondLst>
                        <p:cond delay="indefinite"/>
                      </p:stCondLst>
                      <p:childTnLst>
                        <p:par>
                          <p:cTn id="98" fill="hold">
                            <p:stCondLst>
                              <p:cond delay="0"/>
                            </p:stCondLst>
                            <p:childTnLst>
                              <p:par>
                                <p:cTn id="99" presetID="9" presetClass="entr" presetSubtype="0" fill="hold" grpId="0" nodeType="clickEffect">
                                  <p:stCondLst>
                                    <p:cond delay="0"/>
                                  </p:stCondLst>
                                  <p:childTnLst>
                                    <p:set>
                                      <p:cBhvr>
                                        <p:cTn id="100" dur="1" fill="hold">
                                          <p:stCondLst>
                                            <p:cond delay="0"/>
                                          </p:stCondLst>
                                        </p:cTn>
                                        <p:tgtEl>
                                          <p:spTgt spid="8"/>
                                        </p:tgtEl>
                                        <p:attrNameLst>
                                          <p:attrName>style.visibility</p:attrName>
                                        </p:attrNameLst>
                                      </p:cBhvr>
                                      <p:to>
                                        <p:strVal val="visible"/>
                                      </p:to>
                                    </p:set>
                                    <p:animEffect transition="in" filter="dissolve">
                                      <p:cBhvr>
                                        <p:cTn id="101" dur="500"/>
                                        <p:tgtEl>
                                          <p:spTgt spid="8"/>
                                        </p:tgtEl>
                                      </p:cBhvr>
                                    </p:animEffect>
                                  </p:childTnLst>
                                </p:cTn>
                              </p:par>
                              <p:par>
                                <p:cTn id="102" presetID="9" presetClass="entr" presetSubtype="0" fill="hold" grpId="0" nodeType="with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dissolve">
                                      <p:cBhvr>
                                        <p:cTn id="104" dur="500"/>
                                        <p:tgtEl>
                                          <p:spTgt spid="14"/>
                                        </p:tgtEl>
                                      </p:cBhvr>
                                    </p:animEffect>
                                  </p:childTnLst>
                                </p:cTn>
                              </p:par>
                              <p:par>
                                <p:cTn id="105" presetID="9" presetClass="entr" presetSubtype="0"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dissolve">
                                      <p:cBhvr>
                                        <p:cTn id="107" dur="500"/>
                                        <p:tgtEl>
                                          <p:spTgt spid="23"/>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dissolve">
                                      <p:cBhvr>
                                        <p:cTn id="112" dur="500"/>
                                        <p:tgtEl>
                                          <p:spTgt spid="34"/>
                                        </p:tgtEl>
                                      </p:cBhvr>
                                    </p:animEffect>
                                  </p:childTnLst>
                                </p:cTn>
                              </p:par>
                              <p:par>
                                <p:cTn id="113" presetID="26" presetClass="emph" presetSubtype="0" fill="hold" grpId="3" nodeType="withEffect">
                                  <p:stCondLst>
                                    <p:cond delay="0"/>
                                  </p:stCondLst>
                                  <p:childTnLst>
                                    <p:animEffect transition="out" filter="fade">
                                      <p:cBhvr>
                                        <p:cTn id="114" dur="500" tmFilter="0, 0; .2, .5; .8, .5; 1, 0"/>
                                        <p:tgtEl>
                                          <p:spTgt spid="9"/>
                                        </p:tgtEl>
                                      </p:cBhvr>
                                    </p:animEffect>
                                    <p:animScale>
                                      <p:cBhvr>
                                        <p:cTn id="115" dur="250" autoRev="1" fill="hold"/>
                                        <p:tgtEl>
                                          <p:spTgt spid="9"/>
                                        </p:tgtEl>
                                      </p:cBhvr>
                                      <p:by x="105000" y="105000"/>
                                    </p:animScale>
                                  </p:childTnLst>
                                </p:cTn>
                              </p:par>
                            </p:childTnLst>
                          </p:cTn>
                        </p:par>
                      </p:childTnLst>
                    </p:cTn>
                  </p:par>
                  <p:par>
                    <p:cTn id="116" fill="hold">
                      <p:stCondLst>
                        <p:cond delay="indefinite"/>
                      </p:stCondLst>
                      <p:childTnLst>
                        <p:par>
                          <p:cTn id="117" fill="hold">
                            <p:stCondLst>
                              <p:cond delay="0"/>
                            </p:stCondLst>
                            <p:childTnLst>
                              <p:par>
                                <p:cTn id="118" presetID="9" presetClass="entr" presetSubtype="0" fill="hold" grpId="0" nodeType="clickEffect">
                                  <p:stCondLst>
                                    <p:cond delay="0"/>
                                  </p:stCondLst>
                                  <p:childTnLst>
                                    <p:set>
                                      <p:cBhvr>
                                        <p:cTn id="119" dur="1" fill="hold">
                                          <p:stCondLst>
                                            <p:cond delay="0"/>
                                          </p:stCondLst>
                                        </p:cTn>
                                        <p:tgtEl>
                                          <p:spTgt spid="26"/>
                                        </p:tgtEl>
                                        <p:attrNameLst>
                                          <p:attrName>style.visibility</p:attrName>
                                        </p:attrNameLst>
                                      </p:cBhvr>
                                      <p:to>
                                        <p:strVal val="visible"/>
                                      </p:to>
                                    </p:set>
                                    <p:animEffect transition="in" filter="dissolve">
                                      <p:cBhvr>
                                        <p:cTn id="120" dur="500"/>
                                        <p:tgtEl>
                                          <p:spTgt spid="26"/>
                                        </p:tgtEl>
                                      </p:cBhvr>
                                    </p:animEffect>
                                  </p:childTnLst>
                                </p:cTn>
                              </p:par>
                              <p:par>
                                <p:cTn id="121" presetID="26" presetClass="emph" presetSubtype="0" fill="hold" grpId="3" nodeType="withEffect">
                                  <p:stCondLst>
                                    <p:cond delay="0"/>
                                  </p:stCondLst>
                                  <p:childTnLst>
                                    <p:animEffect transition="out" filter="fade">
                                      <p:cBhvr>
                                        <p:cTn id="122" dur="500" tmFilter="0, 0; .2, .5; .8, .5; 1, 0"/>
                                        <p:tgtEl>
                                          <p:spTgt spid="16"/>
                                        </p:tgtEl>
                                      </p:cBhvr>
                                    </p:animEffect>
                                    <p:animScale>
                                      <p:cBhvr>
                                        <p:cTn id="123" dur="250" autoRev="1" fill="hold"/>
                                        <p:tgtEl>
                                          <p:spTgt spid="16"/>
                                        </p:tgtEl>
                                      </p:cBhvr>
                                      <p:by x="105000" y="105000"/>
                                    </p:animScale>
                                  </p:childTnLst>
                                </p:cTn>
                              </p:par>
                            </p:childTnLst>
                          </p:cTn>
                        </p:par>
                      </p:childTnLst>
                    </p:cTn>
                  </p:par>
                  <p:par>
                    <p:cTn id="124" fill="hold">
                      <p:stCondLst>
                        <p:cond delay="indefinite"/>
                      </p:stCondLst>
                      <p:childTnLst>
                        <p:par>
                          <p:cTn id="125" fill="hold">
                            <p:stCondLst>
                              <p:cond delay="0"/>
                            </p:stCondLst>
                            <p:childTnLst>
                              <p:par>
                                <p:cTn id="126" presetID="9" presetClass="entr" presetSubtype="0" fill="hold" grpId="0" nodeType="clickEffect">
                                  <p:stCondLst>
                                    <p:cond delay="0"/>
                                  </p:stCondLst>
                                  <p:childTnLst>
                                    <p:set>
                                      <p:cBhvr>
                                        <p:cTn id="127" dur="1" fill="hold">
                                          <p:stCondLst>
                                            <p:cond delay="0"/>
                                          </p:stCondLst>
                                        </p:cTn>
                                        <p:tgtEl>
                                          <p:spTgt spid="25"/>
                                        </p:tgtEl>
                                        <p:attrNameLst>
                                          <p:attrName>style.visibility</p:attrName>
                                        </p:attrNameLst>
                                      </p:cBhvr>
                                      <p:to>
                                        <p:strVal val="visible"/>
                                      </p:to>
                                    </p:set>
                                    <p:animEffect transition="in" filter="dissolve">
                                      <p:cBhvr>
                                        <p:cTn id="128" dur="500"/>
                                        <p:tgtEl>
                                          <p:spTgt spid="25"/>
                                        </p:tgtEl>
                                      </p:cBhvr>
                                    </p:animEffect>
                                  </p:childTnLst>
                                </p:cTn>
                              </p:par>
                              <p:par>
                                <p:cTn id="129" presetID="26" presetClass="emph" presetSubtype="0" fill="hold" grpId="4" nodeType="withEffect">
                                  <p:stCondLst>
                                    <p:cond delay="0"/>
                                  </p:stCondLst>
                                  <p:childTnLst>
                                    <p:animEffect transition="out" filter="fade">
                                      <p:cBhvr>
                                        <p:cTn id="130" dur="500" tmFilter="0, 0; .2, .5; .8, .5; 1, 0"/>
                                        <p:tgtEl>
                                          <p:spTgt spid="16"/>
                                        </p:tgtEl>
                                      </p:cBhvr>
                                    </p:animEffect>
                                    <p:animScale>
                                      <p:cBhvr>
                                        <p:cTn id="131" dur="250" autoRev="1" fill="hold"/>
                                        <p:tgtEl>
                                          <p:spTgt spid="16"/>
                                        </p:tgtEl>
                                      </p:cBhvr>
                                      <p:by x="105000" y="105000"/>
                                    </p:animScale>
                                  </p:childTnLst>
                                </p:cTn>
                              </p:par>
                            </p:childTnLst>
                          </p:cTn>
                        </p:par>
                      </p:childTnLst>
                    </p:cTn>
                  </p:par>
                  <p:par>
                    <p:cTn id="132" fill="hold">
                      <p:stCondLst>
                        <p:cond delay="indefinite"/>
                      </p:stCondLst>
                      <p:childTnLst>
                        <p:par>
                          <p:cTn id="133" fill="hold">
                            <p:stCondLst>
                              <p:cond delay="0"/>
                            </p:stCondLst>
                            <p:childTnLst>
                              <p:par>
                                <p:cTn id="134" presetID="9" presetClass="entr" presetSubtype="0" fill="hold" grpId="0" nodeType="clickEffect">
                                  <p:stCondLst>
                                    <p:cond delay="0"/>
                                  </p:stCondLst>
                                  <p:childTnLst>
                                    <p:set>
                                      <p:cBhvr>
                                        <p:cTn id="135" dur="1" fill="hold">
                                          <p:stCondLst>
                                            <p:cond delay="0"/>
                                          </p:stCondLst>
                                        </p:cTn>
                                        <p:tgtEl>
                                          <p:spTgt spid="35"/>
                                        </p:tgtEl>
                                        <p:attrNameLst>
                                          <p:attrName>style.visibility</p:attrName>
                                        </p:attrNameLst>
                                      </p:cBhvr>
                                      <p:to>
                                        <p:strVal val="visible"/>
                                      </p:to>
                                    </p:set>
                                    <p:animEffect transition="in" filter="dissolve">
                                      <p:cBhvr>
                                        <p:cTn id="13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9" grpId="1" animBg="1"/>
      <p:bldP spid="9" grpId="2" animBg="1"/>
      <p:bldP spid="9" grpId="3" animBg="1"/>
      <p:bldP spid="10" grpId="0" animBg="1"/>
      <p:bldP spid="12" grpId="0" animBg="1"/>
      <p:bldP spid="13" grpId="0" animBg="1"/>
      <p:bldP spid="14" grpId="0" animBg="1"/>
      <p:bldP spid="15" grpId="0" animBg="1"/>
      <p:bldP spid="16" grpId="0" animBg="1"/>
      <p:bldP spid="16" grpId="1" animBg="1"/>
      <p:bldP spid="16" grpId="2" animBg="1"/>
      <p:bldP spid="16" grpId="3" animBg="1"/>
      <p:bldP spid="16" grpId="4" animBg="1"/>
      <p:bldP spid="17" grpId="0" animBg="1"/>
      <p:bldP spid="18" grpId="0" animBg="1"/>
      <p:bldP spid="19" grpId="0" animBg="1"/>
      <p:bldP spid="20" grpId="0"/>
      <p:bldP spid="21" grpId="0"/>
      <p:bldP spid="22" grpId="0"/>
      <p:bldP spid="23" grpId="0"/>
      <p:bldP spid="25" grpId="0" animBg="1"/>
      <p:bldP spid="26" grpId="0" animBg="1"/>
      <p:bldP spid="28" grpId="0" animBg="1"/>
      <p:bldP spid="29" grpId="0" animBg="1"/>
      <p:bldP spid="30" grpId="0" animBg="1"/>
      <p:bldP spid="31" grpId="0" animBg="1"/>
      <p:bldP spid="32" grpId="0" animBg="1"/>
      <p:bldP spid="33" grpId="0" animBg="1"/>
      <p:bldP spid="34" grpId="0" animBg="1"/>
      <p:bldP spid="3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1486</TotalTime>
  <Words>931</Words>
  <Application>Microsoft Office PowerPoint</Application>
  <PresentationFormat>On-screen Show (4:3)</PresentationFormat>
  <Paragraphs>114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5.2 Energy transfer between trophic levels</vt:lpstr>
      <vt:lpstr>Learning Objectives</vt:lpstr>
      <vt:lpstr>Success Criteria</vt:lpstr>
      <vt:lpstr>Energy transfer between trophic levels</vt:lpstr>
      <vt:lpstr>Energy losses in food chains</vt:lpstr>
      <vt:lpstr>You need to know this equation: </vt:lpstr>
      <vt:lpstr>Consumers only pass a small fraction of the energy that they receive to each successive stage in the chain.</vt:lpstr>
      <vt:lpstr>Energy transfer between trophic levels is relatively inefficient.</vt:lpstr>
      <vt:lpstr>Slide 9</vt:lpstr>
      <vt:lpstr>Calculating the efficiency of energy transfers</vt:lpstr>
      <vt:lpstr>Plenary: Answer the following questions!</vt:lpstr>
      <vt:lpstr>Question1: Food chain in Cayuga Lake, New York State.</vt:lpstr>
      <vt:lpstr>Slide 13</vt:lpstr>
      <vt:lpstr>Question 2: State 3 reasons for the small percentage of energy transferred at each trophic level (3 marks).</vt:lpstr>
      <vt:lpstr>Question 4: Explain why most food chains rarely have more than four trophic levels (2 marks).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5.2 Energy transfer between trophic levels</dc:title>
  <dc:creator> </dc:creator>
  <cp:lastModifiedBy> </cp:lastModifiedBy>
  <cp:revision>48</cp:revision>
  <dcterms:created xsi:type="dcterms:W3CDTF">2010-06-24T22:25:03Z</dcterms:created>
  <dcterms:modified xsi:type="dcterms:W3CDTF">2011-10-10T07:25:53Z</dcterms:modified>
</cp:coreProperties>
</file>