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57" r:id="rId3"/>
    <p:sldId id="274" r:id="rId4"/>
    <p:sldId id="267" r:id="rId5"/>
    <p:sldId id="269" r:id="rId6"/>
    <p:sldId id="268" r:id="rId7"/>
    <p:sldId id="275" r:id="rId8"/>
    <p:sldId id="259" r:id="rId9"/>
    <p:sldId id="258" r:id="rId10"/>
    <p:sldId id="271" r:id="rId11"/>
    <p:sldId id="262" r:id="rId12"/>
    <p:sldId id="279" r:id="rId13"/>
    <p:sldId id="270" r:id="rId14"/>
    <p:sldId id="283" r:id="rId15"/>
    <p:sldId id="261" r:id="rId16"/>
    <p:sldId id="281" r:id="rId17"/>
    <p:sldId id="272" r:id="rId18"/>
    <p:sldId id="280" r:id="rId19"/>
    <p:sldId id="263" r:id="rId20"/>
    <p:sldId id="260" r:id="rId21"/>
    <p:sldId id="264" r:id="rId22"/>
    <p:sldId id="265" r:id="rId23"/>
    <p:sldId id="278" r:id="rId24"/>
    <p:sldId id="284" r:id="rId25"/>
    <p:sldId id="277" r:id="rId26"/>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42" autoAdjust="0"/>
    <p:restoredTop sz="94660"/>
  </p:normalViewPr>
  <p:slideViewPr>
    <p:cSldViewPr>
      <p:cViewPr varScale="1">
        <p:scale>
          <a:sx n="70" d="100"/>
          <a:sy n="70" d="100"/>
        </p:scale>
        <p:origin x="-11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958" cy="496967"/>
          </a:xfrm>
          <a:prstGeom prst="rect">
            <a:avLst/>
          </a:prstGeom>
        </p:spPr>
        <p:txBody>
          <a:bodyPr vert="horz" lIns="92153" tIns="46077" rIns="92153" bIns="46077" rtlCol="0"/>
          <a:lstStyle>
            <a:lvl1pPr algn="l">
              <a:defRPr sz="1200"/>
            </a:lvl1pPr>
          </a:lstStyle>
          <a:p>
            <a:endParaRPr lang="en-GB"/>
          </a:p>
        </p:txBody>
      </p:sp>
      <p:sp>
        <p:nvSpPr>
          <p:cNvPr id="3" name="Date Placeholder 2"/>
          <p:cNvSpPr>
            <a:spLocks noGrp="1"/>
          </p:cNvSpPr>
          <p:nvPr>
            <p:ph type="dt" sz="quarter" idx="1"/>
          </p:nvPr>
        </p:nvSpPr>
        <p:spPr>
          <a:xfrm>
            <a:off x="3851098" y="0"/>
            <a:ext cx="2944958" cy="496967"/>
          </a:xfrm>
          <a:prstGeom prst="rect">
            <a:avLst/>
          </a:prstGeom>
        </p:spPr>
        <p:txBody>
          <a:bodyPr vert="horz" lIns="92153" tIns="46077" rIns="92153" bIns="46077" rtlCol="0"/>
          <a:lstStyle>
            <a:lvl1pPr algn="r">
              <a:defRPr sz="1200"/>
            </a:lvl1pPr>
          </a:lstStyle>
          <a:p>
            <a:fld id="{AA8BD272-4255-40FA-86D5-F67DBD95A064}" type="datetimeFigureOut">
              <a:rPr lang="en-US" smtClean="0"/>
              <a:pPr/>
              <a:t>6/28/2010</a:t>
            </a:fld>
            <a:endParaRPr lang="en-GB"/>
          </a:p>
        </p:txBody>
      </p:sp>
      <p:sp>
        <p:nvSpPr>
          <p:cNvPr id="4" name="Footer Placeholder 3"/>
          <p:cNvSpPr>
            <a:spLocks noGrp="1"/>
          </p:cNvSpPr>
          <p:nvPr>
            <p:ph type="ftr" sz="quarter" idx="2"/>
          </p:nvPr>
        </p:nvSpPr>
        <p:spPr>
          <a:xfrm>
            <a:off x="0" y="9429671"/>
            <a:ext cx="2944958" cy="496966"/>
          </a:xfrm>
          <a:prstGeom prst="rect">
            <a:avLst/>
          </a:prstGeom>
        </p:spPr>
        <p:txBody>
          <a:bodyPr vert="horz" lIns="92153" tIns="46077" rIns="92153" bIns="46077" rtlCol="0" anchor="b"/>
          <a:lstStyle>
            <a:lvl1pPr algn="l">
              <a:defRPr sz="1200"/>
            </a:lvl1pPr>
          </a:lstStyle>
          <a:p>
            <a:endParaRPr lang="en-GB"/>
          </a:p>
        </p:txBody>
      </p:sp>
      <p:sp>
        <p:nvSpPr>
          <p:cNvPr id="5" name="Slide Number Placeholder 4"/>
          <p:cNvSpPr>
            <a:spLocks noGrp="1"/>
          </p:cNvSpPr>
          <p:nvPr>
            <p:ph type="sldNum" sz="quarter" idx="3"/>
          </p:nvPr>
        </p:nvSpPr>
        <p:spPr>
          <a:xfrm>
            <a:off x="3851098" y="9429671"/>
            <a:ext cx="2944958" cy="496966"/>
          </a:xfrm>
          <a:prstGeom prst="rect">
            <a:avLst/>
          </a:prstGeom>
        </p:spPr>
        <p:txBody>
          <a:bodyPr vert="horz" lIns="92153" tIns="46077" rIns="92153" bIns="46077" rtlCol="0" anchor="b"/>
          <a:lstStyle>
            <a:lvl1pPr algn="r">
              <a:defRPr sz="1200"/>
            </a:lvl1pPr>
          </a:lstStyle>
          <a:p>
            <a:fld id="{E19A7C82-2E1A-4214-B1B3-1BE0CB87A474}"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2153" tIns="46077" rIns="92153" bIns="46077"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2153" tIns="46077" rIns="92153" bIns="46077" rtlCol="0"/>
          <a:lstStyle>
            <a:lvl1pPr algn="r">
              <a:defRPr sz="1200"/>
            </a:lvl1pPr>
          </a:lstStyle>
          <a:p>
            <a:fld id="{92056647-B291-4296-9000-5B1977ED144D}" type="datetimeFigureOut">
              <a:rPr lang="en-US" smtClean="0"/>
              <a:pPr/>
              <a:t>6/28/2010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153" tIns="46077" rIns="92153" bIns="46077"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2153" tIns="46077" rIns="92153" bIns="4607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2153" tIns="46077" rIns="92153" bIns="46077"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2153" tIns="46077" rIns="92153" bIns="46077" rtlCol="0" anchor="b"/>
          <a:lstStyle>
            <a:lvl1pPr algn="r">
              <a:defRPr sz="1200"/>
            </a:lvl1pPr>
          </a:lstStyle>
          <a:p>
            <a:fld id="{D035261C-852E-44BA-B548-EC6630DD79EB}"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A48C5954-E450-43C7-AF4E-4A82F3C24A73}" type="slidenum">
              <a:rPr lang="en-GB"/>
              <a:pPr/>
              <a:t>4</a:t>
            </a:fld>
            <a:endParaRPr lang="en-GB"/>
          </a:p>
        </p:txBody>
      </p:sp>
      <p:sp>
        <p:nvSpPr>
          <p:cNvPr id="322562" name="Rectangle 2"/>
          <p:cNvSpPr>
            <a:spLocks noGrp="1" noRot="1" noChangeAspect="1" noChangeArrowheads="1" noTextEdit="1"/>
          </p:cNvSpPr>
          <p:nvPr>
            <p:ph type="sldImg"/>
          </p:nvPr>
        </p:nvSpPr>
        <p:spPr>
          <a:ln/>
        </p:spPr>
      </p:sp>
      <p:sp>
        <p:nvSpPr>
          <p:cNvPr id="322563" name="Rectangle 3"/>
          <p:cNvSpPr>
            <a:spLocks noGrp="1" noChangeArrowheads="1"/>
          </p:cNvSpPr>
          <p:nvPr>
            <p:ph type="body" idx="1"/>
          </p:nvPr>
        </p:nvSpPr>
        <p:spPr/>
        <p:txBody>
          <a:bodyPr/>
          <a:lstStyle/>
          <a:p>
            <a:r>
              <a:rPr lang="en-GB" b="1"/>
              <a:t>Teacher notes</a:t>
            </a:r>
          </a:p>
          <a:p>
            <a:r>
              <a:rPr lang="en-GB"/>
              <a:t>This matching activity can be used at the start of a lesson to assess students’ existing knowledge of feeding relationships, or for revision purposes. It can be used to test understanding of terms introduced in KS3.</a:t>
            </a:r>
          </a:p>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A48C5954-E450-43C7-AF4E-4A82F3C24A73}" type="slidenum">
              <a:rPr lang="en-GB"/>
              <a:pPr/>
              <a:t>5</a:t>
            </a:fld>
            <a:endParaRPr lang="en-GB"/>
          </a:p>
        </p:txBody>
      </p:sp>
      <p:sp>
        <p:nvSpPr>
          <p:cNvPr id="322562" name="Rectangle 2"/>
          <p:cNvSpPr>
            <a:spLocks noGrp="1" noRot="1" noChangeAspect="1" noChangeArrowheads="1" noTextEdit="1"/>
          </p:cNvSpPr>
          <p:nvPr>
            <p:ph type="sldImg"/>
          </p:nvPr>
        </p:nvSpPr>
        <p:spPr>
          <a:ln/>
        </p:spPr>
      </p:sp>
      <p:sp>
        <p:nvSpPr>
          <p:cNvPr id="322563" name="Rectangle 3"/>
          <p:cNvSpPr>
            <a:spLocks noGrp="1" noChangeArrowheads="1"/>
          </p:cNvSpPr>
          <p:nvPr>
            <p:ph type="body" idx="1"/>
          </p:nvPr>
        </p:nvSpPr>
        <p:spPr/>
        <p:txBody>
          <a:bodyPr/>
          <a:lstStyle/>
          <a:p>
            <a:r>
              <a:rPr lang="en-GB" b="1"/>
              <a:t>Teacher notes</a:t>
            </a:r>
          </a:p>
          <a:p>
            <a:r>
              <a:rPr lang="en-GB"/>
              <a:t>This matching activity can be used at the start of a lesson to assess students’ existing knowledge of feeding relationships, or for revision purposes. It can be used to test understanding of terms introduced in KS3.</a:t>
            </a:r>
          </a:p>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B37EE1D-9BA4-4C9F-BE72-6BDDD06F0B1C}" type="datetimeFigureOut">
              <a:rPr lang="en-US" smtClean="0"/>
              <a:pPr/>
              <a:t>6/28/2010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E93964-C8B2-41B7-945E-A15DCB484D1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B37EE1D-9BA4-4C9F-BE72-6BDDD06F0B1C}" type="datetimeFigureOut">
              <a:rPr lang="en-US" smtClean="0"/>
              <a:pPr/>
              <a:t>6/28/2010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E93964-C8B2-41B7-945E-A15DCB484D1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B37EE1D-9BA4-4C9F-BE72-6BDDD06F0B1C}" type="datetimeFigureOut">
              <a:rPr lang="en-US" smtClean="0"/>
              <a:pPr/>
              <a:t>6/28/2010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E93964-C8B2-41B7-945E-A15DCB484D1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B37EE1D-9BA4-4C9F-BE72-6BDDD06F0B1C}" type="datetimeFigureOut">
              <a:rPr lang="en-US" smtClean="0"/>
              <a:pPr/>
              <a:t>6/28/2010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E93964-C8B2-41B7-945E-A15DCB484D1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37EE1D-9BA4-4C9F-BE72-6BDDD06F0B1C}" type="datetimeFigureOut">
              <a:rPr lang="en-US" smtClean="0"/>
              <a:pPr/>
              <a:t>6/28/2010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E93964-C8B2-41B7-945E-A15DCB484D1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B37EE1D-9BA4-4C9F-BE72-6BDDD06F0B1C}" type="datetimeFigureOut">
              <a:rPr lang="en-US" smtClean="0"/>
              <a:pPr/>
              <a:t>6/28/2010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E93964-C8B2-41B7-945E-A15DCB484D1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B37EE1D-9BA4-4C9F-BE72-6BDDD06F0B1C}" type="datetimeFigureOut">
              <a:rPr lang="en-US" smtClean="0"/>
              <a:pPr/>
              <a:t>6/28/2010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E93964-C8B2-41B7-945E-A15DCB484D1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B37EE1D-9BA4-4C9F-BE72-6BDDD06F0B1C}" type="datetimeFigureOut">
              <a:rPr lang="en-US" smtClean="0"/>
              <a:pPr/>
              <a:t>6/28/2010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E93964-C8B2-41B7-945E-A15DCB484D1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37EE1D-9BA4-4C9F-BE72-6BDDD06F0B1C}" type="datetimeFigureOut">
              <a:rPr lang="en-US" smtClean="0"/>
              <a:pPr/>
              <a:t>6/28/2010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E93964-C8B2-41B7-945E-A15DCB484D1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37EE1D-9BA4-4C9F-BE72-6BDDD06F0B1C}" type="datetimeFigureOut">
              <a:rPr lang="en-US" smtClean="0"/>
              <a:pPr/>
              <a:t>6/28/2010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E93964-C8B2-41B7-945E-A15DCB484D1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37EE1D-9BA4-4C9F-BE72-6BDDD06F0B1C}" type="datetimeFigureOut">
              <a:rPr lang="en-US" smtClean="0"/>
              <a:pPr/>
              <a:t>6/28/2010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E93964-C8B2-41B7-945E-A15DCB484D1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37EE1D-9BA4-4C9F-BE72-6BDDD06F0B1C}" type="datetimeFigureOut">
              <a:rPr lang="en-US" smtClean="0"/>
              <a:pPr/>
              <a:t>6/28/2010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93964-C8B2-41B7-945E-A15DCB484D1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kids.nationalgeographic.com/staticfiles/NGS/Shared/StaticFiles/NGKids/Image/7wonders-pyramid-NGK0408-lg.jpg"/>
          <p:cNvPicPr>
            <a:picLocks noChangeAspect="1" noChangeArrowheads="1"/>
          </p:cNvPicPr>
          <p:nvPr/>
        </p:nvPicPr>
        <p:blipFill>
          <a:blip r:embed="rId2"/>
          <a:srcRect/>
          <a:stretch>
            <a:fillRect/>
          </a:stretch>
        </p:blipFill>
        <p:spPr bwMode="auto">
          <a:xfrm>
            <a:off x="-398553" y="-136525"/>
            <a:ext cx="10971345" cy="6994525"/>
          </a:xfrm>
          <a:prstGeom prst="rect">
            <a:avLst/>
          </a:prstGeom>
          <a:noFill/>
        </p:spPr>
      </p:pic>
      <p:sp>
        <p:nvSpPr>
          <p:cNvPr id="7" name="Title 1"/>
          <p:cNvSpPr txBox="1">
            <a:spLocks/>
          </p:cNvSpPr>
          <p:nvPr/>
        </p:nvSpPr>
        <p:spPr>
          <a:xfrm>
            <a:off x="-214346" y="2282825"/>
            <a:ext cx="9377402" cy="1470025"/>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7200" b="1" i="0" u="none" strike="noStrike" kern="1200" cap="none" spc="0" normalizeH="0" baseline="0" noProof="0" dirty="0" smtClean="0">
                <a:ln>
                  <a:noFill/>
                </a:ln>
                <a:solidFill>
                  <a:srgbClr val="FF0000"/>
                </a:solidFill>
                <a:effectLst/>
                <a:uLnTx/>
                <a:uFillTx/>
                <a:latin typeface="+mj-lt"/>
                <a:ea typeface="+mj-ea"/>
                <a:cs typeface="+mj-cs"/>
              </a:rPr>
              <a:t>Energy and Ecosystems</a:t>
            </a:r>
            <a:endParaRPr kumimoji="0" lang="en-GB" sz="7200" b="1" i="0" u="none" strike="noStrike" kern="1200" cap="none" spc="0" normalizeH="0" baseline="0" noProof="0" dirty="0">
              <a:ln>
                <a:noFill/>
              </a:ln>
              <a:solidFill>
                <a:srgbClr val="FF0000"/>
              </a:solidFill>
              <a:effectLst/>
              <a:uLnTx/>
              <a:uFillTx/>
              <a:latin typeface="+mj-lt"/>
              <a:ea typeface="+mj-ea"/>
              <a:cs typeface="+mj-cs"/>
            </a:endParaRPr>
          </a:p>
        </p:txBody>
      </p:sp>
      <p:sp>
        <p:nvSpPr>
          <p:cNvPr id="8" name="Subtitle 2"/>
          <p:cNvSpPr txBox="1">
            <a:spLocks/>
          </p:cNvSpPr>
          <p:nvPr/>
        </p:nvSpPr>
        <p:spPr>
          <a:xfrm>
            <a:off x="1524000" y="4038600"/>
            <a:ext cx="6400800" cy="1752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800" b="0" i="0" u="none" strike="noStrike" kern="1200" cap="none" spc="0" normalizeH="0" baseline="0" noProof="0" dirty="0" smtClean="0">
                <a:ln>
                  <a:noFill/>
                </a:ln>
                <a:solidFill>
                  <a:schemeClr val="bg1"/>
                </a:solidFill>
                <a:effectLst/>
                <a:uLnTx/>
                <a:uFillTx/>
                <a:latin typeface="+mn-lt"/>
                <a:ea typeface="+mn-ea"/>
                <a:cs typeface="+mn-cs"/>
              </a:rPr>
              <a:t>5.3 Ecological Pyramids</a:t>
            </a:r>
            <a:endParaRPr kumimoji="0" lang="en-GB" sz="48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28876"/>
            <a:ext cx="8229600" cy="1143000"/>
          </a:xfrm>
        </p:spPr>
        <p:txBody>
          <a:bodyPr>
            <a:normAutofit fontScale="90000"/>
          </a:bodyPr>
          <a:lstStyle/>
          <a:p>
            <a:r>
              <a:rPr lang="en-GB" dirty="0" smtClean="0"/>
              <a:t>The following activities involve making pyramids from chocolate blocks.  You must </a:t>
            </a:r>
            <a:r>
              <a:rPr lang="en-GB" sz="9800" dirty="0" smtClean="0"/>
              <a:t>not</a:t>
            </a:r>
            <a:r>
              <a:rPr lang="en-GB" dirty="0" smtClean="0"/>
              <a:t> eat any chocolate until the end of the activity! </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242" y="-71454"/>
            <a:ext cx="8229600" cy="1143000"/>
          </a:xfrm>
        </p:spPr>
        <p:txBody>
          <a:bodyPr/>
          <a:lstStyle/>
          <a:p>
            <a:r>
              <a:rPr lang="en-GB" dirty="0" smtClean="0"/>
              <a:t>Pyramids of number</a:t>
            </a:r>
            <a:endParaRPr lang="en-GB" dirty="0"/>
          </a:p>
        </p:txBody>
      </p:sp>
      <p:sp>
        <p:nvSpPr>
          <p:cNvPr id="7" name="Content Placeholder 2"/>
          <p:cNvSpPr txBox="1">
            <a:spLocks/>
          </p:cNvSpPr>
          <p:nvPr/>
        </p:nvSpPr>
        <p:spPr>
          <a:xfrm>
            <a:off x="142844" y="1000108"/>
            <a:ext cx="8786842" cy="6072206"/>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Pyramids of number allow us to compare the number of organisms present in each </a:t>
            </a:r>
            <a:r>
              <a:rPr kumimoji="0" lang="en-GB" sz="2400" b="0" i="0" u="none" strike="noStrike" kern="1200" cap="none" spc="0" normalizeH="0" baseline="0" noProof="0" dirty="0" err="1" smtClean="0">
                <a:ln>
                  <a:noFill/>
                </a:ln>
                <a:solidFill>
                  <a:schemeClr val="tx1"/>
                </a:solidFill>
                <a:effectLst/>
                <a:uLnTx/>
                <a:uFillTx/>
                <a:latin typeface="+mn-lt"/>
                <a:ea typeface="+mn-ea"/>
                <a:cs typeface="+mn-cs"/>
              </a:rPr>
              <a:t>trophic</a:t>
            </a:r>
            <a:r>
              <a:rPr kumimoji="0" lang="en-GB" sz="2400" b="0" i="0" u="none" strike="noStrike" kern="1200" cap="none" spc="0" normalizeH="0" baseline="0" noProof="0" dirty="0" smtClean="0">
                <a:ln>
                  <a:noFill/>
                </a:ln>
                <a:solidFill>
                  <a:schemeClr val="tx1"/>
                </a:solidFill>
                <a:effectLst/>
                <a:uLnTx/>
                <a:uFillTx/>
                <a:latin typeface="+mn-lt"/>
                <a:ea typeface="+mn-ea"/>
                <a:cs typeface="+mn-cs"/>
              </a:rPr>
              <a:t> level.</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GB" sz="2400" dirty="0" smtClean="0"/>
              <a:t>There are significant drawbacks to using </a:t>
            </a:r>
            <a:r>
              <a:rPr lang="en-GB" sz="2400" dirty="0" smtClean="0"/>
              <a:t>pyramids </a:t>
            </a:r>
            <a:r>
              <a:rPr lang="en-GB" sz="2400" dirty="0" smtClean="0"/>
              <a:t>of number:</a:t>
            </a: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457200" indent="-457200" algn="just">
              <a:spcBef>
                <a:spcPct val="20000"/>
              </a:spcBef>
              <a:buFont typeface="+mj-lt"/>
              <a:buAutoNum type="arabicPeriod"/>
            </a:pPr>
            <a:r>
              <a:rPr kumimoji="0" lang="en-GB" sz="2400" b="1" i="0" u="none" strike="noStrike" kern="1200" cap="none" spc="0" normalizeH="0" baseline="0" noProof="0" dirty="0" smtClean="0">
                <a:ln>
                  <a:noFill/>
                </a:ln>
                <a:solidFill>
                  <a:schemeClr val="tx1"/>
                </a:solidFill>
                <a:effectLst/>
                <a:uLnTx/>
                <a:uFillTx/>
                <a:latin typeface="+mn-lt"/>
                <a:ea typeface="+mn-ea"/>
                <a:cs typeface="+mn-cs"/>
              </a:rPr>
              <a:t>No account is taken </a:t>
            </a:r>
            <a:r>
              <a:rPr lang="en-GB" sz="2400" b="1" dirty="0" smtClean="0"/>
              <a:t>of size</a:t>
            </a:r>
            <a:r>
              <a:rPr lang="en-GB" sz="2400" dirty="0" smtClean="0"/>
              <a:t>. Although pyramids of number are usually pyramid-shaped i.e. greater numbers of organisms at lower </a:t>
            </a:r>
            <a:r>
              <a:rPr lang="en-GB" sz="2400" dirty="0" err="1" smtClean="0"/>
              <a:t>trophic</a:t>
            </a:r>
            <a:r>
              <a:rPr lang="en-GB" sz="2400" dirty="0" smtClean="0"/>
              <a:t> levels, there are two important exceptions: </a:t>
            </a:r>
            <a:r>
              <a:rPr kumimoji="0" lang="en-GB" sz="2400" b="0" i="0" u="none" strike="noStrike" kern="1200" cap="none" spc="0" normalizeH="0" baseline="0" noProof="0" dirty="0" smtClean="0">
                <a:ln>
                  <a:noFill/>
                </a:ln>
                <a:solidFill>
                  <a:schemeClr val="tx1"/>
                </a:solidFill>
                <a:effectLst/>
                <a:uLnTx/>
                <a:uFillTx/>
                <a:latin typeface="+mn-lt"/>
                <a:ea typeface="+mn-ea"/>
                <a:cs typeface="+mn-cs"/>
              </a:rPr>
              <a:t>Pyramids will be upside down or inverted if there are a lot of small animals feeding on a large plant</a:t>
            </a:r>
            <a:r>
              <a:rPr kumimoji="0" lang="en-GB" sz="2400" b="0" i="0" u="none" strike="noStrike" kern="1200" cap="none" spc="0" normalizeH="0" noProof="0" dirty="0" smtClean="0">
                <a:ln>
                  <a:noFill/>
                </a:ln>
                <a:solidFill>
                  <a:schemeClr val="tx1"/>
                </a:solidFill>
                <a:effectLst/>
                <a:uLnTx/>
                <a:uFillTx/>
                <a:latin typeface="+mn-lt"/>
                <a:ea typeface="+mn-ea"/>
                <a:cs typeface="+mn-cs"/>
              </a:rPr>
              <a:t> e.g. aphids feeding on an oak tree. </a:t>
            </a:r>
            <a:r>
              <a:rPr kumimoji="0" lang="en-GB" sz="2400" b="0" i="0" u="none" strike="noStrike" kern="1200" cap="none" spc="0" normalizeH="0" baseline="0" noProof="0" dirty="0" smtClean="0">
                <a:ln>
                  <a:noFill/>
                </a:ln>
                <a:solidFill>
                  <a:schemeClr val="tx1"/>
                </a:solidFill>
                <a:effectLst/>
                <a:uLnTx/>
                <a:uFillTx/>
                <a:latin typeface="+mn-lt"/>
                <a:ea typeface="+mn-ea"/>
                <a:cs typeface="+mn-cs"/>
              </a:rPr>
              <a:t>They are also inverted where an animal has a large number of small parasites feeding on it.  One human, for example, can have a large number of head lice.  The butterfly larva is being fed on by a large numbers of parasitic wasps.</a:t>
            </a:r>
          </a:p>
          <a:p>
            <a:pPr marL="457200" indent="-457200" algn="just">
              <a:spcBef>
                <a:spcPct val="20000"/>
              </a:spcBef>
              <a:buFont typeface="+mj-lt"/>
              <a:buAutoNum type="arabicPeriod"/>
            </a:pPr>
            <a:r>
              <a:rPr lang="en-GB" sz="2400" b="1" dirty="0" smtClean="0"/>
              <a:t>The number of individuals  can be so great that it is impossible to represent them accurately on the same scale as other species in the food chain.</a:t>
            </a:r>
            <a:endParaRPr kumimoji="0" lang="en-GB" sz="2400" b="1" i="0" u="none" strike="noStrike" kern="1200" cap="none" spc="0" normalizeH="0" baseline="0" noProof="0" dirty="0" smtClean="0">
              <a:ln>
                <a:noFill/>
              </a:ln>
              <a:solidFill>
                <a:schemeClr val="tx1"/>
              </a:solidFill>
              <a:effectLst/>
              <a:uLnTx/>
              <a:uFillTx/>
              <a:latin typeface="+mn-lt"/>
              <a:ea typeface="+mn-ea"/>
              <a:cs typeface="+mn-cs"/>
            </a:endParaRPr>
          </a:p>
          <a:p>
            <a:pPr marL="457200" indent="-457200" algn="just">
              <a:spcBef>
                <a:spcPct val="20000"/>
              </a:spcBef>
              <a:buFont typeface="+mj-lt"/>
              <a:buAutoNum type="arabicPeriod"/>
            </a:pPr>
            <a:endParaRPr kumimoji="0" lang="en-GB"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242" y="-71454"/>
            <a:ext cx="8229600" cy="1143000"/>
          </a:xfrm>
        </p:spPr>
        <p:txBody>
          <a:bodyPr/>
          <a:lstStyle/>
          <a:p>
            <a:r>
              <a:rPr lang="en-GB" dirty="0" smtClean="0"/>
              <a:t>Pyramids of number</a:t>
            </a:r>
            <a:endParaRPr lang="en-GB" dirty="0"/>
          </a:p>
        </p:txBody>
      </p:sp>
      <p:sp>
        <p:nvSpPr>
          <p:cNvPr id="7" name="Content Placeholder 2"/>
          <p:cNvSpPr txBox="1">
            <a:spLocks/>
          </p:cNvSpPr>
          <p:nvPr/>
        </p:nvSpPr>
        <p:spPr>
          <a:xfrm>
            <a:off x="142844" y="1000108"/>
            <a:ext cx="8786842" cy="6072206"/>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Pyramids of number allow us to compare the number of organisms present in each </a:t>
            </a:r>
            <a:r>
              <a:rPr kumimoji="0" lang="en-GB" sz="2800" b="0" i="0" u="none" strike="noStrike" kern="1200" cap="none" spc="0" normalizeH="0" baseline="0" noProof="0" dirty="0" err="1" smtClean="0">
                <a:ln>
                  <a:noFill/>
                </a:ln>
                <a:solidFill>
                  <a:schemeClr val="tx1"/>
                </a:solidFill>
                <a:effectLst/>
                <a:uLnTx/>
                <a:uFillTx/>
                <a:latin typeface="+mn-lt"/>
                <a:ea typeface="+mn-ea"/>
                <a:cs typeface="+mn-cs"/>
              </a:rPr>
              <a:t>trophic</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 level.</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Although pyramids of number are usually pyramid-shaped i.e. Greater numbers of organisms at lower </a:t>
            </a:r>
            <a:r>
              <a:rPr kumimoji="0" lang="en-GB" sz="2800" b="0" i="0" u="none" strike="noStrike" kern="1200" cap="none" spc="0" normalizeH="0" baseline="0" noProof="0" dirty="0" err="1" smtClean="0">
                <a:ln>
                  <a:noFill/>
                </a:ln>
                <a:solidFill>
                  <a:schemeClr val="tx1"/>
                </a:solidFill>
                <a:effectLst/>
                <a:uLnTx/>
                <a:uFillTx/>
                <a:latin typeface="+mn-lt"/>
                <a:ea typeface="+mn-ea"/>
                <a:cs typeface="+mn-cs"/>
              </a:rPr>
              <a:t>trophic</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 levels, there are two important exceptions:</a:t>
            </a:r>
          </a:p>
          <a:p>
            <a:pPr marL="457200" marR="0" lvl="0" indent="-457200" algn="just" defTabSz="914400" rtl="0" eaLnBrk="1" fontAlgn="auto" latinLnBrk="0" hangingPunct="1">
              <a:lnSpc>
                <a:spcPct val="100000"/>
              </a:lnSpc>
              <a:spcBef>
                <a:spcPct val="20000"/>
              </a:spcBef>
              <a:spcAft>
                <a:spcPts val="0"/>
              </a:spcAft>
              <a:buClrTx/>
              <a:buSzTx/>
              <a:buFont typeface="+mj-lt"/>
              <a:buAutoNum type="arabicPeriod"/>
              <a:tabLst/>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Pyramids will be upside down or inverted if there are a lot of small animals feeding on a large plant</a:t>
            </a:r>
            <a:r>
              <a:rPr kumimoji="0" lang="en-GB" sz="2800" b="0" i="0" u="none" strike="noStrike" kern="1200" cap="none" spc="0" normalizeH="0" noProof="0" dirty="0" smtClean="0">
                <a:ln>
                  <a:noFill/>
                </a:ln>
                <a:solidFill>
                  <a:schemeClr val="tx1"/>
                </a:solidFill>
                <a:effectLst/>
                <a:uLnTx/>
                <a:uFillTx/>
                <a:latin typeface="+mn-lt"/>
                <a:ea typeface="+mn-ea"/>
                <a:cs typeface="+mn-cs"/>
              </a:rPr>
              <a:t> e.g. aphids feeding on an oak tree.</a:t>
            </a:r>
          </a:p>
          <a:p>
            <a:pPr marL="457200" marR="0" lvl="0" indent="-457200" algn="just" defTabSz="914400" rtl="0" eaLnBrk="1" fontAlgn="auto" latinLnBrk="0" hangingPunct="1">
              <a:lnSpc>
                <a:spcPct val="100000"/>
              </a:lnSpc>
              <a:spcBef>
                <a:spcPct val="20000"/>
              </a:spcBef>
              <a:spcAft>
                <a:spcPts val="0"/>
              </a:spcAft>
              <a:buClrTx/>
              <a:buSzTx/>
              <a:buFont typeface="+mj-lt"/>
              <a:buAutoNum type="arabicPeriod"/>
              <a:tabLst/>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They are also inverted where an animal has a large number of small parasites feeding on it.  On human, for example, can have a large number of head lice.  The butterfly larva is being fed on by a large numbers of parasitic wasps.</a:t>
            </a:r>
          </a:p>
        </p:txBody>
      </p:sp>
      <p:pic>
        <p:nvPicPr>
          <p:cNvPr id="8" name="Picture 2" descr="http://entnemdept.ufl.edu/creatures/urban/nits_onscalp3.jpg"/>
          <p:cNvPicPr>
            <a:picLocks noChangeAspect="1" noChangeArrowheads="1"/>
          </p:cNvPicPr>
          <p:nvPr/>
        </p:nvPicPr>
        <p:blipFill>
          <a:blip r:embed="rId2"/>
          <a:srcRect/>
          <a:stretch>
            <a:fillRect/>
          </a:stretch>
        </p:blipFill>
        <p:spPr bwMode="auto">
          <a:xfrm>
            <a:off x="-32" y="2714620"/>
            <a:ext cx="4455248" cy="4143381"/>
          </a:xfrm>
          <a:prstGeom prst="rect">
            <a:avLst/>
          </a:prstGeom>
          <a:noFill/>
        </p:spPr>
      </p:pic>
      <p:pic>
        <p:nvPicPr>
          <p:cNvPr id="9" name="Picture 4" descr="http://www.sciencemuseum.org.uk/antenna/wasphound/images/mediator.jpg"/>
          <p:cNvPicPr>
            <a:picLocks noChangeAspect="1" noChangeArrowheads="1"/>
          </p:cNvPicPr>
          <p:nvPr/>
        </p:nvPicPr>
        <p:blipFill>
          <a:blip r:embed="rId3"/>
          <a:srcRect/>
          <a:stretch>
            <a:fillRect/>
          </a:stretch>
        </p:blipFill>
        <p:spPr bwMode="auto">
          <a:xfrm>
            <a:off x="4357686" y="2731864"/>
            <a:ext cx="4786346" cy="4126160"/>
          </a:xfrm>
          <a:prstGeom prst="rect">
            <a:avLst/>
          </a:prstGeom>
          <a:noFill/>
        </p:spPr>
      </p:pic>
      <p:pic>
        <p:nvPicPr>
          <p:cNvPr id="14338" name="Picture 2" descr="http://web.uconn.edu/mcbstaff/graf/BuAp/AphidSEML.jpg.jpg"/>
          <p:cNvPicPr>
            <a:picLocks noChangeAspect="1" noChangeArrowheads="1"/>
          </p:cNvPicPr>
          <p:nvPr/>
        </p:nvPicPr>
        <p:blipFill>
          <a:blip r:embed="rId4"/>
          <a:srcRect/>
          <a:stretch>
            <a:fillRect/>
          </a:stretch>
        </p:blipFill>
        <p:spPr bwMode="auto">
          <a:xfrm>
            <a:off x="0" y="0"/>
            <a:ext cx="4357686" cy="3774847"/>
          </a:xfrm>
          <a:prstGeom prst="rect">
            <a:avLst/>
          </a:prstGeom>
          <a:noFill/>
        </p:spPr>
      </p:pic>
      <p:sp>
        <p:nvSpPr>
          <p:cNvPr id="11" name="Rectangle 10"/>
          <p:cNvSpPr/>
          <p:nvPr/>
        </p:nvSpPr>
        <p:spPr>
          <a:xfrm>
            <a:off x="4357718" y="-24"/>
            <a:ext cx="4786314" cy="27146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340" name="Picture 4" descr="http://www.belmonttreesurgeon.co.uk/_borders/Tree_Types/Oak_Tree.jpg"/>
          <p:cNvPicPr>
            <a:picLocks noChangeAspect="1" noChangeArrowheads="1"/>
          </p:cNvPicPr>
          <p:nvPr/>
        </p:nvPicPr>
        <p:blipFill>
          <a:blip r:embed="rId5"/>
          <a:srcRect/>
          <a:stretch>
            <a:fillRect/>
          </a:stretch>
        </p:blipFill>
        <p:spPr bwMode="auto">
          <a:xfrm>
            <a:off x="5072066" y="61434"/>
            <a:ext cx="3071834" cy="265318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802"/>
            <a:ext cx="8229600" cy="1143000"/>
          </a:xfrm>
        </p:spPr>
        <p:txBody>
          <a:bodyPr>
            <a:normAutofit fontScale="90000"/>
          </a:bodyPr>
          <a:lstStyle/>
          <a:p>
            <a:r>
              <a:rPr lang="en-GB" dirty="0" smtClean="0"/>
              <a:t>Use chocolate blocks to construct ‘Pyramids of Numbers’ for the following food chains and then sketch these in your books.</a:t>
            </a:r>
            <a:endParaRPr lang="en-GB" dirty="0"/>
          </a:p>
        </p:txBody>
      </p:sp>
      <p:sp>
        <p:nvSpPr>
          <p:cNvPr id="3" name="Content Placeholder 2"/>
          <p:cNvSpPr>
            <a:spLocks noGrp="1"/>
          </p:cNvSpPr>
          <p:nvPr>
            <p:ph idx="1"/>
          </p:nvPr>
        </p:nvSpPr>
        <p:spPr>
          <a:xfrm>
            <a:off x="214282" y="3046441"/>
            <a:ext cx="8929718" cy="4525963"/>
          </a:xfrm>
        </p:spPr>
        <p:txBody>
          <a:bodyPr>
            <a:normAutofit/>
          </a:bodyPr>
          <a:lstStyle/>
          <a:p>
            <a:pPr fontAlgn="t">
              <a:buNone/>
            </a:pPr>
            <a:r>
              <a:rPr lang="en-GB" sz="2400" dirty="0" smtClean="0">
                <a:latin typeface="+mj-lt"/>
              </a:rPr>
              <a:t>Nettle Plant    </a:t>
            </a:r>
            <a:r>
              <a:rPr lang="en-GB" sz="2400" dirty="0" smtClean="0">
                <a:latin typeface="+mj-lt"/>
                <a:sym typeface="Wingdings" pitchFamily="2" charset="2"/>
              </a:rPr>
              <a:t>   </a:t>
            </a:r>
            <a:r>
              <a:rPr lang="en-GB" sz="2400" dirty="0" smtClean="0">
                <a:latin typeface="+mj-lt"/>
              </a:rPr>
              <a:t>Rabbit    </a:t>
            </a:r>
            <a:r>
              <a:rPr lang="en-GB" sz="2400" dirty="0" smtClean="0">
                <a:latin typeface="+mj-lt"/>
                <a:sym typeface="Wingdings" pitchFamily="2" charset="2"/>
              </a:rPr>
              <a:t>  </a:t>
            </a:r>
            <a:r>
              <a:rPr lang="en-GB" sz="2400" dirty="0" smtClean="0">
                <a:latin typeface="+mj-lt"/>
              </a:rPr>
              <a:t>Fox</a:t>
            </a:r>
          </a:p>
          <a:p>
            <a:pPr fontAlgn="t"/>
            <a:endParaRPr lang="en-GB" sz="2400" dirty="0" smtClean="0">
              <a:latin typeface="+mj-lt"/>
            </a:endParaRPr>
          </a:p>
          <a:p>
            <a:pPr fontAlgn="t">
              <a:buNone/>
            </a:pPr>
            <a:r>
              <a:rPr lang="en-GB" sz="2400" dirty="0" smtClean="0">
                <a:latin typeface="+mj-lt"/>
              </a:rPr>
              <a:t>Nettle plant  </a:t>
            </a:r>
            <a:r>
              <a:rPr lang="en-GB" sz="2400" dirty="0" smtClean="0">
                <a:latin typeface="+mj-lt"/>
                <a:sym typeface="Wingdings" pitchFamily="2" charset="2"/>
              </a:rPr>
              <a:t>  </a:t>
            </a:r>
            <a:r>
              <a:rPr lang="en-GB" sz="2400" dirty="0" smtClean="0">
                <a:latin typeface="+mj-lt"/>
              </a:rPr>
              <a:t>Small nettle aphid  </a:t>
            </a:r>
            <a:r>
              <a:rPr lang="en-GB" sz="2400" dirty="0" smtClean="0">
                <a:latin typeface="+mj-lt"/>
                <a:sym typeface="Wingdings" pitchFamily="2" charset="2"/>
              </a:rPr>
              <a:t>  </a:t>
            </a:r>
            <a:r>
              <a:rPr lang="en-GB" sz="2400" dirty="0" smtClean="0">
                <a:latin typeface="+mj-lt"/>
              </a:rPr>
              <a:t>Two-spot ladybird </a:t>
            </a:r>
          </a:p>
          <a:p>
            <a:pPr fontAlgn="t">
              <a:buNone/>
            </a:pPr>
            <a:endParaRPr lang="en-GB" sz="2400" dirty="0" smtClean="0">
              <a:latin typeface="+mj-lt"/>
            </a:endParaRPr>
          </a:p>
          <a:p>
            <a:pPr fontAlgn="t">
              <a:buNone/>
            </a:pPr>
            <a:r>
              <a:rPr lang="en-GB" sz="2400" dirty="0" smtClean="0">
                <a:latin typeface="+mj-lt"/>
              </a:rPr>
              <a:t>Nettle plant  </a:t>
            </a:r>
            <a:r>
              <a:rPr lang="en-GB" sz="2400" dirty="0" smtClean="0">
                <a:latin typeface="+mj-lt"/>
                <a:sym typeface="Wingdings" pitchFamily="2" charset="2"/>
              </a:rPr>
              <a:t> </a:t>
            </a:r>
            <a:r>
              <a:rPr lang="en-GB" sz="2400" dirty="0" smtClean="0">
                <a:latin typeface="+mj-lt"/>
              </a:rPr>
              <a:t>Caterpillar of peacock butterfly  </a:t>
            </a:r>
            <a:r>
              <a:rPr lang="en-GB" sz="2400" dirty="0" smtClean="0">
                <a:latin typeface="+mj-lt"/>
                <a:sym typeface="Wingdings" pitchFamily="2" charset="2"/>
              </a:rPr>
              <a:t> </a:t>
            </a:r>
            <a:r>
              <a:rPr lang="en-GB" sz="2400" dirty="0" smtClean="0">
                <a:latin typeface="+mj-lt"/>
              </a:rPr>
              <a:t>Parasitic wasp</a:t>
            </a:r>
          </a:p>
          <a:p>
            <a:pPr fontAlgn="base"/>
            <a:endParaRPr lang="en-GB" sz="2400" dirty="0" smtClean="0">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76"/>
            <a:ext cx="8229600" cy="1143000"/>
          </a:xfrm>
        </p:spPr>
        <p:txBody>
          <a:bodyPr/>
          <a:lstStyle/>
          <a:p>
            <a:r>
              <a:rPr lang="en-GB" dirty="0" smtClean="0"/>
              <a:t>Ecological Pyramids</a:t>
            </a:r>
            <a:endParaRPr lang="en-GB" dirty="0"/>
          </a:p>
        </p:txBody>
      </p:sp>
      <p:graphicFrame>
        <p:nvGraphicFramePr>
          <p:cNvPr id="4" name="Content Placeholder 3"/>
          <p:cNvGraphicFramePr>
            <a:graphicFrameLocks noGrp="1"/>
          </p:cNvGraphicFramePr>
          <p:nvPr>
            <p:ph idx="1"/>
          </p:nvPr>
        </p:nvGraphicFramePr>
        <p:xfrm>
          <a:off x="0" y="714356"/>
          <a:ext cx="9144000" cy="6143668"/>
        </p:xfrm>
        <a:graphic>
          <a:graphicData uri="http://schemas.openxmlformats.org/drawingml/2006/table">
            <a:tbl>
              <a:tblPr firstRow="1" bandRow="1">
                <a:tableStyleId>{5C22544A-7EE6-4342-B048-85BDC9FD1C3A}</a:tableStyleId>
              </a:tblPr>
              <a:tblGrid>
                <a:gridCol w="2143108"/>
                <a:gridCol w="1714512"/>
                <a:gridCol w="2071702"/>
                <a:gridCol w="3214678"/>
              </a:tblGrid>
              <a:tr h="370840">
                <a:tc>
                  <a:txBody>
                    <a:bodyPr/>
                    <a:lstStyle/>
                    <a:p>
                      <a:pPr algn="ctr"/>
                      <a:endParaRPr lang="en-GB" dirty="0"/>
                    </a:p>
                  </a:txBody>
                  <a:tcPr/>
                </a:tc>
                <a:tc>
                  <a:txBody>
                    <a:bodyPr/>
                    <a:lstStyle/>
                    <a:p>
                      <a:pPr algn="ctr"/>
                      <a:r>
                        <a:rPr lang="en-GB" dirty="0" smtClean="0"/>
                        <a:t>Fox</a:t>
                      </a:r>
                    </a:p>
                    <a:p>
                      <a:pPr algn="ctr"/>
                      <a:endParaRPr lang="en-GB" dirty="0" smtClean="0"/>
                    </a:p>
                    <a:p>
                      <a:pPr algn="ctr"/>
                      <a:endParaRPr lang="en-GB" dirty="0" smtClean="0"/>
                    </a:p>
                    <a:p>
                      <a:pPr algn="ctr"/>
                      <a:r>
                        <a:rPr lang="en-GB" dirty="0" smtClean="0"/>
                        <a:t>Rabbit</a:t>
                      </a:r>
                    </a:p>
                    <a:p>
                      <a:pPr algn="ctr"/>
                      <a:endParaRPr lang="en-GB" dirty="0" smtClean="0"/>
                    </a:p>
                    <a:p>
                      <a:pPr algn="ctr"/>
                      <a:endParaRPr lang="en-GB" dirty="0" smtClean="0"/>
                    </a:p>
                    <a:p>
                      <a:pPr algn="ctr"/>
                      <a:r>
                        <a:rPr lang="en-GB" dirty="0" smtClean="0"/>
                        <a:t>Nettle Plant</a:t>
                      </a:r>
                      <a:endParaRPr lang="en-GB" dirty="0"/>
                    </a:p>
                  </a:txBody>
                  <a:tcPr/>
                </a:tc>
                <a:tc>
                  <a:txBody>
                    <a:bodyPr/>
                    <a:lstStyle/>
                    <a:p>
                      <a:pPr algn="ctr"/>
                      <a:r>
                        <a:rPr lang="en-GB" dirty="0" smtClean="0"/>
                        <a:t>Two-spot ladybird </a:t>
                      </a:r>
                    </a:p>
                    <a:p>
                      <a:pPr algn="ctr"/>
                      <a:endParaRPr lang="en-GB" dirty="0" smtClean="0"/>
                    </a:p>
                    <a:p>
                      <a:pPr algn="ctr"/>
                      <a:endParaRPr lang="en-GB" dirty="0" smtClean="0"/>
                    </a:p>
                    <a:p>
                      <a:pPr algn="ctr"/>
                      <a:r>
                        <a:rPr lang="en-GB" dirty="0" smtClean="0"/>
                        <a:t>Small nettle aphid</a:t>
                      </a:r>
                    </a:p>
                    <a:p>
                      <a:pPr algn="ctr"/>
                      <a:endParaRPr lang="en-GB" dirty="0" smtClean="0"/>
                    </a:p>
                    <a:p>
                      <a:pPr algn="ctr"/>
                      <a:endParaRPr lang="en-GB" dirty="0" smtClean="0"/>
                    </a:p>
                    <a:p>
                      <a:pPr algn="ctr"/>
                      <a:r>
                        <a:rPr lang="en-GB" dirty="0" smtClean="0"/>
                        <a:t>Nettle plant</a:t>
                      </a:r>
                      <a:endParaRPr lang="en-GB" dirty="0"/>
                    </a:p>
                  </a:txBody>
                  <a:tcPr/>
                </a:tc>
                <a:tc>
                  <a:txBody>
                    <a:bodyPr/>
                    <a:lstStyle/>
                    <a:p>
                      <a:pPr algn="ctr"/>
                      <a:r>
                        <a:rPr lang="en-GB" dirty="0" smtClean="0"/>
                        <a:t>Parasitic</a:t>
                      </a:r>
                      <a:r>
                        <a:rPr lang="en-GB" baseline="0" dirty="0" smtClean="0"/>
                        <a:t> wasp</a:t>
                      </a:r>
                    </a:p>
                    <a:p>
                      <a:pPr algn="ctr"/>
                      <a:endParaRPr lang="en-GB" baseline="0" dirty="0" smtClean="0"/>
                    </a:p>
                    <a:p>
                      <a:pPr algn="ctr"/>
                      <a:endParaRPr lang="en-GB"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GB" baseline="0" dirty="0" smtClean="0"/>
                        <a:t>Caterpillar of peacock </a:t>
                      </a:r>
                      <a:r>
                        <a:rPr lang="en-GB" dirty="0" smtClean="0"/>
                        <a:t>butterfly</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GB" dirty="0" smtClean="0"/>
                    </a:p>
                    <a:p>
                      <a:pPr algn="ctr"/>
                      <a:r>
                        <a:rPr lang="en-GB" dirty="0" smtClean="0"/>
                        <a:t>Nettle plant</a:t>
                      </a:r>
                      <a:endParaRPr lang="en-GB" dirty="0"/>
                    </a:p>
                  </a:txBody>
                  <a:tcPr/>
                </a:tc>
              </a:tr>
              <a:tr h="370840">
                <a:tc>
                  <a:txBody>
                    <a:bodyPr/>
                    <a:lstStyle/>
                    <a:p>
                      <a:r>
                        <a:rPr lang="en-GB" dirty="0" smtClean="0"/>
                        <a:t>Pyramids</a:t>
                      </a:r>
                      <a:r>
                        <a:rPr lang="en-GB" baseline="0" dirty="0" smtClean="0"/>
                        <a:t> of numbers compares the number of organisms at each </a:t>
                      </a:r>
                      <a:r>
                        <a:rPr lang="en-GB" baseline="0" dirty="0" err="1" smtClean="0"/>
                        <a:t>trophic</a:t>
                      </a:r>
                      <a:r>
                        <a:rPr lang="en-GB" baseline="0" dirty="0" smtClean="0"/>
                        <a:t> level</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370840">
                <a:tc>
                  <a:txBody>
                    <a:bodyPr/>
                    <a:lstStyle/>
                    <a:p>
                      <a:r>
                        <a:rPr lang="en-GB" dirty="0" smtClean="0"/>
                        <a:t>Pyramids</a:t>
                      </a:r>
                      <a:r>
                        <a:rPr lang="en-GB" baseline="0" dirty="0" smtClean="0"/>
                        <a:t> of biomass compares the mass of biological material at each </a:t>
                      </a:r>
                      <a:r>
                        <a:rPr lang="en-GB" baseline="0" dirty="0" err="1" smtClean="0"/>
                        <a:t>trophic</a:t>
                      </a:r>
                      <a:r>
                        <a:rPr lang="en-GB" baseline="0" dirty="0" smtClean="0"/>
                        <a:t> level</a:t>
                      </a:r>
                    </a:p>
                  </a:txBody>
                  <a:tcPr/>
                </a:tc>
                <a:tc>
                  <a:txBody>
                    <a:bodyPr/>
                    <a:lstStyle/>
                    <a:p>
                      <a:endParaRPr lang="en-GB" dirty="0"/>
                    </a:p>
                  </a:txBody>
                  <a:tcPr/>
                </a:tc>
                <a:tc>
                  <a:txBody>
                    <a:bodyPr/>
                    <a:lstStyle/>
                    <a:p>
                      <a:endParaRPr lang="en-GB" dirty="0"/>
                    </a:p>
                  </a:txBody>
                  <a:tcPr/>
                </a:tc>
                <a:tc>
                  <a:txBody>
                    <a:bodyPr/>
                    <a:lstStyle/>
                    <a:p>
                      <a:endParaRPr lang="en-GB" dirty="0"/>
                    </a:p>
                  </a:txBody>
                  <a:tcPr/>
                </a:tc>
              </a:tr>
              <a:tr h="1480228">
                <a:tc>
                  <a:txBody>
                    <a:bodyPr/>
                    <a:lstStyle/>
                    <a:p>
                      <a:r>
                        <a:rPr lang="en-GB" dirty="0" smtClean="0"/>
                        <a:t>Pyramid of energy passing through</a:t>
                      </a:r>
                      <a:r>
                        <a:rPr lang="en-GB" baseline="0" dirty="0" smtClean="0"/>
                        <a:t> each </a:t>
                      </a:r>
                      <a:r>
                        <a:rPr lang="en-GB" baseline="0" dirty="0" err="1" smtClean="0"/>
                        <a:t>trophic</a:t>
                      </a:r>
                      <a:r>
                        <a:rPr lang="en-GB" baseline="0" dirty="0" smtClean="0"/>
                        <a:t> level over a period of time</a:t>
                      </a:r>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tr>
            </a:tbl>
          </a:graphicData>
        </a:graphic>
      </p:graphicFrame>
      <p:sp>
        <p:nvSpPr>
          <p:cNvPr id="6" name="Down Arrow 5"/>
          <p:cNvSpPr/>
          <p:nvPr/>
        </p:nvSpPr>
        <p:spPr>
          <a:xfrm flipV="1">
            <a:off x="2870367" y="1961603"/>
            <a:ext cx="285752" cy="428628"/>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Down Arrow 6"/>
          <p:cNvSpPr/>
          <p:nvPr/>
        </p:nvSpPr>
        <p:spPr>
          <a:xfrm flipV="1">
            <a:off x="2857488" y="1142984"/>
            <a:ext cx="285752" cy="428628"/>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Down Arrow 7"/>
          <p:cNvSpPr/>
          <p:nvPr/>
        </p:nvSpPr>
        <p:spPr>
          <a:xfrm flipV="1">
            <a:off x="4786314" y="1142984"/>
            <a:ext cx="285752" cy="428628"/>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Down Arrow 8"/>
          <p:cNvSpPr/>
          <p:nvPr/>
        </p:nvSpPr>
        <p:spPr>
          <a:xfrm flipV="1">
            <a:off x="4786314" y="1961603"/>
            <a:ext cx="285752" cy="428628"/>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Down Arrow 9"/>
          <p:cNvSpPr/>
          <p:nvPr/>
        </p:nvSpPr>
        <p:spPr>
          <a:xfrm flipV="1">
            <a:off x="7500958" y="1928802"/>
            <a:ext cx="285752" cy="428628"/>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Down Arrow 10"/>
          <p:cNvSpPr/>
          <p:nvPr/>
        </p:nvSpPr>
        <p:spPr>
          <a:xfrm flipV="1">
            <a:off x="7500958" y="1142984"/>
            <a:ext cx="285752" cy="428628"/>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2357422" y="3786190"/>
            <a:ext cx="128588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2690128" y="3467636"/>
            <a:ext cx="64750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2881165" y="3143248"/>
            <a:ext cx="22927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2357422" y="5000636"/>
            <a:ext cx="128588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2690128" y="4682082"/>
            <a:ext cx="64750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2881165" y="4357694"/>
            <a:ext cx="22927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2357422" y="6286520"/>
            <a:ext cx="128588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2690128" y="5967966"/>
            <a:ext cx="64750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p:cNvSpPr/>
          <p:nvPr/>
        </p:nvSpPr>
        <p:spPr>
          <a:xfrm>
            <a:off x="2881165" y="5643578"/>
            <a:ext cx="22927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p:cNvSpPr/>
          <p:nvPr/>
        </p:nvSpPr>
        <p:spPr>
          <a:xfrm>
            <a:off x="4779271" y="3786190"/>
            <a:ext cx="234236"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4618954" y="3467636"/>
            <a:ext cx="524550"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4822870" y="3143248"/>
            <a:ext cx="119199"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p:cNvSpPr/>
          <p:nvPr/>
        </p:nvSpPr>
        <p:spPr>
          <a:xfrm>
            <a:off x="4253447" y="5000636"/>
            <a:ext cx="128588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p:nvPr/>
        </p:nvSpPr>
        <p:spPr>
          <a:xfrm>
            <a:off x="4586153" y="4682082"/>
            <a:ext cx="64750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p:nvSpPr>
        <p:spPr>
          <a:xfrm>
            <a:off x="4777190" y="4357694"/>
            <a:ext cx="22927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p:nvSpPr>
        <p:spPr>
          <a:xfrm>
            <a:off x="4214810" y="6286520"/>
            <a:ext cx="128588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p:cNvSpPr/>
          <p:nvPr/>
        </p:nvSpPr>
        <p:spPr>
          <a:xfrm>
            <a:off x="4547516" y="5967966"/>
            <a:ext cx="64750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p:cNvSpPr/>
          <p:nvPr/>
        </p:nvSpPr>
        <p:spPr>
          <a:xfrm>
            <a:off x="4738553" y="5643578"/>
            <a:ext cx="22927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p:cNvSpPr/>
          <p:nvPr/>
        </p:nvSpPr>
        <p:spPr>
          <a:xfrm>
            <a:off x="6578100" y="3786190"/>
            <a:ext cx="1785950"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p:cNvSpPr/>
          <p:nvPr/>
        </p:nvSpPr>
        <p:spPr>
          <a:xfrm>
            <a:off x="7253843" y="3467636"/>
            <a:ext cx="470683"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p:cNvSpPr/>
          <p:nvPr/>
        </p:nvSpPr>
        <p:spPr>
          <a:xfrm>
            <a:off x="7026767" y="3143248"/>
            <a:ext cx="889940"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p:cNvSpPr/>
          <p:nvPr/>
        </p:nvSpPr>
        <p:spPr>
          <a:xfrm>
            <a:off x="6929454" y="5000636"/>
            <a:ext cx="128588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p:cNvSpPr/>
          <p:nvPr/>
        </p:nvSpPr>
        <p:spPr>
          <a:xfrm>
            <a:off x="7262160" y="4682082"/>
            <a:ext cx="64750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p:cNvSpPr/>
          <p:nvPr/>
        </p:nvSpPr>
        <p:spPr>
          <a:xfrm>
            <a:off x="7453197" y="4357694"/>
            <a:ext cx="22927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p:cNvSpPr/>
          <p:nvPr/>
        </p:nvSpPr>
        <p:spPr>
          <a:xfrm>
            <a:off x="7000892" y="6286520"/>
            <a:ext cx="128588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p:cNvSpPr/>
          <p:nvPr/>
        </p:nvSpPr>
        <p:spPr>
          <a:xfrm>
            <a:off x="7333598" y="5967966"/>
            <a:ext cx="64750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p:cNvSpPr/>
          <p:nvPr/>
        </p:nvSpPr>
        <p:spPr>
          <a:xfrm>
            <a:off x="7524635" y="5643578"/>
            <a:ext cx="22927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p:cNvSpPr/>
          <p:nvPr/>
        </p:nvSpPr>
        <p:spPr>
          <a:xfrm>
            <a:off x="0" y="4220654"/>
            <a:ext cx="9144000" cy="2714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additive="base">
                                        <p:cTn id="21" dur="500" fill="hold"/>
                                        <p:tgtEl>
                                          <p:spTgt spid="21"/>
                                        </p:tgtEl>
                                        <p:attrNameLst>
                                          <p:attrName>ppt_x</p:attrName>
                                        </p:attrNameLst>
                                      </p:cBhvr>
                                      <p:tavLst>
                                        <p:tav tm="0">
                                          <p:val>
                                            <p:strVal val="#ppt_x"/>
                                          </p:val>
                                        </p:tav>
                                        <p:tav tm="100000">
                                          <p:val>
                                            <p:strVal val="#ppt_x"/>
                                          </p:val>
                                        </p:tav>
                                      </p:tavLst>
                                    </p:anim>
                                    <p:anim calcmode="lin" valueType="num">
                                      <p:cBhvr additive="base">
                                        <p:cTn id="22" dur="500" fill="hold"/>
                                        <p:tgtEl>
                                          <p:spTgt spid="21"/>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ppt_x"/>
                                          </p:val>
                                        </p:tav>
                                        <p:tav tm="100000">
                                          <p:val>
                                            <p:strVal val="#ppt_x"/>
                                          </p:val>
                                        </p:tav>
                                      </p:tavLst>
                                    </p:anim>
                                    <p:anim calcmode="lin" valueType="num">
                                      <p:cBhvr additive="base">
                                        <p:cTn id="26" dur="500" fill="hold"/>
                                        <p:tgtEl>
                                          <p:spTgt spid="2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additive="base">
                                        <p:cTn id="29" dur="500" fill="hold"/>
                                        <p:tgtEl>
                                          <p:spTgt spid="23"/>
                                        </p:tgtEl>
                                        <p:attrNameLst>
                                          <p:attrName>ppt_x</p:attrName>
                                        </p:attrNameLst>
                                      </p:cBhvr>
                                      <p:tavLst>
                                        <p:tav tm="0">
                                          <p:val>
                                            <p:strVal val="#ppt_x"/>
                                          </p:val>
                                        </p:tav>
                                        <p:tav tm="100000">
                                          <p:val>
                                            <p:strVal val="#ppt_x"/>
                                          </p:val>
                                        </p:tav>
                                      </p:tavLst>
                                    </p:anim>
                                    <p:anim calcmode="lin" valueType="num">
                                      <p:cBhvr additive="base">
                                        <p:cTn id="3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0"/>
                                        </p:tgtEl>
                                        <p:attrNameLst>
                                          <p:attrName>style.visibility</p:attrName>
                                        </p:attrNameLst>
                                      </p:cBhvr>
                                      <p:to>
                                        <p:strVal val="visible"/>
                                      </p:to>
                                    </p:set>
                                    <p:anim calcmode="lin" valueType="num">
                                      <p:cBhvr additive="base">
                                        <p:cTn id="35" dur="500" fill="hold"/>
                                        <p:tgtEl>
                                          <p:spTgt spid="30"/>
                                        </p:tgtEl>
                                        <p:attrNameLst>
                                          <p:attrName>ppt_x</p:attrName>
                                        </p:attrNameLst>
                                      </p:cBhvr>
                                      <p:tavLst>
                                        <p:tav tm="0">
                                          <p:val>
                                            <p:strVal val="#ppt_x"/>
                                          </p:val>
                                        </p:tav>
                                        <p:tav tm="100000">
                                          <p:val>
                                            <p:strVal val="#ppt_x"/>
                                          </p:val>
                                        </p:tav>
                                      </p:tavLst>
                                    </p:anim>
                                    <p:anim calcmode="lin" valueType="num">
                                      <p:cBhvr additive="base">
                                        <p:cTn id="36" dur="500" fill="hold"/>
                                        <p:tgtEl>
                                          <p:spTgt spid="3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anim calcmode="lin" valueType="num">
                                      <p:cBhvr additive="base">
                                        <p:cTn id="39" dur="500" fill="hold"/>
                                        <p:tgtEl>
                                          <p:spTgt spid="31"/>
                                        </p:tgtEl>
                                        <p:attrNameLst>
                                          <p:attrName>ppt_x</p:attrName>
                                        </p:attrNameLst>
                                      </p:cBhvr>
                                      <p:tavLst>
                                        <p:tav tm="0">
                                          <p:val>
                                            <p:strVal val="#ppt_x"/>
                                          </p:val>
                                        </p:tav>
                                        <p:tav tm="100000">
                                          <p:val>
                                            <p:strVal val="#ppt_x"/>
                                          </p:val>
                                        </p:tav>
                                      </p:tavLst>
                                    </p:anim>
                                    <p:anim calcmode="lin" valueType="num">
                                      <p:cBhvr additive="base">
                                        <p:cTn id="40" dur="500" fill="hold"/>
                                        <p:tgtEl>
                                          <p:spTgt spid="31"/>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anim calcmode="lin" valueType="num">
                                      <p:cBhvr additive="base">
                                        <p:cTn id="43" dur="500" fill="hold"/>
                                        <p:tgtEl>
                                          <p:spTgt spid="32"/>
                                        </p:tgtEl>
                                        <p:attrNameLst>
                                          <p:attrName>ppt_x</p:attrName>
                                        </p:attrNameLst>
                                      </p:cBhvr>
                                      <p:tavLst>
                                        <p:tav tm="0">
                                          <p:val>
                                            <p:strVal val="#ppt_x"/>
                                          </p:val>
                                        </p:tav>
                                        <p:tav tm="100000">
                                          <p:val>
                                            <p:strVal val="#ppt_x"/>
                                          </p:val>
                                        </p:tav>
                                      </p:tavLst>
                                    </p:anim>
                                    <p:anim calcmode="lin" valueType="num">
                                      <p:cBhvr additive="base">
                                        <p:cTn id="44"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21" grpId="0" animBg="1"/>
      <p:bldP spid="22" grpId="0" animBg="1"/>
      <p:bldP spid="23" grpId="0" animBg="1"/>
      <p:bldP spid="30" grpId="0" animBg="1"/>
      <p:bldP spid="31" grpId="0" animBg="1"/>
      <p:bldP spid="3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242" y="-71454"/>
            <a:ext cx="8229600" cy="1143000"/>
          </a:xfrm>
        </p:spPr>
        <p:txBody>
          <a:bodyPr/>
          <a:lstStyle/>
          <a:p>
            <a:r>
              <a:rPr lang="en-GB" dirty="0" smtClean="0"/>
              <a:t>Pyramids of Biomass</a:t>
            </a:r>
            <a:endParaRPr lang="en-GB" dirty="0"/>
          </a:p>
        </p:txBody>
      </p:sp>
      <p:sp>
        <p:nvSpPr>
          <p:cNvPr id="3" name="Content Placeholder 2"/>
          <p:cNvSpPr>
            <a:spLocks noGrp="1"/>
          </p:cNvSpPr>
          <p:nvPr>
            <p:ph idx="1"/>
          </p:nvPr>
        </p:nvSpPr>
        <p:spPr>
          <a:xfrm>
            <a:off x="154516" y="863068"/>
            <a:ext cx="8429684" cy="6072206"/>
          </a:xfrm>
        </p:spPr>
        <p:txBody>
          <a:bodyPr>
            <a:normAutofit fontScale="77500" lnSpcReduction="20000"/>
          </a:bodyPr>
          <a:lstStyle/>
          <a:p>
            <a:pPr algn="just"/>
            <a:r>
              <a:rPr lang="en-GB" sz="2400" dirty="0" smtClean="0"/>
              <a:t>Biomass is a measure of the total amount of living material in a particular place.</a:t>
            </a:r>
          </a:p>
          <a:p>
            <a:pPr algn="just"/>
            <a:r>
              <a:rPr lang="en-GB" sz="2400" dirty="0" smtClean="0"/>
              <a:t>Pyramids of biomass allow us to compare the mass of organisms present in each </a:t>
            </a:r>
            <a:r>
              <a:rPr lang="en-GB" sz="2400" dirty="0" err="1" smtClean="0"/>
              <a:t>trophic</a:t>
            </a:r>
            <a:r>
              <a:rPr lang="en-GB" sz="2400" dirty="0" smtClean="0"/>
              <a:t> level at a particular time.  Pyramids based on biomass are a more reliable, quantitative description of a food chain as they get over the problems of organisms differing in size. Units of biomass are usually gm</a:t>
            </a:r>
            <a:r>
              <a:rPr lang="en-GB" sz="2400" baseline="30000" dirty="0" smtClean="0"/>
              <a:t>-2</a:t>
            </a:r>
            <a:r>
              <a:rPr lang="en-GB" sz="2400" dirty="0" smtClean="0"/>
              <a:t> where an area is being sampled, e.g. on grassland or a seashore.  Where a volume  is being sampled, e.g. a pond or an ocean, units are gm</a:t>
            </a:r>
            <a:r>
              <a:rPr lang="en-GB" sz="2400" baseline="30000" dirty="0" smtClean="0"/>
              <a:t>-3</a:t>
            </a:r>
            <a:r>
              <a:rPr lang="en-GB" sz="2400" dirty="0" smtClean="0"/>
              <a:t>.</a:t>
            </a:r>
          </a:p>
          <a:p>
            <a:pPr algn="just"/>
            <a:r>
              <a:rPr lang="en-GB" sz="2400" dirty="0" smtClean="0"/>
              <a:t>There can be drawbacks to using pyramids of biomass to describe a food chain:</a:t>
            </a:r>
          </a:p>
          <a:p>
            <a:pPr marL="457200" indent="-457200" algn="just">
              <a:buFont typeface="+mj-lt"/>
              <a:buAutoNum type="arabicPeriod"/>
            </a:pPr>
            <a:r>
              <a:rPr lang="en-GB" sz="2400" dirty="0" smtClean="0"/>
              <a:t>Fresh mass is quite easy to assess, but the presence of varying amounts of water makes it unreliable.  The use of dry mass measurement overcomes this problem but, because the organisms must be killed, it is usually only made on a small sample and this sample may not be representative. </a:t>
            </a:r>
          </a:p>
          <a:p>
            <a:pPr marL="457200" indent="-457200" algn="just">
              <a:buFont typeface="+mj-lt"/>
              <a:buAutoNum type="arabicPeriod"/>
            </a:pPr>
            <a:r>
              <a:rPr lang="en-GB" sz="2400" dirty="0" smtClean="0"/>
              <a:t>Pyramids of numbers and pyramids of biomass only show the organisms present at a particular time, seasonal differences are not apparent.  This can sometimes lead to pyramids of  biomass being inverted.  Also, when the producer is a small organism which multiplies very rapidly, the total biomass of the producers present at any one time may be less than the total biomass of the primary consumers.   This is particularly significant when the biomass of some marine ecosystems is measured.  Over the course of a whole year, the mass of phytoplankton (plants) must exceed that of zooplankton (animals), but at certain times of the year this is not seen.  E.g. In early spring around the British Isles, zooplankton  consume phytoplankton so rapidly that the biomass of zooplankton is greater than that of phytoplankton.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http://visindavefur.hi.is/myndir/phytoplankton_070305.jpg"/>
          <p:cNvPicPr>
            <a:picLocks noChangeAspect="1" noChangeArrowheads="1"/>
          </p:cNvPicPr>
          <p:nvPr/>
        </p:nvPicPr>
        <p:blipFill>
          <a:blip r:embed="rId2"/>
          <a:srcRect/>
          <a:stretch>
            <a:fillRect/>
          </a:stretch>
        </p:blipFill>
        <p:spPr bwMode="auto">
          <a:xfrm>
            <a:off x="3428960" y="2549740"/>
            <a:ext cx="5715040" cy="4308260"/>
          </a:xfrm>
          <a:prstGeom prst="rect">
            <a:avLst/>
          </a:prstGeom>
          <a:noFill/>
        </p:spPr>
      </p:pic>
      <p:pic>
        <p:nvPicPr>
          <p:cNvPr id="40962" name="Picture 2" descr="http://www.fishingcy.com/photos/roach/zooplankton.jpg"/>
          <p:cNvPicPr>
            <a:picLocks noChangeAspect="1" noChangeArrowheads="1"/>
          </p:cNvPicPr>
          <p:nvPr/>
        </p:nvPicPr>
        <p:blipFill>
          <a:blip r:embed="rId3"/>
          <a:srcRect/>
          <a:stretch>
            <a:fillRect/>
          </a:stretch>
        </p:blipFill>
        <p:spPr bwMode="auto">
          <a:xfrm>
            <a:off x="0" y="-24"/>
            <a:ext cx="5715000" cy="3714776"/>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802"/>
            <a:ext cx="8229600" cy="1143000"/>
          </a:xfrm>
        </p:spPr>
        <p:txBody>
          <a:bodyPr>
            <a:normAutofit fontScale="90000"/>
          </a:bodyPr>
          <a:lstStyle/>
          <a:p>
            <a:r>
              <a:rPr lang="en-GB" dirty="0" smtClean="0"/>
              <a:t>Use chocolate blocks to construct ‘Pyramids of Biomass’ for the following food chains and sketch these in your exercise books.</a:t>
            </a:r>
            <a:endParaRPr lang="en-GB" dirty="0"/>
          </a:p>
        </p:txBody>
      </p:sp>
      <p:sp>
        <p:nvSpPr>
          <p:cNvPr id="3" name="Content Placeholder 2"/>
          <p:cNvSpPr>
            <a:spLocks noGrp="1"/>
          </p:cNvSpPr>
          <p:nvPr>
            <p:ph idx="1"/>
          </p:nvPr>
        </p:nvSpPr>
        <p:spPr>
          <a:xfrm>
            <a:off x="214282" y="3046441"/>
            <a:ext cx="8929718" cy="4525963"/>
          </a:xfrm>
        </p:spPr>
        <p:txBody>
          <a:bodyPr>
            <a:normAutofit/>
          </a:bodyPr>
          <a:lstStyle/>
          <a:p>
            <a:pPr fontAlgn="t">
              <a:buNone/>
            </a:pPr>
            <a:r>
              <a:rPr lang="en-GB" sz="2400" dirty="0" smtClean="0">
                <a:latin typeface="+mj-lt"/>
              </a:rPr>
              <a:t>Nettle Plant    </a:t>
            </a:r>
            <a:r>
              <a:rPr lang="en-GB" sz="2400" dirty="0" smtClean="0">
                <a:latin typeface="+mj-lt"/>
                <a:sym typeface="Wingdings" pitchFamily="2" charset="2"/>
              </a:rPr>
              <a:t>   </a:t>
            </a:r>
            <a:r>
              <a:rPr lang="en-GB" sz="2400" dirty="0" smtClean="0">
                <a:latin typeface="+mj-lt"/>
              </a:rPr>
              <a:t>Rabbit    </a:t>
            </a:r>
            <a:r>
              <a:rPr lang="en-GB" sz="2400" dirty="0" smtClean="0">
                <a:latin typeface="+mj-lt"/>
                <a:sym typeface="Wingdings" pitchFamily="2" charset="2"/>
              </a:rPr>
              <a:t>  </a:t>
            </a:r>
            <a:r>
              <a:rPr lang="en-GB" sz="2400" dirty="0" smtClean="0">
                <a:latin typeface="+mj-lt"/>
              </a:rPr>
              <a:t>Fox</a:t>
            </a:r>
          </a:p>
          <a:p>
            <a:pPr fontAlgn="t"/>
            <a:endParaRPr lang="en-GB" sz="2400" dirty="0" smtClean="0">
              <a:latin typeface="+mj-lt"/>
            </a:endParaRPr>
          </a:p>
          <a:p>
            <a:pPr fontAlgn="t">
              <a:buNone/>
            </a:pPr>
            <a:r>
              <a:rPr lang="en-GB" sz="2400" dirty="0" smtClean="0">
                <a:latin typeface="+mj-lt"/>
              </a:rPr>
              <a:t>Nettle plant  </a:t>
            </a:r>
            <a:r>
              <a:rPr lang="en-GB" sz="2400" dirty="0" smtClean="0">
                <a:latin typeface="+mj-lt"/>
                <a:sym typeface="Wingdings" pitchFamily="2" charset="2"/>
              </a:rPr>
              <a:t>  </a:t>
            </a:r>
            <a:r>
              <a:rPr lang="en-GB" sz="2400" dirty="0" smtClean="0">
                <a:latin typeface="+mj-lt"/>
              </a:rPr>
              <a:t>Small nettle aphid  </a:t>
            </a:r>
            <a:r>
              <a:rPr lang="en-GB" sz="2400" dirty="0" smtClean="0">
                <a:latin typeface="+mj-lt"/>
                <a:sym typeface="Wingdings" pitchFamily="2" charset="2"/>
              </a:rPr>
              <a:t>  </a:t>
            </a:r>
            <a:r>
              <a:rPr lang="en-GB" sz="2400" dirty="0" smtClean="0">
                <a:latin typeface="+mj-lt"/>
              </a:rPr>
              <a:t>Two-spot ladybird </a:t>
            </a:r>
          </a:p>
          <a:p>
            <a:pPr fontAlgn="t">
              <a:buNone/>
            </a:pPr>
            <a:endParaRPr lang="en-GB" sz="2400" dirty="0" smtClean="0">
              <a:latin typeface="+mj-lt"/>
            </a:endParaRPr>
          </a:p>
          <a:p>
            <a:pPr fontAlgn="t">
              <a:buNone/>
            </a:pPr>
            <a:r>
              <a:rPr lang="en-GB" sz="2400" dirty="0" smtClean="0">
                <a:latin typeface="+mj-lt"/>
              </a:rPr>
              <a:t>Nettle plant  </a:t>
            </a:r>
            <a:r>
              <a:rPr lang="en-GB" sz="2400" dirty="0" smtClean="0">
                <a:latin typeface="+mj-lt"/>
                <a:sym typeface="Wingdings" pitchFamily="2" charset="2"/>
              </a:rPr>
              <a:t> </a:t>
            </a:r>
            <a:r>
              <a:rPr lang="en-GB" sz="2400" dirty="0" smtClean="0">
                <a:latin typeface="+mj-lt"/>
              </a:rPr>
              <a:t>Caterpillar of peacock butterfly  </a:t>
            </a:r>
            <a:r>
              <a:rPr lang="en-GB" sz="2400" dirty="0" smtClean="0">
                <a:latin typeface="+mj-lt"/>
                <a:sym typeface="Wingdings" pitchFamily="2" charset="2"/>
              </a:rPr>
              <a:t> </a:t>
            </a:r>
            <a:r>
              <a:rPr lang="en-GB" sz="2400" dirty="0" smtClean="0">
                <a:latin typeface="+mj-lt"/>
              </a:rPr>
              <a:t>Parasitic wasp</a:t>
            </a:r>
          </a:p>
          <a:p>
            <a:pPr fontAlgn="base"/>
            <a:endParaRPr lang="en-GB" sz="2400" dirty="0" smtClean="0">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76"/>
            <a:ext cx="8229600" cy="1143000"/>
          </a:xfrm>
        </p:spPr>
        <p:txBody>
          <a:bodyPr/>
          <a:lstStyle/>
          <a:p>
            <a:r>
              <a:rPr lang="en-GB" dirty="0" smtClean="0"/>
              <a:t>Ecological Pyramids</a:t>
            </a:r>
            <a:endParaRPr lang="en-GB" dirty="0"/>
          </a:p>
        </p:txBody>
      </p:sp>
      <p:graphicFrame>
        <p:nvGraphicFramePr>
          <p:cNvPr id="4" name="Content Placeholder 3"/>
          <p:cNvGraphicFramePr>
            <a:graphicFrameLocks noGrp="1"/>
          </p:cNvGraphicFramePr>
          <p:nvPr>
            <p:ph idx="1"/>
          </p:nvPr>
        </p:nvGraphicFramePr>
        <p:xfrm>
          <a:off x="0" y="714356"/>
          <a:ext cx="9144000" cy="6143668"/>
        </p:xfrm>
        <a:graphic>
          <a:graphicData uri="http://schemas.openxmlformats.org/drawingml/2006/table">
            <a:tbl>
              <a:tblPr firstRow="1" bandRow="1">
                <a:tableStyleId>{5C22544A-7EE6-4342-B048-85BDC9FD1C3A}</a:tableStyleId>
              </a:tblPr>
              <a:tblGrid>
                <a:gridCol w="2143108"/>
                <a:gridCol w="1714512"/>
                <a:gridCol w="2071702"/>
                <a:gridCol w="3214678"/>
              </a:tblGrid>
              <a:tr h="370840">
                <a:tc>
                  <a:txBody>
                    <a:bodyPr/>
                    <a:lstStyle/>
                    <a:p>
                      <a:pPr algn="ctr"/>
                      <a:endParaRPr lang="en-GB" dirty="0"/>
                    </a:p>
                  </a:txBody>
                  <a:tcPr/>
                </a:tc>
                <a:tc>
                  <a:txBody>
                    <a:bodyPr/>
                    <a:lstStyle/>
                    <a:p>
                      <a:pPr algn="ctr"/>
                      <a:r>
                        <a:rPr lang="en-GB" dirty="0" smtClean="0"/>
                        <a:t>Fox</a:t>
                      </a:r>
                    </a:p>
                    <a:p>
                      <a:pPr algn="ctr"/>
                      <a:endParaRPr lang="en-GB" dirty="0" smtClean="0"/>
                    </a:p>
                    <a:p>
                      <a:pPr algn="ctr"/>
                      <a:endParaRPr lang="en-GB" dirty="0" smtClean="0"/>
                    </a:p>
                    <a:p>
                      <a:pPr algn="ctr"/>
                      <a:r>
                        <a:rPr lang="en-GB" dirty="0" smtClean="0"/>
                        <a:t>Rabbit</a:t>
                      </a:r>
                    </a:p>
                    <a:p>
                      <a:pPr algn="ctr"/>
                      <a:endParaRPr lang="en-GB" dirty="0" smtClean="0"/>
                    </a:p>
                    <a:p>
                      <a:pPr algn="ctr"/>
                      <a:endParaRPr lang="en-GB" dirty="0" smtClean="0"/>
                    </a:p>
                    <a:p>
                      <a:pPr algn="ctr"/>
                      <a:r>
                        <a:rPr lang="en-GB" dirty="0" smtClean="0"/>
                        <a:t>Nettle Plant</a:t>
                      </a:r>
                      <a:endParaRPr lang="en-GB" dirty="0"/>
                    </a:p>
                  </a:txBody>
                  <a:tcPr/>
                </a:tc>
                <a:tc>
                  <a:txBody>
                    <a:bodyPr/>
                    <a:lstStyle/>
                    <a:p>
                      <a:pPr algn="ctr"/>
                      <a:r>
                        <a:rPr lang="en-GB" dirty="0" smtClean="0"/>
                        <a:t>Two-spot ladybird </a:t>
                      </a:r>
                    </a:p>
                    <a:p>
                      <a:pPr algn="ctr"/>
                      <a:endParaRPr lang="en-GB" dirty="0" smtClean="0"/>
                    </a:p>
                    <a:p>
                      <a:pPr algn="ctr"/>
                      <a:endParaRPr lang="en-GB" dirty="0" smtClean="0"/>
                    </a:p>
                    <a:p>
                      <a:pPr algn="ctr"/>
                      <a:r>
                        <a:rPr lang="en-GB" dirty="0" smtClean="0"/>
                        <a:t>Small nettle aphid</a:t>
                      </a:r>
                    </a:p>
                    <a:p>
                      <a:pPr algn="ctr"/>
                      <a:endParaRPr lang="en-GB" dirty="0" smtClean="0"/>
                    </a:p>
                    <a:p>
                      <a:pPr algn="ctr"/>
                      <a:endParaRPr lang="en-GB" dirty="0" smtClean="0"/>
                    </a:p>
                    <a:p>
                      <a:pPr algn="ctr"/>
                      <a:r>
                        <a:rPr lang="en-GB" dirty="0" smtClean="0"/>
                        <a:t>Nettle plant</a:t>
                      </a:r>
                      <a:endParaRPr lang="en-GB" dirty="0"/>
                    </a:p>
                  </a:txBody>
                  <a:tcPr/>
                </a:tc>
                <a:tc>
                  <a:txBody>
                    <a:bodyPr/>
                    <a:lstStyle/>
                    <a:p>
                      <a:pPr algn="ctr"/>
                      <a:r>
                        <a:rPr lang="en-GB" dirty="0" smtClean="0"/>
                        <a:t>Parasitic</a:t>
                      </a:r>
                      <a:r>
                        <a:rPr lang="en-GB" baseline="0" dirty="0" smtClean="0"/>
                        <a:t> wasp</a:t>
                      </a:r>
                    </a:p>
                    <a:p>
                      <a:pPr algn="ctr"/>
                      <a:endParaRPr lang="en-GB" baseline="0" dirty="0" smtClean="0"/>
                    </a:p>
                    <a:p>
                      <a:pPr algn="ctr"/>
                      <a:endParaRPr lang="en-GB"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GB" baseline="0" dirty="0" smtClean="0"/>
                        <a:t>Caterpillar of peacock </a:t>
                      </a:r>
                      <a:r>
                        <a:rPr lang="en-GB" dirty="0" smtClean="0"/>
                        <a:t>butterfly</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GB" dirty="0" smtClean="0"/>
                    </a:p>
                    <a:p>
                      <a:pPr algn="ctr"/>
                      <a:r>
                        <a:rPr lang="en-GB" dirty="0" smtClean="0"/>
                        <a:t>Nettle plant</a:t>
                      </a:r>
                      <a:endParaRPr lang="en-GB" dirty="0"/>
                    </a:p>
                  </a:txBody>
                  <a:tcPr/>
                </a:tc>
              </a:tr>
              <a:tr h="370840">
                <a:tc>
                  <a:txBody>
                    <a:bodyPr/>
                    <a:lstStyle/>
                    <a:p>
                      <a:r>
                        <a:rPr lang="en-GB" dirty="0" smtClean="0"/>
                        <a:t>Pyramids</a:t>
                      </a:r>
                      <a:r>
                        <a:rPr lang="en-GB" baseline="0" dirty="0" smtClean="0"/>
                        <a:t> of numbers compares the number of organisms at each </a:t>
                      </a:r>
                      <a:r>
                        <a:rPr lang="en-GB" baseline="0" dirty="0" err="1" smtClean="0"/>
                        <a:t>trophic</a:t>
                      </a:r>
                      <a:r>
                        <a:rPr lang="en-GB" baseline="0" dirty="0" smtClean="0"/>
                        <a:t> level</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370840">
                <a:tc>
                  <a:txBody>
                    <a:bodyPr/>
                    <a:lstStyle/>
                    <a:p>
                      <a:r>
                        <a:rPr lang="en-GB" dirty="0" smtClean="0"/>
                        <a:t>Pyramids</a:t>
                      </a:r>
                      <a:r>
                        <a:rPr lang="en-GB" baseline="0" dirty="0" smtClean="0"/>
                        <a:t> of biomass compares the mass of biological material at each </a:t>
                      </a:r>
                      <a:r>
                        <a:rPr lang="en-GB" baseline="0" dirty="0" err="1" smtClean="0"/>
                        <a:t>trophic</a:t>
                      </a:r>
                      <a:r>
                        <a:rPr lang="en-GB" baseline="0" dirty="0" smtClean="0"/>
                        <a:t> level</a:t>
                      </a:r>
                    </a:p>
                  </a:txBody>
                  <a:tcPr/>
                </a:tc>
                <a:tc>
                  <a:txBody>
                    <a:bodyPr/>
                    <a:lstStyle/>
                    <a:p>
                      <a:endParaRPr lang="en-GB" dirty="0"/>
                    </a:p>
                  </a:txBody>
                  <a:tcPr/>
                </a:tc>
                <a:tc>
                  <a:txBody>
                    <a:bodyPr/>
                    <a:lstStyle/>
                    <a:p>
                      <a:endParaRPr lang="en-GB" dirty="0"/>
                    </a:p>
                  </a:txBody>
                  <a:tcPr/>
                </a:tc>
                <a:tc>
                  <a:txBody>
                    <a:bodyPr/>
                    <a:lstStyle/>
                    <a:p>
                      <a:endParaRPr lang="en-GB" dirty="0"/>
                    </a:p>
                  </a:txBody>
                  <a:tcPr/>
                </a:tc>
              </a:tr>
              <a:tr h="1480228">
                <a:tc>
                  <a:txBody>
                    <a:bodyPr/>
                    <a:lstStyle/>
                    <a:p>
                      <a:r>
                        <a:rPr lang="en-GB" dirty="0" smtClean="0"/>
                        <a:t>Pyramid of energy passing through</a:t>
                      </a:r>
                      <a:r>
                        <a:rPr lang="en-GB" baseline="0" dirty="0" smtClean="0"/>
                        <a:t> each </a:t>
                      </a:r>
                      <a:r>
                        <a:rPr lang="en-GB" baseline="0" dirty="0" err="1" smtClean="0"/>
                        <a:t>trophic</a:t>
                      </a:r>
                      <a:r>
                        <a:rPr lang="en-GB" baseline="0" dirty="0" smtClean="0"/>
                        <a:t> level over a period of time</a:t>
                      </a:r>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tr>
            </a:tbl>
          </a:graphicData>
        </a:graphic>
      </p:graphicFrame>
      <p:sp>
        <p:nvSpPr>
          <p:cNvPr id="6" name="Down Arrow 5"/>
          <p:cNvSpPr/>
          <p:nvPr/>
        </p:nvSpPr>
        <p:spPr>
          <a:xfrm flipV="1">
            <a:off x="2870367" y="1961603"/>
            <a:ext cx="285752" cy="428628"/>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Down Arrow 6"/>
          <p:cNvSpPr/>
          <p:nvPr/>
        </p:nvSpPr>
        <p:spPr>
          <a:xfrm flipV="1">
            <a:off x="2857488" y="1142984"/>
            <a:ext cx="285752" cy="428628"/>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Down Arrow 7"/>
          <p:cNvSpPr/>
          <p:nvPr/>
        </p:nvSpPr>
        <p:spPr>
          <a:xfrm flipV="1">
            <a:off x="4786314" y="1142984"/>
            <a:ext cx="285752" cy="428628"/>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Down Arrow 8"/>
          <p:cNvSpPr/>
          <p:nvPr/>
        </p:nvSpPr>
        <p:spPr>
          <a:xfrm flipV="1">
            <a:off x="4786314" y="1961603"/>
            <a:ext cx="285752" cy="428628"/>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Down Arrow 9"/>
          <p:cNvSpPr/>
          <p:nvPr/>
        </p:nvSpPr>
        <p:spPr>
          <a:xfrm flipV="1">
            <a:off x="7500958" y="1928802"/>
            <a:ext cx="285752" cy="428628"/>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Down Arrow 10"/>
          <p:cNvSpPr/>
          <p:nvPr/>
        </p:nvSpPr>
        <p:spPr>
          <a:xfrm flipV="1">
            <a:off x="7500958" y="1142984"/>
            <a:ext cx="285752" cy="428628"/>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2357422" y="3786190"/>
            <a:ext cx="128588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2690128" y="3467636"/>
            <a:ext cx="64750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2881165" y="3143248"/>
            <a:ext cx="22927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2357422" y="5000636"/>
            <a:ext cx="128588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2690128" y="4682082"/>
            <a:ext cx="64750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2881165" y="4357694"/>
            <a:ext cx="22927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2357422" y="6286520"/>
            <a:ext cx="128588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2690128" y="5967966"/>
            <a:ext cx="64750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p:cNvSpPr/>
          <p:nvPr/>
        </p:nvSpPr>
        <p:spPr>
          <a:xfrm>
            <a:off x="2881165" y="5643578"/>
            <a:ext cx="22927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p:cNvSpPr/>
          <p:nvPr/>
        </p:nvSpPr>
        <p:spPr>
          <a:xfrm>
            <a:off x="4779271" y="3786190"/>
            <a:ext cx="234236"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4618954" y="3467636"/>
            <a:ext cx="524550"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4822870" y="3143248"/>
            <a:ext cx="119199"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p:cNvSpPr/>
          <p:nvPr/>
        </p:nvSpPr>
        <p:spPr>
          <a:xfrm>
            <a:off x="4253447" y="5000636"/>
            <a:ext cx="128588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p:nvPr/>
        </p:nvSpPr>
        <p:spPr>
          <a:xfrm>
            <a:off x="4586153" y="4682082"/>
            <a:ext cx="64750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p:nvSpPr>
        <p:spPr>
          <a:xfrm>
            <a:off x="4777190" y="4357694"/>
            <a:ext cx="22927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p:nvSpPr>
        <p:spPr>
          <a:xfrm>
            <a:off x="4214810" y="6286520"/>
            <a:ext cx="128588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p:cNvSpPr/>
          <p:nvPr/>
        </p:nvSpPr>
        <p:spPr>
          <a:xfrm>
            <a:off x="4547516" y="5967966"/>
            <a:ext cx="64750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p:cNvSpPr/>
          <p:nvPr/>
        </p:nvSpPr>
        <p:spPr>
          <a:xfrm>
            <a:off x="4738553" y="5643578"/>
            <a:ext cx="22927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p:cNvSpPr/>
          <p:nvPr/>
        </p:nvSpPr>
        <p:spPr>
          <a:xfrm>
            <a:off x="6578100" y="3786190"/>
            <a:ext cx="1785950"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p:cNvSpPr/>
          <p:nvPr/>
        </p:nvSpPr>
        <p:spPr>
          <a:xfrm>
            <a:off x="7253843" y="3467636"/>
            <a:ext cx="470683"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p:cNvSpPr/>
          <p:nvPr/>
        </p:nvSpPr>
        <p:spPr>
          <a:xfrm>
            <a:off x="7026767" y="3143248"/>
            <a:ext cx="889940"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p:cNvSpPr/>
          <p:nvPr/>
        </p:nvSpPr>
        <p:spPr>
          <a:xfrm>
            <a:off x="6929454" y="5000636"/>
            <a:ext cx="128588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p:cNvSpPr/>
          <p:nvPr/>
        </p:nvSpPr>
        <p:spPr>
          <a:xfrm>
            <a:off x="7262160" y="4682082"/>
            <a:ext cx="64750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p:cNvSpPr/>
          <p:nvPr/>
        </p:nvSpPr>
        <p:spPr>
          <a:xfrm>
            <a:off x="7453197" y="4357694"/>
            <a:ext cx="22927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p:cNvSpPr/>
          <p:nvPr/>
        </p:nvSpPr>
        <p:spPr>
          <a:xfrm>
            <a:off x="7000892" y="6286520"/>
            <a:ext cx="128588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p:cNvSpPr/>
          <p:nvPr/>
        </p:nvSpPr>
        <p:spPr>
          <a:xfrm>
            <a:off x="7333598" y="5967966"/>
            <a:ext cx="64750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p:cNvSpPr/>
          <p:nvPr/>
        </p:nvSpPr>
        <p:spPr>
          <a:xfrm>
            <a:off x="7524635" y="5643578"/>
            <a:ext cx="22927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p:cNvSpPr/>
          <p:nvPr/>
        </p:nvSpPr>
        <p:spPr>
          <a:xfrm>
            <a:off x="0" y="2727499"/>
            <a:ext cx="9144000" cy="14030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p:cNvSpPr/>
          <p:nvPr/>
        </p:nvSpPr>
        <p:spPr>
          <a:xfrm>
            <a:off x="-32" y="5442143"/>
            <a:ext cx="9144000" cy="14030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additive="base">
                                        <p:cTn id="21" dur="500" fill="hold"/>
                                        <p:tgtEl>
                                          <p:spTgt spid="24"/>
                                        </p:tgtEl>
                                        <p:attrNameLst>
                                          <p:attrName>ppt_x</p:attrName>
                                        </p:attrNameLst>
                                      </p:cBhvr>
                                      <p:tavLst>
                                        <p:tav tm="0">
                                          <p:val>
                                            <p:strVal val="#ppt_x"/>
                                          </p:val>
                                        </p:tav>
                                        <p:tav tm="100000">
                                          <p:val>
                                            <p:strVal val="#ppt_x"/>
                                          </p:val>
                                        </p:tav>
                                      </p:tavLst>
                                    </p:anim>
                                    <p:anim calcmode="lin" valueType="num">
                                      <p:cBhvr additive="base">
                                        <p:cTn id="22" dur="500" fill="hold"/>
                                        <p:tgtEl>
                                          <p:spTgt spid="24"/>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500" fill="hold"/>
                                        <p:tgtEl>
                                          <p:spTgt spid="25"/>
                                        </p:tgtEl>
                                        <p:attrNameLst>
                                          <p:attrName>ppt_x</p:attrName>
                                        </p:attrNameLst>
                                      </p:cBhvr>
                                      <p:tavLst>
                                        <p:tav tm="0">
                                          <p:val>
                                            <p:strVal val="#ppt_x"/>
                                          </p:val>
                                        </p:tav>
                                        <p:tav tm="100000">
                                          <p:val>
                                            <p:strVal val="#ppt_x"/>
                                          </p:val>
                                        </p:tav>
                                      </p:tavLst>
                                    </p:anim>
                                    <p:anim calcmode="lin" valueType="num">
                                      <p:cBhvr additive="base">
                                        <p:cTn id="26" dur="500" fill="hold"/>
                                        <p:tgtEl>
                                          <p:spTgt spid="25"/>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anim calcmode="lin" valueType="num">
                                      <p:cBhvr additive="base">
                                        <p:cTn id="29" dur="500" fill="hold"/>
                                        <p:tgtEl>
                                          <p:spTgt spid="26"/>
                                        </p:tgtEl>
                                        <p:attrNameLst>
                                          <p:attrName>ppt_x</p:attrName>
                                        </p:attrNameLst>
                                      </p:cBhvr>
                                      <p:tavLst>
                                        <p:tav tm="0">
                                          <p:val>
                                            <p:strVal val="#ppt_x"/>
                                          </p:val>
                                        </p:tav>
                                        <p:tav tm="100000">
                                          <p:val>
                                            <p:strVal val="#ppt_x"/>
                                          </p:val>
                                        </p:tav>
                                      </p:tavLst>
                                    </p:anim>
                                    <p:anim calcmode="lin" valueType="num">
                                      <p:cBhvr additive="base">
                                        <p:cTn id="3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3"/>
                                        </p:tgtEl>
                                        <p:attrNameLst>
                                          <p:attrName>style.visibility</p:attrName>
                                        </p:attrNameLst>
                                      </p:cBhvr>
                                      <p:to>
                                        <p:strVal val="visible"/>
                                      </p:to>
                                    </p:set>
                                    <p:anim calcmode="lin" valueType="num">
                                      <p:cBhvr additive="base">
                                        <p:cTn id="35" dur="500" fill="hold"/>
                                        <p:tgtEl>
                                          <p:spTgt spid="33"/>
                                        </p:tgtEl>
                                        <p:attrNameLst>
                                          <p:attrName>ppt_x</p:attrName>
                                        </p:attrNameLst>
                                      </p:cBhvr>
                                      <p:tavLst>
                                        <p:tav tm="0">
                                          <p:val>
                                            <p:strVal val="#ppt_x"/>
                                          </p:val>
                                        </p:tav>
                                        <p:tav tm="100000">
                                          <p:val>
                                            <p:strVal val="#ppt_x"/>
                                          </p:val>
                                        </p:tav>
                                      </p:tavLst>
                                    </p:anim>
                                    <p:anim calcmode="lin" valueType="num">
                                      <p:cBhvr additive="base">
                                        <p:cTn id="36" dur="500" fill="hold"/>
                                        <p:tgtEl>
                                          <p:spTgt spid="3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4"/>
                                        </p:tgtEl>
                                        <p:attrNameLst>
                                          <p:attrName>style.visibility</p:attrName>
                                        </p:attrNameLst>
                                      </p:cBhvr>
                                      <p:to>
                                        <p:strVal val="visible"/>
                                      </p:to>
                                    </p:set>
                                    <p:anim calcmode="lin" valueType="num">
                                      <p:cBhvr additive="base">
                                        <p:cTn id="39" dur="500" fill="hold"/>
                                        <p:tgtEl>
                                          <p:spTgt spid="34"/>
                                        </p:tgtEl>
                                        <p:attrNameLst>
                                          <p:attrName>ppt_x</p:attrName>
                                        </p:attrNameLst>
                                      </p:cBhvr>
                                      <p:tavLst>
                                        <p:tav tm="0">
                                          <p:val>
                                            <p:strVal val="#ppt_x"/>
                                          </p:val>
                                        </p:tav>
                                        <p:tav tm="100000">
                                          <p:val>
                                            <p:strVal val="#ppt_x"/>
                                          </p:val>
                                        </p:tav>
                                      </p:tavLst>
                                    </p:anim>
                                    <p:anim calcmode="lin" valueType="num">
                                      <p:cBhvr additive="base">
                                        <p:cTn id="40" dur="500" fill="hold"/>
                                        <p:tgtEl>
                                          <p:spTgt spid="3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cBhvr additive="base">
                                        <p:cTn id="43" dur="500" fill="hold"/>
                                        <p:tgtEl>
                                          <p:spTgt spid="35"/>
                                        </p:tgtEl>
                                        <p:attrNameLst>
                                          <p:attrName>ppt_x</p:attrName>
                                        </p:attrNameLst>
                                      </p:cBhvr>
                                      <p:tavLst>
                                        <p:tav tm="0">
                                          <p:val>
                                            <p:strVal val="#ppt_x"/>
                                          </p:val>
                                        </p:tav>
                                        <p:tav tm="100000">
                                          <p:val>
                                            <p:strVal val="#ppt_x"/>
                                          </p:val>
                                        </p:tav>
                                      </p:tavLst>
                                    </p:anim>
                                    <p:anim calcmode="lin" valueType="num">
                                      <p:cBhvr additive="base">
                                        <p:cTn id="44"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24" grpId="0" animBg="1"/>
      <p:bldP spid="25" grpId="0" animBg="1"/>
      <p:bldP spid="26" grpId="0" animBg="1"/>
      <p:bldP spid="33" grpId="0" animBg="1"/>
      <p:bldP spid="34" grpId="0" animBg="1"/>
      <p:bldP spid="3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338"/>
            <a:ext cx="8229600" cy="1143000"/>
          </a:xfrm>
        </p:spPr>
        <p:txBody>
          <a:bodyPr/>
          <a:lstStyle/>
          <a:p>
            <a:r>
              <a:rPr lang="en-GB" dirty="0" smtClean="0"/>
              <a:t>Pyramids of energy</a:t>
            </a:r>
            <a:endParaRPr lang="en-GB" dirty="0"/>
          </a:p>
        </p:txBody>
      </p:sp>
      <p:sp>
        <p:nvSpPr>
          <p:cNvPr id="3" name="Content Placeholder 2"/>
          <p:cNvSpPr>
            <a:spLocks noGrp="1"/>
          </p:cNvSpPr>
          <p:nvPr>
            <p:ph idx="1"/>
          </p:nvPr>
        </p:nvSpPr>
        <p:spPr>
          <a:xfrm>
            <a:off x="457200" y="857232"/>
            <a:ext cx="8229600" cy="6000768"/>
          </a:xfrm>
        </p:spPr>
        <p:txBody>
          <a:bodyPr>
            <a:normAutofit fontScale="70000" lnSpcReduction="20000"/>
          </a:bodyPr>
          <a:lstStyle/>
          <a:p>
            <a:pPr algn="just"/>
            <a:r>
              <a:rPr lang="en-GB" dirty="0" smtClean="0"/>
              <a:t>Pyramids of energy allow us to compare the amount of energy passing through each </a:t>
            </a:r>
            <a:r>
              <a:rPr lang="en-GB" dirty="0" err="1" smtClean="0"/>
              <a:t>trophic</a:t>
            </a:r>
            <a:r>
              <a:rPr lang="en-GB" dirty="0" smtClean="0"/>
              <a:t> level over a period of time.  They differ from the other two types of ecological pyramid which measure the number and biomass of organisms present in each </a:t>
            </a:r>
            <a:r>
              <a:rPr lang="en-GB" dirty="0" err="1" smtClean="0"/>
              <a:t>trophic</a:t>
            </a:r>
            <a:r>
              <a:rPr lang="en-GB" dirty="0" smtClean="0"/>
              <a:t> level at a particular time.</a:t>
            </a:r>
          </a:p>
          <a:p>
            <a:pPr algn="just"/>
            <a:r>
              <a:rPr lang="en-GB" dirty="0" smtClean="0"/>
              <a:t>Pyramids of energy are the most accurate representation of the energy flow through a food chain. They are always pyramid-shaped.  There are no exceptions to this rule.</a:t>
            </a:r>
          </a:p>
          <a:p>
            <a:pPr algn="just"/>
            <a:r>
              <a:rPr lang="en-GB" smtClean="0"/>
              <a:t>Data is </a:t>
            </a:r>
            <a:r>
              <a:rPr lang="en-GB" dirty="0" smtClean="0"/>
              <a:t>collected in a given area (e.g. One square metre) for a set period of time, usually a year. </a:t>
            </a:r>
          </a:p>
          <a:p>
            <a:pPr algn="just"/>
            <a:r>
              <a:rPr lang="en-GB" dirty="0" smtClean="0"/>
              <a:t>The results are more reliable than those of biomass, because 2 organisms of the same dry mass may store different amounts of energy.  E.g. One gram of fat stores twice as much energy as one  gram of carbohydrate.  An organism with more fat will therefore have more stored energy than one with less fat, even though their biomass may be equal. </a:t>
            </a:r>
          </a:p>
          <a:p>
            <a:pPr algn="just"/>
            <a:r>
              <a:rPr lang="en-GB" dirty="0" smtClean="0"/>
              <a:t>Units of energy flow are kJm</a:t>
            </a:r>
            <a:r>
              <a:rPr lang="en-GB" baseline="30000" dirty="0" smtClean="0"/>
              <a:t>-2</a:t>
            </a:r>
            <a:r>
              <a:rPr lang="en-GB" dirty="0" smtClean="0"/>
              <a:t>year</a:t>
            </a:r>
            <a:r>
              <a:rPr lang="en-GB" baseline="30000" dirty="0" smtClean="0"/>
              <a:t>-1</a:t>
            </a:r>
          </a:p>
          <a:p>
            <a:pPr algn="just"/>
            <a:r>
              <a:rPr lang="en-GB" dirty="0" smtClean="0"/>
              <a:t>Drawbacks to these pyramids include:</a:t>
            </a:r>
          </a:p>
          <a:p>
            <a:pPr marL="514350" indent="-514350" algn="just">
              <a:buFont typeface="+mj-lt"/>
              <a:buAutoNum type="arabicPeriod"/>
            </a:pPr>
            <a:r>
              <a:rPr lang="en-GB" dirty="0" smtClean="0"/>
              <a:t>Collecting data for pyramids of energy can be difficult and complex.  </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a:t>
            </a:r>
            <a:endParaRPr lang="en-GB" dirty="0"/>
          </a:p>
        </p:txBody>
      </p:sp>
      <p:sp>
        <p:nvSpPr>
          <p:cNvPr id="3" name="Content Placeholder 2"/>
          <p:cNvSpPr>
            <a:spLocks noGrp="1"/>
          </p:cNvSpPr>
          <p:nvPr>
            <p:ph idx="1"/>
          </p:nvPr>
        </p:nvSpPr>
        <p:spPr/>
        <p:txBody>
          <a:bodyPr/>
          <a:lstStyle/>
          <a:p>
            <a:pPr>
              <a:buNone/>
            </a:pPr>
            <a:r>
              <a:rPr lang="en-GB" dirty="0" smtClean="0"/>
              <a:t>All students should know...</a:t>
            </a:r>
          </a:p>
          <a:p>
            <a:r>
              <a:rPr lang="en-GB" dirty="0" smtClean="0"/>
              <a:t> ...what the different types of ecological pyramid are.</a:t>
            </a:r>
          </a:p>
          <a:p>
            <a:r>
              <a:rPr lang="en-GB" dirty="0" smtClean="0"/>
              <a:t>...what are the relative merits and disadvantages of each pyramid are.</a:t>
            </a:r>
          </a:p>
          <a:p>
            <a:pPr>
              <a:buNone/>
            </a:pPr>
            <a:endParaRPr lang="en-GB" dirty="0" smtClean="0"/>
          </a:p>
          <a:p>
            <a:pPr>
              <a:buNone/>
            </a:pPr>
            <a:r>
              <a:rPr lang="en-GB" dirty="0" smtClean="0"/>
              <a:t>	Specification reference: 3.4.5</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76"/>
            <a:ext cx="8229600" cy="1143000"/>
          </a:xfrm>
        </p:spPr>
        <p:txBody>
          <a:bodyPr/>
          <a:lstStyle/>
          <a:p>
            <a:r>
              <a:rPr lang="en-GB" dirty="0" smtClean="0"/>
              <a:t>Ecological Pyramids</a:t>
            </a:r>
            <a:endParaRPr lang="en-GB" dirty="0"/>
          </a:p>
        </p:txBody>
      </p:sp>
      <p:graphicFrame>
        <p:nvGraphicFramePr>
          <p:cNvPr id="4" name="Content Placeholder 3"/>
          <p:cNvGraphicFramePr>
            <a:graphicFrameLocks noGrp="1"/>
          </p:cNvGraphicFramePr>
          <p:nvPr>
            <p:ph idx="1"/>
          </p:nvPr>
        </p:nvGraphicFramePr>
        <p:xfrm>
          <a:off x="0" y="714356"/>
          <a:ext cx="9144000" cy="6143668"/>
        </p:xfrm>
        <a:graphic>
          <a:graphicData uri="http://schemas.openxmlformats.org/drawingml/2006/table">
            <a:tbl>
              <a:tblPr firstRow="1" bandRow="1">
                <a:tableStyleId>{5C22544A-7EE6-4342-B048-85BDC9FD1C3A}</a:tableStyleId>
              </a:tblPr>
              <a:tblGrid>
                <a:gridCol w="2143108"/>
                <a:gridCol w="1714512"/>
                <a:gridCol w="2071702"/>
                <a:gridCol w="3214678"/>
              </a:tblGrid>
              <a:tr h="370840">
                <a:tc>
                  <a:txBody>
                    <a:bodyPr/>
                    <a:lstStyle/>
                    <a:p>
                      <a:pPr algn="ctr"/>
                      <a:endParaRPr lang="en-GB" dirty="0"/>
                    </a:p>
                  </a:txBody>
                  <a:tcPr/>
                </a:tc>
                <a:tc>
                  <a:txBody>
                    <a:bodyPr/>
                    <a:lstStyle/>
                    <a:p>
                      <a:pPr algn="ctr"/>
                      <a:r>
                        <a:rPr lang="en-GB" dirty="0" smtClean="0"/>
                        <a:t>Fox</a:t>
                      </a:r>
                    </a:p>
                    <a:p>
                      <a:pPr algn="ctr"/>
                      <a:endParaRPr lang="en-GB" dirty="0" smtClean="0"/>
                    </a:p>
                    <a:p>
                      <a:pPr algn="ctr"/>
                      <a:endParaRPr lang="en-GB" dirty="0" smtClean="0"/>
                    </a:p>
                    <a:p>
                      <a:pPr algn="ctr"/>
                      <a:r>
                        <a:rPr lang="en-GB" dirty="0" smtClean="0"/>
                        <a:t>Rabbit</a:t>
                      </a:r>
                    </a:p>
                    <a:p>
                      <a:pPr algn="ctr"/>
                      <a:endParaRPr lang="en-GB" dirty="0" smtClean="0"/>
                    </a:p>
                    <a:p>
                      <a:pPr algn="ctr"/>
                      <a:endParaRPr lang="en-GB" dirty="0" smtClean="0"/>
                    </a:p>
                    <a:p>
                      <a:pPr algn="ctr"/>
                      <a:r>
                        <a:rPr lang="en-GB" dirty="0" smtClean="0"/>
                        <a:t>Nettle Plant</a:t>
                      </a:r>
                      <a:endParaRPr lang="en-GB" dirty="0"/>
                    </a:p>
                  </a:txBody>
                  <a:tcPr/>
                </a:tc>
                <a:tc>
                  <a:txBody>
                    <a:bodyPr/>
                    <a:lstStyle/>
                    <a:p>
                      <a:pPr algn="ctr"/>
                      <a:r>
                        <a:rPr lang="en-GB" dirty="0" smtClean="0"/>
                        <a:t>Two-spot ladybird </a:t>
                      </a:r>
                    </a:p>
                    <a:p>
                      <a:pPr algn="ctr"/>
                      <a:endParaRPr lang="en-GB" dirty="0" smtClean="0"/>
                    </a:p>
                    <a:p>
                      <a:pPr algn="ctr"/>
                      <a:endParaRPr lang="en-GB" dirty="0" smtClean="0"/>
                    </a:p>
                    <a:p>
                      <a:pPr algn="ctr"/>
                      <a:r>
                        <a:rPr lang="en-GB" dirty="0" smtClean="0"/>
                        <a:t>Small nettle aphid</a:t>
                      </a:r>
                    </a:p>
                    <a:p>
                      <a:pPr algn="ctr"/>
                      <a:endParaRPr lang="en-GB" dirty="0" smtClean="0"/>
                    </a:p>
                    <a:p>
                      <a:pPr algn="ctr"/>
                      <a:endParaRPr lang="en-GB" dirty="0" smtClean="0"/>
                    </a:p>
                    <a:p>
                      <a:pPr algn="ctr"/>
                      <a:r>
                        <a:rPr lang="en-GB" dirty="0" smtClean="0"/>
                        <a:t>Nettle plant</a:t>
                      </a:r>
                      <a:endParaRPr lang="en-GB" dirty="0"/>
                    </a:p>
                  </a:txBody>
                  <a:tcPr/>
                </a:tc>
                <a:tc>
                  <a:txBody>
                    <a:bodyPr/>
                    <a:lstStyle/>
                    <a:p>
                      <a:pPr algn="ctr"/>
                      <a:r>
                        <a:rPr lang="en-GB" dirty="0" smtClean="0"/>
                        <a:t>Parasitic</a:t>
                      </a:r>
                      <a:r>
                        <a:rPr lang="en-GB" baseline="0" dirty="0" smtClean="0"/>
                        <a:t> wasp</a:t>
                      </a:r>
                    </a:p>
                    <a:p>
                      <a:pPr algn="ctr"/>
                      <a:endParaRPr lang="en-GB" baseline="0" dirty="0" smtClean="0"/>
                    </a:p>
                    <a:p>
                      <a:pPr algn="ctr"/>
                      <a:endParaRPr lang="en-GB"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GB" baseline="0" dirty="0" smtClean="0"/>
                        <a:t>Caterpillar of peacock </a:t>
                      </a:r>
                      <a:r>
                        <a:rPr lang="en-GB" dirty="0" smtClean="0"/>
                        <a:t>butterfly</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GB" dirty="0" smtClean="0"/>
                    </a:p>
                    <a:p>
                      <a:pPr algn="ctr"/>
                      <a:r>
                        <a:rPr lang="en-GB" dirty="0" smtClean="0"/>
                        <a:t>Nettle plant</a:t>
                      </a:r>
                      <a:endParaRPr lang="en-GB" dirty="0"/>
                    </a:p>
                  </a:txBody>
                  <a:tcPr/>
                </a:tc>
              </a:tr>
              <a:tr h="370840">
                <a:tc>
                  <a:txBody>
                    <a:bodyPr/>
                    <a:lstStyle/>
                    <a:p>
                      <a:r>
                        <a:rPr lang="en-GB" dirty="0" smtClean="0"/>
                        <a:t>Pyramids</a:t>
                      </a:r>
                      <a:r>
                        <a:rPr lang="en-GB" baseline="0" dirty="0" smtClean="0"/>
                        <a:t> of numbers compares the number of organisms at each </a:t>
                      </a:r>
                      <a:r>
                        <a:rPr lang="en-GB" baseline="0" dirty="0" err="1" smtClean="0"/>
                        <a:t>trophic</a:t>
                      </a:r>
                      <a:r>
                        <a:rPr lang="en-GB" baseline="0" dirty="0" smtClean="0"/>
                        <a:t> level</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370840">
                <a:tc>
                  <a:txBody>
                    <a:bodyPr/>
                    <a:lstStyle/>
                    <a:p>
                      <a:r>
                        <a:rPr lang="en-GB" dirty="0" smtClean="0"/>
                        <a:t>Pyramids</a:t>
                      </a:r>
                      <a:r>
                        <a:rPr lang="en-GB" baseline="0" dirty="0" smtClean="0"/>
                        <a:t> of biomass compares the mass of biological material at each </a:t>
                      </a:r>
                      <a:r>
                        <a:rPr lang="en-GB" baseline="0" dirty="0" err="1" smtClean="0"/>
                        <a:t>trophic</a:t>
                      </a:r>
                      <a:r>
                        <a:rPr lang="en-GB" baseline="0" dirty="0" smtClean="0"/>
                        <a:t> level</a:t>
                      </a:r>
                    </a:p>
                  </a:txBody>
                  <a:tcPr/>
                </a:tc>
                <a:tc>
                  <a:txBody>
                    <a:bodyPr/>
                    <a:lstStyle/>
                    <a:p>
                      <a:endParaRPr lang="en-GB" dirty="0"/>
                    </a:p>
                  </a:txBody>
                  <a:tcPr/>
                </a:tc>
                <a:tc>
                  <a:txBody>
                    <a:bodyPr/>
                    <a:lstStyle/>
                    <a:p>
                      <a:endParaRPr lang="en-GB" dirty="0"/>
                    </a:p>
                  </a:txBody>
                  <a:tcPr/>
                </a:tc>
                <a:tc>
                  <a:txBody>
                    <a:bodyPr/>
                    <a:lstStyle/>
                    <a:p>
                      <a:endParaRPr lang="en-GB" dirty="0"/>
                    </a:p>
                  </a:txBody>
                  <a:tcPr/>
                </a:tc>
              </a:tr>
              <a:tr h="1480228">
                <a:tc>
                  <a:txBody>
                    <a:bodyPr/>
                    <a:lstStyle/>
                    <a:p>
                      <a:r>
                        <a:rPr lang="en-GB" dirty="0" smtClean="0"/>
                        <a:t>Pyramid of energy passing through</a:t>
                      </a:r>
                      <a:r>
                        <a:rPr lang="en-GB" baseline="0" dirty="0" smtClean="0"/>
                        <a:t> each </a:t>
                      </a:r>
                      <a:r>
                        <a:rPr lang="en-GB" baseline="0" dirty="0" err="1" smtClean="0"/>
                        <a:t>trophic</a:t>
                      </a:r>
                      <a:r>
                        <a:rPr lang="en-GB" baseline="0" dirty="0" smtClean="0"/>
                        <a:t> level over a period of time</a:t>
                      </a:r>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tr>
            </a:tbl>
          </a:graphicData>
        </a:graphic>
      </p:graphicFrame>
      <p:sp>
        <p:nvSpPr>
          <p:cNvPr id="6" name="Down Arrow 5"/>
          <p:cNvSpPr/>
          <p:nvPr/>
        </p:nvSpPr>
        <p:spPr>
          <a:xfrm flipV="1">
            <a:off x="2870367" y="1961603"/>
            <a:ext cx="285752" cy="428628"/>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Down Arrow 6"/>
          <p:cNvSpPr/>
          <p:nvPr/>
        </p:nvSpPr>
        <p:spPr>
          <a:xfrm flipV="1">
            <a:off x="2857488" y="1142984"/>
            <a:ext cx="285752" cy="428628"/>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Down Arrow 7"/>
          <p:cNvSpPr/>
          <p:nvPr/>
        </p:nvSpPr>
        <p:spPr>
          <a:xfrm flipV="1">
            <a:off x="4786314" y="1142984"/>
            <a:ext cx="285752" cy="428628"/>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Down Arrow 8"/>
          <p:cNvSpPr/>
          <p:nvPr/>
        </p:nvSpPr>
        <p:spPr>
          <a:xfrm flipV="1">
            <a:off x="4786314" y="1961603"/>
            <a:ext cx="285752" cy="428628"/>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Down Arrow 9"/>
          <p:cNvSpPr/>
          <p:nvPr/>
        </p:nvSpPr>
        <p:spPr>
          <a:xfrm flipV="1">
            <a:off x="7500958" y="1928802"/>
            <a:ext cx="285752" cy="428628"/>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Down Arrow 10"/>
          <p:cNvSpPr/>
          <p:nvPr/>
        </p:nvSpPr>
        <p:spPr>
          <a:xfrm flipV="1">
            <a:off x="7500958" y="1142984"/>
            <a:ext cx="285752" cy="428628"/>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2357422" y="3786190"/>
            <a:ext cx="128588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2690128" y="3467636"/>
            <a:ext cx="64750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2881165" y="3143248"/>
            <a:ext cx="22927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2357422" y="5000636"/>
            <a:ext cx="128588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2690128" y="4682082"/>
            <a:ext cx="64750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2881165" y="4357694"/>
            <a:ext cx="22927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2357422" y="6286520"/>
            <a:ext cx="128588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2690128" y="5967966"/>
            <a:ext cx="64750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p:cNvSpPr/>
          <p:nvPr/>
        </p:nvSpPr>
        <p:spPr>
          <a:xfrm>
            <a:off x="2881165" y="5643578"/>
            <a:ext cx="22927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p:cNvSpPr/>
          <p:nvPr/>
        </p:nvSpPr>
        <p:spPr>
          <a:xfrm>
            <a:off x="4779271" y="3786190"/>
            <a:ext cx="234236"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4618954" y="3467636"/>
            <a:ext cx="524550"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4822870" y="3143248"/>
            <a:ext cx="119199"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p:cNvSpPr/>
          <p:nvPr/>
        </p:nvSpPr>
        <p:spPr>
          <a:xfrm>
            <a:off x="4253447" y="5000636"/>
            <a:ext cx="128588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p:nvPr/>
        </p:nvSpPr>
        <p:spPr>
          <a:xfrm>
            <a:off x="4586153" y="4682082"/>
            <a:ext cx="64750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p:nvSpPr>
        <p:spPr>
          <a:xfrm>
            <a:off x="4777190" y="4357694"/>
            <a:ext cx="22927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p:nvSpPr>
        <p:spPr>
          <a:xfrm>
            <a:off x="4214810" y="6286520"/>
            <a:ext cx="128588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p:cNvSpPr/>
          <p:nvPr/>
        </p:nvSpPr>
        <p:spPr>
          <a:xfrm>
            <a:off x="4547516" y="5967966"/>
            <a:ext cx="64750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p:cNvSpPr/>
          <p:nvPr/>
        </p:nvSpPr>
        <p:spPr>
          <a:xfrm>
            <a:off x="4738553" y="5643578"/>
            <a:ext cx="22927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p:cNvSpPr/>
          <p:nvPr/>
        </p:nvSpPr>
        <p:spPr>
          <a:xfrm>
            <a:off x="6578100" y="3786190"/>
            <a:ext cx="1785950"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p:cNvSpPr/>
          <p:nvPr/>
        </p:nvSpPr>
        <p:spPr>
          <a:xfrm>
            <a:off x="7253843" y="3467636"/>
            <a:ext cx="470683"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p:cNvSpPr/>
          <p:nvPr/>
        </p:nvSpPr>
        <p:spPr>
          <a:xfrm>
            <a:off x="7026767" y="3143248"/>
            <a:ext cx="889940"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p:cNvSpPr/>
          <p:nvPr/>
        </p:nvSpPr>
        <p:spPr>
          <a:xfrm>
            <a:off x="6929454" y="5000636"/>
            <a:ext cx="128588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p:cNvSpPr/>
          <p:nvPr/>
        </p:nvSpPr>
        <p:spPr>
          <a:xfrm>
            <a:off x="7262160" y="4682082"/>
            <a:ext cx="64750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p:cNvSpPr/>
          <p:nvPr/>
        </p:nvSpPr>
        <p:spPr>
          <a:xfrm>
            <a:off x="7453197" y="4357694"/>
            <a:ext cx="22927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p:cNvSpPr/>
          <p:nvPr/>
        </p:nvSpPr>
        <p:spPr>
          <a:xfrm>
            <a:off x="7000892" y="6286520"/>
            <a:ext cx="1285884"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p:cNvSpPr/>
          <p:nvPr/>
        </p:nvSpPr>
        <p:spPr>
          <a:xfrm>
            <a:off x="7333598" y="5967966"/>
            <a:ext cx="64750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p:cNvSpPr/>
          <p:nvPr/>
        </p:nvSpPr>
        <p:spPr>
          <a:xfrm>
            <a:off x="7524635" y="5643578"/>
            <a:ext cx="229274" cy="31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additive="base">
                                        <p:cTn id="29" dur="500" fill="hold"/>
                                        <p:tgtEl>
                                          <p:spTgt spid="17"/>
                                        </p:tgtEl>
                                        <p:attrNameLst>
                                          <p:attrName>ppt_x</p:attrName>
                                        </p:attrNameLst>
                                      </p:cBhvr>
                                      <p:tavLst>
                                        <p:tav tm="0">
                                          <p:val>
                                            <p:strVal val="#ppt_x"/>
                                          </p:val>
                                        </p:tav>
                                        <p:tav tm="100000">
                                          <p:val>
                                            <p:strVal val="#ppt_x"/>
                                          </p:val>
                                        </p:tav>
                                      </p:tavLst>
                                    </p:anim>
                                    <p:anim calcmode="lin" valueType="num">
                                      <p:cBhvr additive="base">
                                        <p:cTn id="3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fill="hold"/>
                                        <p:tgtEl>
                                          <p:spTgt spid="18"/>
                                        </p:tgtEl>
                                        <p:attrNameLst>
                                          <p:attrName>ppt_x</p:attrName>
                                        </p:attrNameLst>
                                      </p:cBhvr>
                                      <p:tavLst>
                                        <p:tav tm="0">
                                          <p:val>
                                            <p:strVal val="#ppt_x"/>
                                          </p:val>
                                        </p:tav>
                                        <p:tav tm="100000">
                                          <p:val>
                                            <p:strVal val="#ppt_x"/>
                                          </p:val>
                                        </p:tav>
                                      </p:tavLst>
                                    </p:anim>
                                    <p:anim calcmode="lin" valueType="num">
                                      <p:cBhvr additive="base">
                                        <p:cTn id="36" dur="500" fill="hold"/>
                                        <p:tgtEl>
                                          <p:spTgt spid="18"/>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additive="base">
                                        <p:cTn id="39" dur="500" fill="hold"/>
                                        <p:tgtEl>
                                          <p:spTgt spid="19"/>
                                        </p:tgtEl>
                                        <p:attrNameLst>
                                          <p:attrName>ppt_x</p:attrName>
                                        </p:attrNameLst>
                                      </p:cBhvr>
                                      <p:tavLst>
                                        <p:tav tm="0">
                                          <p:val>
                                            <p:strVal val="#ppt_x"/>
                                          </p:val>
                                        </p:tav>
                                        <p:tav tm="100000">
                                          <p:val>
                                            <p:strVal val="#ppt_x"/>
                                          </p:val>
                                        </p:tav>
                                      </p:tavLst>
                                    </p:anim>
                                    <p:anim calcmode="lin" valueType="num">
                                      <p:cBhvr additive="base">
                                        <p:cTn id="40" dur="500" fill="hold"/>
                                        <p:tgtEl>
                                          <p:spTgt spid="1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additive="base">
                                        <p:cTn id="43" dur="500" fill="hold"/>
                                        <p:tgtEl>
                                          <p:spTgt spid="20"/>
                                        </p:tgtEl>
                                        <p:attrNameLst>
                                          <p:attrName>ppt_x</p:attrName>
                                        </p:attrNameLst>
                                      </p:cBhvr>
                                      <p:tavLst>
                                        <p:tav tm="0">
                                          <p:val>
                                            <p:strVal val="#ppt_x"/>
                                          </p:val>
                                        </p:tav>
                                        <p:tav tm="100000">
                                          <p:val>
                                            <p:strVal val="#ppt_x"/>
                                          </p:val>
                                        </p:tav>
                                      </p:tavLst>
                                    </p:anim>
                                    <p:anim calcmode="lin" valueType="num">
                                      <p:cBhvr additive="base">
                                        <p:cTn id="4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500" fill="hold"/>
                                        <p:tgtEl>
                                          <p:spTgt spid="21"/>
                                        </p:tgtEl>
                                        <p:attrNameLst>
                                          <p:attrName>ppt_x</p:attrName>
                                        </p:attrNameLst>
                                      </p:cBhvr>
                                      <p:tavLst>
                                        <p:tav tm="0">
                                          <p:val>
                                            <p:strVal val="#ppt_x"/>
                                          </p:val>
                                        </p:tav>
                                        <p:tav tm="100000">
                                          <p:val>
                                            <p:strVal val="#ppt_x"/>
                                          </p:val>
                                        </p:tav>
                                      </p:tavLst>
                                    </p:anim>
                                    <p:anim calcmode="lin" valueType="num">
                                      <p:cBhvr additive="base">
                                        <p:cTn id="50" dur="500" fill="hold"/>
                                        <p:tgtEl>
                                          <p:spTgt spid="21"/>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additive="base">
                                        <p:cTn id="53" dur="500" fill="hold"/>
                                        <p:tgtEl>
                                          <p:spTgt spid="22"/>
                                        </p:tgtEl>
                                        <p:attrNameLst>
                                          <p:attrName>ppt_x</p:attrName>
                                        </p:attrNameLst>
                                      </p:cBhvr>
                                      <p:tavLst>
                                        <p:tav tm="0">
                                          <p:val>
                                            <p:strVal val="#ppt_x"/>
                                          </p:val>
                                        </p:tav>
                                        <p:tav tm="100000">
                                          <p:val>
                                            <p:strVal val="#ppt_x"/>
                                          </p:val>
                                        </p:tav>
                                      </p:tavLst>
                                    </p:anim>
                                    <p:anim calcmode="lin" valueType="num">
                                      <p:cBhvr additive="base">
                                        <p:cTn id="54" dur="500" fill="hold"/>
                                        <p:tgtEl>
                                          <p:spTgt spid="22"/>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additive="base">
                                        <p:cTn id="57" dur="500" fill="hold"/>
                                        <p:tgtEl>
                                          <p:spTgt spid="23"/>
                                        </p:tgtEl>
                                        <p:attrNameLst>
                                          <p:attrName>ppt_x</p:attrName>
                                        </p:attrNameLst>
                                      </p:cBhvr>
                                      <p:tavLst>
                                        <p:tav tm="0">
                                          <p:val>
                                            <p:strVal val="#ppt_x"/>
                                          </p:val>
                                        </p:tav>
                                        <p:tav tm="100000">
                                          <p:val>
                                            <p:strVal val="#ppt_x"/>
                                          </p:val>
                                        </p:tav>
                                      </p:tavLst>
                                    </p:anim>
                                    <p:anim calcmode="lin" valueType="num">
                                      <p:cBhvr additive="base">
                                        <p:cTn id="5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anim calcmode="lin" valueType="num">
                                      <p:cBhvr additive="base">
                                        <p:cTn id="63" dur="500" fill="hold"/>
                                        <p:tgtEl>
                                          <p:spTgt spid="24"/>
                                        </p:tgtEl>
                                        <p:attrNameLst>
                                          <p:attrName>ppt_x</p:attrName>
                                        </p:attrNameLst>
                                      </p:cBhvr>
                                      <p:tavLst>
                                        <p:tav tm="0">
                                          <p:val>
                                            <p:strVal val="#ppt_x"/>
                                          </p:val>
                                        </p:tav>
                                        <p:tav tm="100000">
                                          <p:val>
                                            <p:strVal val="#ppt_x"/>
                                          </p:val>
                                        </p:tav>
                                      </p:tavLst>
                                    </p:anim>
                                    <p:anim calcmode="lin" valueType="num">
                                      <p:cBhvr additive="base">
                                        <p:cTn id="64" dur="500" fill="hold"/>
                                        <p:tgtEl>
                                          <p:spTgt spid="24"/>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5"/>
                                        </p:tgtEl>
                                        <p:attrNameLst>
                                          <p:attrName>style.visibility</p:attrName>
                                        </p:attrNameLst>
                                      </p:cBhvr>
                                      <p:to>
                                        <p:strVal val="visible"/>
                                      </p:to>
                                    </p:set>
                                    <p:anim calcmode="lin" valueType="num">
                                      <p:cBhvr additive="base">
                                        <p:cTn id="67" dur="500" fill="hold"/>
                                        <p:tgtEl>
                                          <p:spTgt spid="25"/>
                                        </p:tgtEl>
                                        <p:attrNameLst>
                                          <p:attrName>ppt_x</p:attrName>
                                        </p:attrNameLst>
                                      </p:cBhvr>
                                      <p:tavLst>
                                        <p:tav tm="0">
                                          <p:val>
                                            <p:strVal val="#ppt_x"/>
                                          </p:val>
                                        </p:tav>
                                        <p:tav tm="100000">
                                          <p:val>
                                            <p:strVal val="#ppt_x"/>
                                          </p:val>
                                        </p:tav>
                                      </p:tavLst>
                                    </p:anim>
                                    <p:anim calcmode="lin" valueType="num">
                                      <p:cBhvr additive="base">
                                        <p:cTn id="68" dur="500" fill="hold"/>
                                        <p:tgtEl>
                                          <p:spTgt spid="25"/>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anim calcmode="lin" valueType="num">
                                      <p:cBhvr additive="base">
                                        <p:cTn id="71" dur="500" fill="hold"/>
                                        <p:tgtEl>
                                          <p:spTgt spid="26"/>
                                        </p:tgtEl>
                                        <p:attrNameLst>
                                          <p:attrName>ppt_x</p:attrName>
                                        </p:attrNameLst>
                                      </p:cBhvr>
                                      <p:tavLst>
                                        <p:tav tm="0">
                                          <p:val>
                                            <p:strVal val="#ppt_x"/>
                                          </p:val>
                                        </p:tav>
                                        <p:tav tm="100000">
                                          <p:val>
                                            <p:strVal val="#ppt_x"/>
                                          </p:val>
                                        </p:tav>
                                      </p:tavLst>
                                    </p:anim>
                                    <p:anim calcmode="lin" valueType="num">
                                      <p:cBhvr additive="base">
                                        <p:cTn id="7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7"/>
                                        </p:tgtEl>
                                        <p:attrNameLst>
                                          <p:attrName>style.visibility</p:attrName>
                                        </p:attrNameLst>
                                      </p:cBhvr>
                                      <p:to>
                                        <p:strVal val="visible"/>
                                      </p:to>
                                    </p:set>
                                    <p:anim calcmode="lin" valueType="num">
                                      <p:cBhvr additive="base">
                                        <p:cTn id="77" dur="500" fill="hold"/>
                                        <p:tgtEl>
                                          <p:spTgt spid="27"/>
                                        </p:tgtEl>
                                        <p:attrNameLst>
                                          <p:attrName>ppt_x</p:attrName>
                                        </p:attrNameLst>
                                      </p:cBhvr>
                                      <p:tavLst>
                                        <p:tav tm="0">
                                          <p:val>
                                            <p:strVal val="#ppt_x"/>
                                          </p:val>
                                        </p:tav>
                                        <p:tav tm="100000">
                                          <p:val>
                                            <p:strVal val="#ppt_x"/>
                                          </p:val>
                                        </p:tav>
                                      </p:tavLst>
                                    </p:anim>
                                    <p:anim calcmode="lin" valueType="num">
                                      <p:cBhvr additive="base">
                                        <p:cTn id="78" dur="500" fill="hold"/>
                                        <p:tgtEl>
                                          <p:spTgt spid="27"/>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28"/>
                                        </p:tgtEl>
                                        <p:attrNameLst>
                                          <p:attrName>style.visibility</p:attrName>
                                        </p:attrNameLst>
                                      </p:cBhvr>
                                      <p:to>
                                        <p:strVal val="visible"/>
                                      </p:to>
                                    </p:set>
                                    <p:anim calcmode="lin" valueType="num">
                                      <p:cBhvr additive="base">
                                        <p:cTn id="81" dur="500" fill="hold"/>
                                        <p:tgtEl>
                                          <p:spTgt spid="28"/>
                                        </p:tgtEl>
                                        <p:attrNameLst>
                                          <p:attrName>ppt_x</p:attrName>
                                        </p:attrNameLst>
                                      </p:cBhvr>
                                      <p:tavLst>
                                        <p:tav tm="0">
                                          <p:val>
                                            <p:strVal val="#ppt_x"/>
                                          </p:val>
                                        </p:tav>
                                        <p:tav tm="100000">
                                          <p:val>
                                            <p:strVal val="#ppt_x"/>
                                          </p:val>
                                        </p:tav>
                                      </p:tavLst>
                                    </p:anim>
                                    <p:anim calcmode="lin" valueType="num">
                                      <p:cBhvr additive="base">
                                        <p:cTn id="82" dur="500" fill="hold"/>
                                        <p:tgtEl>
                                          <p:spTgt spid="28"/>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29"/>
                                        </p:tgtEl>
                                        <p:attrNameLst>
                                          <p:attrName>style.visibility</p:attrName>
                                        </p:attrNameLst>
                                      </p:cBhvr>
                                      <p:to>
                                        <p:strVal val="visible"/>
                                      </p:to>
                                    </p:set>
                                    <p:anim calcmode="lin" valueType="num">
                                      <p:cBhvr additive="base">
                                        <p:cTn id="85" dur="500" fill="hold"/>
                                        <p:tgtEl>
                                          <p:spTgt spid="29"/>
                                        </p:tgtEl>
                                        <p:attrNameLst>
                                          <p:attrName>ppt_x</p:attrName>
                                        </p:attrNameLst>
                                      </p:cBhvr>
                                      <p:tavLst>
                                        <p:tav tm="0">
                                          <p:val>
                                            <p:strVal val="#ppt_x"/>
                                          </p:val>
                                        </p:tav>
                                        <p:tav tm="100000">
                                          <p:val>
                                            <p:strVal val="#ppt_x"/>
                                          </p:val>
                                        </p:tav>
                                      </p:tavLst>
                                    </p:anim>
                                    <p:anim calcmode="lin" valueType="num">
                                      <p:cBhvr additive="base">
                                        <p:cTn id="8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0"/>
                                        </p:tgtEl>
                                        <p:attrNameLst>
                                          <p:attrName>style.visibility</p:attrName>
                                        </p:attrNameLst>
                                      </p:cBhvr>
                                      <p:to>
                                        <p:strVal val="visible"/>
                                      </p:to>
                                    </p:set>
                                    <p:anim calcmode="lin" valueType="num">
                                      <p:cBhvr additive="base">
                                        <p:cTn id="91" dur="500" fill="hold"/>
                                        <p:tgtEl>
                                          <p:spTgt spid="30"/>
                                        </p:tgtEl>
                                        <p:attrNameLst>
                                          <p:attrName>ppt_x</p:attrName>
                                        </p:attrNameLst>
                                      </p:cBhvr>
                                      <p:tavLst>
                                        <p:tav tm="0">
                                          <p:val>
                                            <p:strVal val="#ppt_x"/>
                                          </p:val>
                                        </p:tav>
                                        <p:tav tm="100000">
                                          <p:val>
                                            <p:strVal val="#ppt_x"/>
                                          </p:val>
                                        </p:tav>
                                      </p:tavLst>
                                    </p:anim>
                                    <p:anim calcmode="lin" valueType="num">
                                      <p:cBhvr additive="base">
                                        <p:cTn id="92" dur="500" fill="hold"/>
                                        <p:tgtEl>
                                          <p:spTgt spid="30"/>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31"/>
                                        </p:tgtEl>
                                        <p:attrNameLst>
                                          <p:attrName>style.visibility</p:attrName>
                                        </p:attrNameLst>
                                      </p:cBhvr>
                                      <p:to>
                                        <p:strVal val="visible"/>
                                      </p:to>
                                    </p:set>
                                    <p:anim calcmode="lin" valueType="num">
                                      <p:cBhvr additive="base">
                                        <p:cTn id="95" dur="500" fill="hold"/>
                                        <p:tgtEl>
                                          <p:spTgt spid="31"/>
                                        </p:tgtEl>
                                        <p:attrNameLst>
                                          <p:attrName>ppt_x</p:attrName>
                                        </p:attrNameLst>
                                      </p:cBhvr>
                                      <p:tavLst>
                                        <p:tav tm="0">
                                          <p:val>
                                            <p:strVal val="#ppt_x"/>
                                          </p:val>
                                        </p:tav>
                                        <p:tav tm="100000">
                                          <p:val>
                                            <p:strVal val="#ppt_x"/>
                                          </p:val>
                                        </p:tav>
                                      </p:tavLst>
                                    </p:anim>
                                    <p:anim calcmode="lin" valueType="num">
                                      <p:cBhvr additive="base">
                                        <p:cTn id="96" dur="500" fill="hold"/>
                                        <p:tgtEl>
                                          <p:spTgt spid="31"/>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32"/>
                                        </p:tgtEl>
                                        <p:attrNameLst>
                                          <p:attrName>style.visibility</p:attrName>
                                        </p:attrNameLst>
                                      </p:cBhvr>
                                      <p:to>
                                        <p:strVal val="visible"/>
                                      </p:to>
                                    </p:set>
                                    <p:anim calcmode="lin" valueType="num">
                                      <p:cBhvr additive="base">
                                        <p:cTn id="99" dur="500" fill="hold"/>
                                        <p:tgtEl>
                                          <p:spTgt spid="32"/>
                                        </p:tgtEl>
                                        <p:attrNameLst>
                                          <p:attrName>ppt_x</p:attrName>
                                        </p:attrNameLst>
                                      </p:cBhvr>
                                      <p:tavLst>
                                        <p:tav tm="0">
                                          <p:val>
                                            <p:strVal val="#ppt_x"/>
                                          </p:val>
                                        </p:tav>
                                        <p:tav tm="100000">
                                          <p:val>
                                            <p:strVal val="#ppt_x"/>
                                          </p:val>
                                        </p:tav>
                                      </p:tavLst>
                                    </p:anim>
                                    <p:anim calcmode="lin" valueType="num">
                                      <p:cBhvr additive="base">
                                        <p:cTn id="100"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grpId="0" nodeType="clickEffect">
                                  <p:stCondLst>
                                    <p:cond delay="0"/>
                                  </p:stCondLst>
                                  <p:childTnLst>
                                    <p:set>
                                      <p:cBhvr>
                                        <p:cTn id="104" dur="1" fill="hold">
                                          <p:stCondLst>
                                            <p:cond delay="0"/>
                                          </p:stCondLst>
                                        </p:cTn>
                                        <p:tgtEl>
                                          <p:spTgt spid="33"/>
                                        </p:tgtEl>
                                        <p:attrNameLst>
                                          <p:attrName>style.visibility</p:attrName>
                                        </p:attrNameLst>
                                      </p:cBhvr>
                                      <p:to>
                                        <p:strVal val="visible"/>
                                      </p:to>
                                    </p:set>
                                    <p:anim calcmode="lin" valueType="num">
                                      <p:cBhvr additive="base">
                                        <p:cTn id="105" dur="500" fill="hold"/>
                                        <p:tgtEl>
                                          <p:spTgt spid="33"/>
                                        </p:tgtEl>
                                        <p:attrNameLst>
                                          <p:attrName>ppt_x</p:attrName>
                                        </p:attrNameLst>
                                      </p:cBhvr>
                                      <p:tavLst>
                                        <p:tav tm="0">
                                          <p:val>
                                            <p:strVal val="#ppt_x"/>
                                          </p:val>
                                        </p:tav>
                                        <p:tav tm="100000">
                                          <p:val>
                                            <p:strVal val="#ppt_x"/>
                                          </p:val>
                                        </p:tav>
                                      </p:tavLst>
                                    </p:anim>
                                    <p:anim calcmode="lin" valueType="num">
                                      <p:cBhvr additive="base">
                                        <p:cTn id="106" dur="500" fill="hold"/>
                                        <p:tgtEl>
                                          <p:spTgt spid="33"/>
                                        </p:tgtEl>
                                        <p:attrNameLst>
                                          <p:attrName>ppt_y</p:attrName>
                                        </p:attrNameLst>
                                      </p:cBhvr>
                                      <p:tavLst>
                                        <p:tav tm="0">
                                          <p:val>
                                            <p:strVal val="1+#ppt_h/2"/>
                                          </p:val>
                                        </p:tav>
                                        <p:tav tm="100000">
                                          <p:val>
                                            <p:strVal val="#ppt_y"/>
                                          </p:val>
                                        </p:tav>
                                      </p:tavLst>
                                    </p:anim>
                                  </p:childTnLst>
                                </p:cTn>
                              </p:par>
                              <p:par>
                                <p:cTn id="107" presetID="2" presetClass="entr" presetSubtype="4" fill="hold" grpId="0" nodeType="withEffect">
                                  <p:stCondLst>
                                    <p:cond delay="0"/>
                                  </p:stCondLst>
                                  <p:childTnLst>
                                    <p:set>
                                      <p:cBhvr>
                                        <p:cTn id="108" dur="1" fill="hold">
                                          <p:stCondLst>
                                            <p:cond delay="0"/>
                                          </p:stCondLst>
                                        </p:cTn>
                                        <p:tgtEl>
                                          <p:spTgt spid="34"/>
                                        </p:tgtEl>
                                        <p:attrNameLst>
                                          <p:attrName>style.visibility</p:attrName>
                                        </p:attrNameLst>
                                      </p:cBhvr>
                                      <p:to>
                                        <p:strVal val="visible"/>
                                      </p:to>
                                    </p:set>
                                    <p:anim calcmode="lin" valueType="num">
                                      <p:cBhvr additive="base">
                                        <p:cTn id="109" dur="500" fill="hold"/>
                                        <p:tgtEl>
                                          <p:spTgt spid="34"/>
                                        </p:tgtEl>
                                        <p:attrNameLst>
                                          <p:attrName>ppt_x</p:attrName>
                                        </p:attrNameLst>
                                      </p:cBhvr>
                                      <p:tavLst>
                                        <p:tav tm="0">
                                          <p:val>
                                            <p:strVal val="#ppt_x"/>
                                          </p:val>
                                        </p:tav>
                                        <p:tav tm="100000">
                                          <p:val>
                                            <p:strVal val="#ppt_x"/>
                                          </p:val>
                                        </p:tav>
                                      </p:tavLst>
                                    </p:anim>
                                    <p:anim calcmode="lin" valueType="num">
                                      <p:cBhvr additive="base">
                                        <p:cTn id="110" dur="500" fill="hold"/>
                                        <p:tgtEl>
                                          <p:spTgt spid="34"/>
                                        </p:tgtEl>
                                        <p:attrNameLst>
                                          <p:attrName>ppt_y</p:attrName>
                                        </p:attrNameLst>
                                      </p:cBhvr>
                                      <p:tavLst>
                                        <p:tav tm="0">
                                          <p:val>
                                            <p:strVal val="1+#ppt_h/2"/>
                                          </p:val>
                                        </p:tav>
                                        <p:tav tm="100000">
                                          <p:val>
                                            <p:strVal val="#ppt_y"/>
                                          </p:val>
                                        </p:tav>
                                      </p:tavLst>
                                    </p:anim>
                                  </p:childTnLst>
                                </p:cTn>
                              </p:par>
                              <p:par>
                                <p:cTn id="111" presetID="2" presetClass="entr" presetSubtype="4" fill="hold" grpId="0" nodeType="withEffect">
                                  <p:stCondLst>
                                    <p:cond delay="0"/>
                                  </p:stCondLst>
                                  <p:childTnLst>
                                    <p:set>
                                      <p:cBhvr>
                                        <p:cTn id="112" dur="1" fill="hold">
                                          <p:stCondLst>
                                            <p:cond delay="0"/>
                                          </p:stCondLst>
                                        </p:cTn>
                                        <p:tgtEl>
                                          <p:spTgt spid="35"/>
                                        </p:tgtEl>
                                        <p:attrNameLst>
                                          <p:attrName>style.visibility</p:attrName>
                                        </p:attrNameLst>
                                      </p:cBhvr>
                                      <p:to>
                                        <p:strVal val="visible"/>
                                      </p:to>
                                    </p:set>
                                    <p:anim calcmode="lin" valueType="num">
                                      <p:cBhvr additive="base">
                                        <p:cTn id="113" dur="500" fill="hold"/>
                                        <p:tgtEl>
                                          <p:spTgt spid="35"/>
                                        </p:tgtEl>
                                        <p:attrNameLst>
                                          <p:attrName>ppt_x</p:attrName>
                                        </p:attrNameLst>
                                      </p:cBhvr>
                                      <p:tavLst>
                                        <p:tav tm="0">
                                          <p:val>
                                            <p:strVal val="#ppt_x"/>
                                          </p:val>
                                        </p:tav>
                                        <p:tav tm="100000">
                                          <p:val>
                                            <p:strVal val="#ppt_x"/>
                                          </p:val>
                                        </p:tav>
                                      </p:tavLst>
                                    </p:anim>
                                    <p:anim calcmode="lin" valueType="num">
                                      <p:cBhvr additive="base">
                                        <p:cTn id="114"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grpId="0" nodeType="clickEffect">
                                  <p:stCondLst>
                                    <p:cond delay="0"/>
                                  </p:stCondLst>
                                  <p:childTnLst>
                                    <p:set>
                                      <p:cBhvr>
                                        <p:cTn id="118" dur="1" fill="hold">
                                          <p:stCondLst>
                                            <p:cond delay="0"/>
                                          </p:stCondLst>
                                        </p:cTn>
                                        <p:tgtEl>
                                          <p:spTgt spid="36"/>
                                        </p:tgtEl>
                                        <p:attrNameLst>
                                          <p:attrName>style.visibility</p:attrName>
                                        </p:attrNameLst>
                                      </p:cBhvr>
                                      <p:to>
                                        <p:strVal val="visible"/>
                                      </p:to>
                                    </p:set>
                                    <p:anim calcmode="lin" valueType="num">
                                      <p:cBhvr additive="base">
                                        <p:cTn id="119" dur="500" fill="hold"/>
                                        <p:tgtEl>
                                          <p:spTgt spid="36"/>
                                        </p:tgtEl>
                                        <p:attrNameLst>
                                          <p:attrName>ppt_x</p:attrName>
                                        </p:attrNameLst>
                                      </p:cBhvr>
                                      <p:tavLst>
                                        <p:tav tm="0">
                                          <p:val>
                                            <p:strVal val="#ppt_x"/>
                                          </p:val>
                                        </p:tav>
                                        <p:tav tm="100000">
                                          <p:val>
                                            <p:strVal val="#ppt_x"/>
                                          </p:val>
                                        </p:tav>
                                      </p:tavLst>
                                    </p:anim>
                                    <p:anim calcmode="lin" valueType="num">
                                      <p:cBhvr additive="base">
                                        <p:cTn id="120" dur="500" fill="hold"/>
                                        <p:tgtEl>
                                          <p:spTgt spid="36"/>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37"/>
                                        </p:tgtEl>
                                        <p:attrNameLst>
                                          <p:attrName>style.visibility</p:attrName>
                                        </p:attrNameLst>
                                      </p:cBhvr>
                                      <p:to>
                                        <p:strVal val="visible"/>
                                      </p:to>
                                    </p:set>
                                    <p:anim calcmode="lin" valueType="num">
                                      <p:cBhvr additive="base">
                                        <p:cTn id="123" dur="500" fill="hold"/>
                                        <p:tgtEl>
                                          <p:spTgt spid="37"/>
                                        </p:tgtEl>
                                        <p:attrNameLst>
                                          <p:attrName>ppt_x</p:attrName>
                                        </p:attrNameLst>
                                      </p:cBhvr>
                                      <p:tavLst>
                                        <p:tav tm="0">
                                          <p:val>
                                            <p:strVal val="#ppt_x"/>
                                          </p:val>
                                        </p:tav>
                                        <p:tav tm="100000">
                                          <p:val>
                                            <p:strVal val="#ppt_x"/>
                                          </p:val>
                                        </p:tav>
                                      </p:tavLst>
                                    </p:anim>
                                    <p:anim calcmode="lin" valueType="num">
                                      <p:cBhvr additive="base">
                                        <p:cTn id="124" dur="500" fill="hold"/>
                                        <p:tgtEl>
                                          <p:spTgt spid="37"/>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38"/>
                                        </p:tgtEl>
                                        <p:attrNameLst>
                                          <p:attrName>style.visibility</p:attrName>
                                        </p:attrNameLst>
                                      </p:cBhvr>
                                      <p:to>
                                        <p:strVal val="visible"/>
                                      </p:to>
                                    </p:set>
                                    <p:anim calcmode="lin" valueType="num">
                                      <p:cBhvr additive="base">
                                        <p:cTn id="127" dur="500" fill="hold"/>
                                        <p:tgtEl>
                                          <p:spTgt spid="38"/>
                                        </p:tgtEl>
                                        <p:attrNameLst>
                                          <p:attrName>ppt_x</p:attrName>
                                        </p:attrNameLst>
                                      </p:cBhvr>
                                      <p:tavLst>
                                        <p:tav tm="0">
                                          <p:val>
                                            <p:strVal val="#ppt_x"/>
                                          </p:val>
                                        </p:tav>
                                        <p:tav tm="100000">
                                          <p:val>
                                            <p:strVal val="#ppt_x"/>
                                          </p:val>
                                        </p:tav>
                                      </p:tavLst>
                                    </p:anim>
                                    <p:anim calcmode="lin" valueType="num">
                                      <p:cBhvr additive="base">
                                        <p:cTn id="128"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Plenary: Summary questions</a:t>
            </a:r>
            <a:endParaRPr lang="en-GB" dirty="0"/>
          </a:p>
        </p:txBody>
      </p:sp>
      <p:sp>
        <p:nvSpPr>
          <p:cNvPr id="3" name="Content Placeholder 2"/>
          <p:cNvSpPr>
            <a:spLocks noGrp="1"/>
          </p:cNvSpPr>
          <p:nvPr>
            <p:ph idx="1"/>
          </p:nvPr>
        </p:nvSpPr>
        <p:spPr/>
        <p:txBody>
          <a:bodyPr>
            <a:normAutofit fontScale="92500" lnSpcReduction="10000"/>
          </a:bodyPr>
          <a:lstStyle/>
          <a:p>
            <a:pPr marL="514350" indent="-514350" algn="just">
              <a:buFont typeface="+mj-lt"/>
              <a:buAutoNum type="arabicPeriod"/>
            </a:pPr>
            <a:r>
              <a:rPr lang="en-GB" dirty="0" smtClean="0"/>
              <a:t>State 2 advantages of using a pyramid of biomass rather than a pyramid of numbers when representing quantitative information on a food chain (2 marks).</a:t>
            </a:r>
          </a:p>
          <a:p>
            <a:pPr marL="514350" indent="-514350" algn="just">
              <a:buFont typeface="+mj-lt"/>
              <a:buAutoNum type="arabicPeriod"/>
            </a:pPr>
            <a:r>
              <a:rPr lang="en-GB" dirty="0" smtClean="0"/>
              <a:t>Explain how a pyramid of biomass for a marine ecosystem may sometimes show producers (phytoplankton) with a smaller biomass than primary consumers (zoo plankton) (1 mark).</a:t>
            </a:r>
          </a:p>
          <a:p>
            <a:pPr marL="514350" indent="-514350" algn="just">
              <a:buFont typeface="+mj-lt"/>
              <a:buAutoNum type="arabicPeriod"/>
            </a:pPr>
            <a:r>
              <a:rPr lang="en-GB" dirty="0" smtClean="0"/>
              <a:t>Name suitable units for the measurement of biomass (2 marks).</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Peer Assessment: Answers</a:t>
            </a:r>
            <a:endParaRPr lang="en-GB" dirty="0"/>
          </a:p>
        </p:txBody>
      </p:sp>
      <p:sp>
        <p:nvSpPr>
          <p:cNvPr id="3" name="Content Placeholder 2"/>
          <p:cNvSpPr>
            <a:spLocks noGrp="1"/>
          </p:cNvSpPr>
          <p:nvPr>
            <p:ph idx="1"/>
          </p:nvPr>
        </p:nvSpPr>
        <p:spPr/>
        <p:txBody>
          <a:bodyPr>
            <a:normAutofit fontScale="92500" lnSpcReduction="20000"/>
          </a:bodyPr>
          <a:lstStyle/>
          <a:p>
            <a:pPr marL="514350" indent="-514350" algn="just">
              <a:buFont typeface="+mj-lt"/>
              <a:buAutoNum type="arabicParenR"/>
            </a:pPr>
            <a:r>
              <a:rPr lang="en-GB" dirty="0" smtClean="0"/>
              <a:t>In a pyramid of numbers: no account is taken of size (1 mark) /the pyramid of individuals of one species may be so great that it is impossible to represent them on the same scale as other species in the food chain (1 mark).</a:t>
            </a:r>
          </a:p>
          <a:p>
            <a:pPr marL="514350" indent="-514350" algn="just">
              <a:buFont typeface="+mj-lt"/>
              <a:buAutoNum type="arabicParenR"/>
            </a:pPr>
            <a:r>
              <a:rPr lang="en-GB" dirty="0" smtClean="0"/>
              <a:t>At certain times of year (e.g. Spring) zooplankton consume phytoplankton so rapidly that their biomass temporarily exceeds that of phytoplankton (1 mark).</a:t>
            </a:r>
          </a:p>
          <a:p>
            <a:pPr marL="514350" indent="-514350" algn="just">
              <a:buFont typeface="+mj-lt"/>
              <a:buAutoNum type="arabicParenR"/>
            </a:pPr>
            <a:r>
              <a:rPr lang="en-GB" dirty="0" smtClean="0"/>
              <a:t>Grams per square metre (gm</a:t>
            </a:r>
            <a:r>
              <a:rPr lang="en-GB" baseline="30000" dirty="0" smtClean="0"/>
              <a:t>-2</a:t>
            </a:r>
            <a:r>
              <a:rPr lang="en-GB" dirty="0" smtClean="0"/>
              <a:t>) (1 mark)/ grams per cubic metre (gm</a:t>
            </a:r>
            <a:r>
              <a:rPr lang="en-GB" baseline="30000" dirty="0" smtClean="0"/>
              <a:t>-3</a:t>
            </a:r>
            <a:r>
              <a:rPr lang="en-GB" dirty="0" smtClean="0"/>
              <a:t>)  (1 mark)</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Grade Boundaries</a:t>
            </a:r>
            <a:endParaRPr lang="en-GB" dirty="0"/>
          </a:p>
        </p:txBody>
      </p:sp>
      <p:sp>
        <p:nvSpPr>
          <p:cNvPr id="3" name="Content Placeholder 2"/>
          <p:cNvSpPr>
            <a:spLocks noGrp="1"/>
          </p:cNvSpPr>
          <p:nvPr>
            <p:ph idx="1"/>
          </p:nvPr>
        </p:nvSpPr>
        <p:spPr/>
        <p:txBody>
          <a:bodyPr/>
          <a:lstStyle/>
          <a:p>
            <a:r>
              <a:rPr lang="en-GB" dirty="0" smtClean="0"/>
              <a:t>5 marks: A</a:t>
            </a:r>
          </a:p>
          <a:p>
            <a:r>
              <a:rPr lang="en-GB" dirty="0" smtClean="0"/>
              <a:t>4 marks: B</a:t>
            </a:r>
          </a:p>
          <a:p>
            <a:r>
              <a:rPr lang="en-GB" dirty="0" smtClean="0"/>
              <a:t>3 marks: C</a:t>
            </a:r>
          </a:p>
          <a:p>
            <a:r>
              <a:rPr lang="en-GB" dirty="0" smtClean="0"/>
              <a:t>2 marks: D</a:t>
            </a:r>
          </a:p>
          <a:p>
            <a:r>
              <a:rPr lang="en-GB" dirty="0" smtClean="0"/>
              <a:t>1 mark: E</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a:t>
            </a:r>
            <a:endParaRPr lang="en-GB" dirty="0"/>
          </a:p>
        </p:txBody>
      </p:sp>
      <p:sp>
        <p:nvSpPr>
          <p:cNvPr id="3" name="Content Placeholder 2"/>
          <p:cNvSpPr>
            <a:spLocks noGrp="1"/>
          </p:cNvSpPr>
          <p:nvPr>
            <p:ph idx="1"/>
          </p:nvPr>
        </p:nvSpPr>
        <p:spPr/>
        <p:txBody>
          <a:bodyPr/>
          <a:lstStyle/>
          <a:p>
            <a:pPr>
              <a:buNone/>
            </a:pPr>
            <a:r>
              <a:rPr lang="en-GB" dirty="0" smtClean="0"/>
              <a:t>All students should know...</a:t>
            </a:r>
          </a:p>
          <a:p>
            <a:r>
              <a:rPr lang="en-GB" dirty="0" smtClean="0"/>
              <a:t> ...what the different types of ecological pyramid are.</a:t>
            </a:r>
          </a:p>
          <a:p>
            <a:r>
              <a:rPr lang="en-GB" dirty="0" smtClean="0"/>
              <a:t>...what are the relative merits and disadvantages of each pyramid are.</a:t>
            </a:r>
          </a:p>
          <a:p>
            <a:pPr>
              <a:buNone/>
            </a:pPr>
            <a:endParaRPr lang="en-GB" dirty="0" smtClean="0"/>
          </a:p>
          <a:p>
            <a:pPr>
              <a:buNone/>
            </a:pPr>
            <a:r>
              <a:rPr lang="en-GB" dirty="0" smtClean="0"/>
              <a:t>	Specification reference: 3.4.5</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Success Criteria</a:t>
            </a:r>
            <a:endParaRPr lang="en-GB" dirty="0"/>
          </a:p>
        </p:txBody>
      </p:sp>
      <p:sp>
        <p:nvSpPr>
          <p:cNvPr id="3" name="Content Placeholder 2"/>
          <p:cNvSpPr>
            <a:spLocks noGrp="1"/>
          </p:cNvSpPr>
          <p:nvPr>
            <p:ph idx="1"/>
          </p:nvPr>
        </p:nvSpPr>
        <p:spPr/>
        <p:txBody>
          <a:bodyPr/>
          <a:lstStyle/>
          <a:p>
            <a:pPr>
              <a:buNone/>
            </a:pPr>
            <a:r>
              <a:rPr lang="en-GB" dirty="0" smtClean="0"/>
              <a:t>All students should be able to:</a:t>
            </a:r>
          </a:p>
          <a:p>
            <a:r>
              <a:rPr lang="en-GB" dirty="0" smtClean="0"/>
              <a:t>Construct pyramids of number, biomass and energy from a food chain or food web.</a:t>
            </a:r>
          </a:p>
          <a:p>
            <a:r>
              <a:rPr lang="en-GB" dirty="0" smtClean="0"/>
              <a:t>Correctly label their pyramids.</a:t>
            </a:r>
          </a:p>
          <a:p>
            <a:r>
              <a:rPr lang="en-GB" dirty="0" smtClean="0"/>
              <a:t>Outline strengths and weaknesses of the different pyramids.</a:t>
            </a:r>
          </a:p>
          <a:p>
            <a:r>
              <a:rPr lang="en-GB" dirty="0" smtClean="0"/>
              <a:t> Answer exam style questions on pyramids. </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Success Criteria</a:t>
            </a:r>
            <a:endParaRPr lang="en-GB" dirty="0"/>
          </a:p>
        </p:txBody>
      </p:sp>
      <p:sp>
        <p:nvSpPr>
          <p:cNvPr id="3" name="Content Placeholder 2"/>
          <p:cNvSpPr>
            <a:spLocks noGrp="1"/>
          </p:cNvSpPr>
          <p:nvPr>
            <p:ph idx="1"/>
          </p:nvPr>
        </p:nvSpPr>
        <p:spPr/>
        <p:txBody>
          <a:bodyPr/>
          <a:lstStyle/>
          <a:p>
            <a:pPr>
              <a:buNone/>
            </a:pPr>
            <a:r>
              <a:rPr lang="en-GB" dirty="0" smtClean="0"/>
              <a:t>All students should be able to:</a:t>
            </a:r>
          </a:p>
          <a:p>
            <a:r>
              <a:rPr lang="en-GB" dirty="0" smtClean="0"/>
              <a:t>Construct pyramids of number, biomass and energy from a food chain or food web.</a:t>
            </a:r>
          </a:p>
          <a:p>
            <a:r>
              <a:rPr lang="en-GB" dirty="0" smtClean="0"/>
              <a:t>Correctly label pyramids.</a:t>
            </a:r>
          </a:p>
          <a:p>
            <a:r>
              <a:rPr lang="en-GB" dirty="0" smtClean="0"/>
              <a:t>Outline strengths and weaknesses of the different pyramids.</a:t>
            </a:r>
          </a:p>
          <a:p>
            <a:r>
              <a:rPr lang="en-GB" dirty="0" smtClean="0"/>
              <a:t> Answer exam style questions on pyramids. </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457200" y="-71454"/>
            <a:ext cx="8229600" cy="1143000"/>
          </a:xfrm>
        </p:spPr>
        <p:txBody>
          <a:bodyPr/>
          <a:lstStyle/>
          <a:p>
            <a:r>
              <a:rPr lang="en-GB" dirty="0" smtClean="0"/>
              <a:t>Starter Activity: Card Sort Activity</a:t>
            </a:r>
            <a:endParaRPr lang="en-GB" dirty="0"/>
          </a:p>
        </p:txBody>
      </p:sp>
      <p:graphicFrame>
        <p:nvGraphicFramePr>
          <p:cNvPr id="3" name="Table 2"/>
          <p:cNvGraphicFramePr>
            <a:graphicFrameLocks noGrp="1"/>
          </p:cNvGraphicFramePr>
          <p:nvPr/>
        </p:nvGraphicFramePr>
        <p:xfrm>
          <a:off x="0" y="857232"/>
          <a:ext cx="9144000" cy="6000767"/>
        </p:xfrm>
        <a:graphic>
          <a:graphicData uri="http://schemas.openxmlformats.org/drawingml/2006/table">
            <a:tbl>
              <a:tblPr/>
              <a:tblGrid>
                <a:gridCol w="2504080"/>
                <a:gridCol w="6639920"/>
              </a:tblGrid>
              <a:tr h="625834">
                <a:tc>
                  <a:txBody>
                    <a:bodyPr/>
                    <a:lstStyle/>
                    <a:p>
                      <a:pPr algn="ctr">
                        <a:lnSpc>
                          <a:spcPct val="115000"/>
                        </a:lnSpc>
                        <a:spcAft>
                          <a:spcPts val="0"/>
                        </a:spcAft>
                      </a:pPr>
                      <a:r>
                        <a:rPr lang="en-GB" sz="1900" dirty="0">
                          <a:latin typeface="Calibri"/>
                          <a:ea typeface="Calibri"/>
                          <a:cs typeface="Times New Roman"/>
                        </a:rPr>
                        <a:t>Key term</a:t>
                      </a:r>
                      <a:endParaRPr lang="en-GB" sz="900" dirty="0">
                        <a:latin typeface="Calibri"/>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900">
                          <a:latin typeface="Calibri"/>
                          <a:ea typeface="Calibri"/>
                          <a:cs typeface="Times New Roman"/>
                        </a:rPr>
                        <a:t>Definition</a:t>
                      </a:r>
                      <a:endParaRPr lang="en-GB" sz="900">
                        <a:latin typeface="Calibri"/>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4026">
                <a:tc>
                  <a:txBody>
                    <a:bodyPr/>
                    <a:lstStyle/>
                    <a:p>
                      <a:pPr algn="ctr">
                        <a:lnSpc>
                          <a:spcPct val="115000"/>
                        </a:lnSpc>
                        <a:spcAft>
                          <a:spcPts val="0"/>
                        </a:spcAft>
                      </a:pPr>
                      <a:r>
                        <a:rPr lang="en-GB" sz="1900" dirty="0">
                          <a:latin typeface="Calibri"/>
                          <a:ea typeface="Calibri"/>
                          <a:cs typeface="Times New Roman"/>
                        </a:rPr>
                        <a:t>Food chain</a:t>
                      </a:r>
                      <a:endParaRPr lang="en-GB" sz="900" dirty="0">
                        <a:latin typeface="Calibri"/>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900">
                          <a:latin typeface="Calibri"/>
                          <a:ea typeface="Calibri"/>
                          <a:cs typeface="Times New Roman"/>
                        </a:rPr>
                        <a:t>Organism that eats plants and animals</a:t>
                      </a:r>
                      <a:endParaRPr lang="en-GB" sz="900">
                        <a:latin typeface="Calibri"/>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4467">
                <a:tc>
                  <a:txBody>
                    <a:bodyPr/>
                    <a:lstStyle/>
                    <a:p>
                      <a:pPr algn="ctr">
                        <a:lnSpc>
                          <a:spcPct val="115000"/>
                        </a:lnSpc>
                        <a:spcAft>
                          <a:spcPts val="0"/>
                        </a:spcAft>
                      </a:pPr>
                      <a:r>
                        <a:rPr lang="en-GB" sz="1900" dirty="0">
                          <a:latin typeface="Calibri"/>
                          <a:ea typeface="Calibri"/>
                          <a:cs typeface="Times New Roman"/>
                        </a:rPr>
                        <a:t>Producer</a:t>
                      </a:r>
                      <a:endParaRPr lang="en-GB" sz="900" dirty="0">
                        <a:latin typeface="Calibri"/>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900">
                          <a:latin typeface="Calibri"/>
                          <a:ea typeface="Calibri"/>
                          <a:cs typeface="Times New Roman"/>
                        </a:rPr>
                        <a:t>Organism that eats other organisms</a:t>
                      </a:r>
                      <a:endParaRPr lang="en-GB" sz="900">
                        <a:latin typeface="Calibri"/>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0520">
                <a:tc>
                  <a:txBody>
                    <a:bodyPr/>
                    <a:lstStyle/>
                    <a:p>
                      <a:pPr algn="ctr">
                        <a:lnSpc>
                          <a:spcPct val="115000"/>
                        </a:lnSpc>
                        <a:spcAft>
                          <a:spcPts val="0"/>
                        </a:spcAft>
                      </a:pPr>
                      <a:r>
                        <a:rPr lang="en-GB" sz="1900" dirty="0">
                          <a:latin typeface="Calibri"/>
                          <a:ea typeface="Calibri"/>
                          <a:cs typeface="Times New Roman"/>
                        </a:rPr>
                        <a:t>Consumer</a:t>
                      </a:r>
                      <a:endParaRPr lang="en-GB" sz="900" dirty="0">
                        <a:latin typeface="Calibri"/>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900">
                          <a:latin typeface="Calibri"/>
                          <a:ea typeface="Calibri"/>
                          <a:cs typeface="Times New Roman"/>
                        </a:rPr>
                        <a:t>Living material that makes up organisms</a:t>
                      </a:r>
                      <a:endParaRPr lang="en-GB" sz="900">
                        <a:latin typeface="Calibri"/>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6903">
                <a:tc>
                  <a:txBody>
                    <a:bodyPr/>
                    <a:lstStyle/>
                    <a:p>
                      <a:pPr algn="ctr">
                        <a:lnSpc>
                          <a:spcPct val="115000"/>
                        </a:lnSpc>
                        <a:spcAft>
                          <a:spcPts val="0"/>
                        </a:spcAft>
                      </a:pPr>
                      <a:r>
                        <a:rPr lang="en-GB" sz="1900" dirty="0">
                          <a:latin typeface="Calibri"/>
                          <a:ea typeface="Calibri"/>
                          <a:cs typeface="Times New Roman"/>
                        </a:rPr>
                        <a:t>Herbivore</a:t>
                      </a:r>
                      <a:endParaRPr lang="en-GB" sz="900" dirty="0">
                        <a:latin typeface="Calibri"/>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900">
                          <a:latin typeface="Calibri"/>
                          <a:ea typeface="Calibri"/>
                          <a:cs typeface="Times New Roman"/>
                        </a:rPr>
                        <a:t>Organism that only eats animals</a:t>
                      </a:r>
                      <a:endParaRPr lang="en-GB" sz="900">
                        <a:latin typeface="Calibri"/>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7752">
                <a:tc>
                  <a:txBody>
                    <a:bodyPr/>
                    <a:lstStyle/>
                    <a:p>
                      <a:pPr algn="ctr">
                        <a:lnSpc>
                          <a:spcPct val="115000"/>
                        </a:lnSpc>
                        <a:spcAft>
                          <a:spcPts val="0"/>
                        </a:spcAft>
                      </a:pPr>
                      <a:r>
                        <a:rPr lang="en-GB" sz="1900" dirty="0">
                          <a:latin typeface="Calibri"/>
                          <a:ea typeface="Calibri"/>
                          <a:cs typeface="Times New Roman"/>
                        </a:rPr>
                        <a:t>Carnivore</a:t>
                      </a:r>
                      <a:endParaRPr lang="en-GB" sz="900" dirty="0">
                        <a:latin typeface="Calibri"/>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900">
                          <a:latin typeface="Calibri"/>
                          <a:ea typeface="Calibri"/>
                          <a:cs typeface="Times New Roman"/>
                        </a:rPr>
                        <a:t>A feeding level in a food chain</a:t>
                      </a:r>
                      <a:endParaRPr lang="en-GB" sz="900">
                        <a:latin typeface="Calibri"/>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3657">
                <a:tc>
                  <a:txBody>
                    <a:bodyPr/>
                    <a:lstStyle/>
                    <a:p>
                      <a:pPr algn="ctr">
                        <a:lnSpc>
                          <a:spcPct val="115000"/>
                        </a:lnSpc>
                        <a:spcAft>
                          <a:spcPts val="0"/>
                        </a:spcAft>
                      </a:pPr>
                      <a:r>
                        <a:rPr lang="en-GB" sz="1900" dirty="0">
                          <a:latin typeface="Calibri"/>
                          <a:ea typeface="Calibri"/>
                          <a:cs typeface="Times New Roman"/>
                        </a:rPr>
                        <a:t>Omnivore</a:t>
                      </a:r>
                      <a:endParaRPr lang="en-GB" sz="900" dirty="0">
                        <a:latin typeface="Calibri"/>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900">
                          <a:latin typeface="Calibri"/>
                          <a:ea typeface="Calibri"/>
                          <a:cs typeface="Times New Roman"/>
                        </a:rPr>
                        <a:t>Organism that makes its own food</a:t>
                      </a:r>
                      <a:endParaRPr lang="en-GB" sz="900">
                        <a:latin typeface="Calibri"/>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9191">
                <a:tc>
                  <a:txBody>
                    <a:bodyPr/>
                    <a:lstStyle/>
                    <a:p>
                      <a:pPr algn="ctr">
                        <a:lnSpc>
                          <a:spcPct val="115000"/>
                        </a:lnSpc>
                        <a:spcAft>
                          <a:spcPts val="0"/>
                        </a:spcAft>
                      </a:pPr>
                      <a:r>
                        <a:rPr lang="en-GB" sz="1900" dirty="0">
                          <a:latin typeface="Calibri"/>
                          <a:ea typeface="Calibri"/>
                          <a:cs typeface="Times New Roman"/>
                        </a:rPr>
                        <a:t>Biomass</a:t>
                      </a:r>
                      <a:endParaRPr lang="en-GB" sz="900" dirty="0">
                        <a:latin typeface="Calibri"/>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900">
                          <a:latin typeface="Calibri"/>
                          <a:ea typeface="Calibri"/>
                          <a:cs typeface="Times New Roman"/>
                        </a:rPr>
                        <a:t>Sequence showing feeding relationships</a:t>
                      </a:r>
                      <a:endParaRPr lang="en-GB" sz="900">
                        <a:latin typeface="Calibri"/>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8417">
                <a:tc>
                  <a:txBody>
                    <a:bodyPr/>
                    <a:lstStyle/>
                    <a:p>
                      <a:pPr algn="ctr">
                        <a:lnSpc>
                          <a:spcPct val="115000"/>
                        </a:lnSpc>
                        <a:spcAft>
                          <a:spcPts val="0"/>
                        </a:spcAft>
                      </a:pPr>
                      <a:r>
                        <a:rPr lang="en-GB" sz="1900" dirty="0" err="1">
                          <a:latin typeface="Calibri"/>
                          <a:ea typeface="Calibri"/>
                          <a:cs typeface="Times New Roman"/>
                        </a:rPr>
                        <a:t>Trophic</a:t>
                      </a:r>
                      <a:endParaRPr lang="en-GB" sz="900" dirty="0">
                        <a:latin typeface="Calibri"/>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900" dirty="0">
                          <a:latin typeface="Calibri"/>
                          <a:ea typeface="Calibri"/>
                          <a:cs typeface="Times New Roman"/>
                        </a:rPr>
                        <a:t>Organism that only eats plants</a:t>
                      </a:r>
                      <a:endParaRPr lang="en-GB" sz="900" dirty="0">
                        <a:latin typeface="Calibri"/>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457200" y="-71454"/>
            <a:ext cx="8229600" cy="1143000"/>
          </a:xfrm>
        </p:spPr>
        <p:txBody>
          <a:bodyPr/>
          <a:lstStyle/>
          <a:p>
            <a:r>
              <a:rPr lang="en-GB" dirty="0" smtClean="0"/>
              <a:t>Starter Activity Answers</a:t>
            </a:r>
            <a:endParaRPr lang="en-GB" dirty="0"/>
          </a:p>
        </p:txBody>
      </p:sp>
      <p:graphicFrame>
        <p:nvGraphicFramePr>
          <p:cNvPr id="3" name="Table 2"/>
          <p:cNvGraphicFramePr>
            <a:graphicFrameLocks noGrp="1"/>
          </p:cNvGraphicFramePr>
          <p:nvPr/>
        </p:nvGraphicFramePr>
        <p:xfrm>
          <a:off x="0" y="857232"/>
          <a:ext cx="9144000" cy="6000767"/>
        </p:xfrm>
        <a:graphic>
          <a:graphicData uri="http://schemas.openxmlformats.org/drawingml/2006/table">
            <a:tbl>
              <a:tblPr/>
              <a:tblGrid>
                <a:gridCol w="2504080"/>
                <a:gridCol w="6639920"/>
              </a:tblGrid>
              <a:tr h="625834">
                <a:tc>
                  <a:txBody>
                    <a:bodyPr/>
                    <a:lstStyle/>
                    <a:p>
                      <a:pPr algn="ctr">
                        <a:lnSpc>
                          <a:spcPct val="115000"/>
                        </a:lnSpc>
                        <a:spcAft>
                          <a:spcPts val="0"/>
                        </a:spcAft>
                      </a:pPr>
                      <a:r>
                        <a:rPr lang="en-GB" sz="1900" dirty="0">
                          <a:latin typeface="Calibri"/>
                          <a:ea typeface="Calibri"/>
                          <a:cs typeface="Times New Roman"/>
                        </a:rPr>
                        <a:t>Key term</a:t>
                      </a:r>
                      <a:endParaRPr lang="en-GB" sz="900" dirty="0">
                        <a:latin typeface="Calibri"/>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900">
                          <a:latin typeface="Calibri"/>
                          <a:ea typeface="Calibri"/>
                          <a:cs typeface="Times New Roman"/>
                        </a:rPr>
                        <a:t>Definition</a:t>
                      </a:r>
                      <a:endParaRPr lang="en-GB" sz="900">
                        <a:latin typeface="Calibri"/>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4026">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1900" dirty="0" smtClean="0">
                          <a:latin typeface="+mn-lt"/>
                          <a:ea typeface="Calibri"/>
                          <a:cs typeface="Times New Roman"/>
                        </a:rPr>
                        <a:t>Omnivore</a:t>
                      </a:r>
                      <a:endParaRPr lang="en-GB" sz="900" dirty="0" smtClean="0">
                        <a:latin typeface="+mn-lt"/>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900">
                          <a:latin typeface="Calibri"/>
                          <a:ea typeface="Calibri"/>
                          <a:cs typeface="Times New Roman"/>
                        </a:rPr>
                        <a:t>Organism that eats plants and animals</a:t>
                      </a:r>
                      <a:endParaRPr lang="en-GB" sz="900">
                        <a:latin typeface="Calibri"/>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4467">
                <a:tc>
                  <a:txBody>
                    <a:bodyPr/>
                    <a:lstStyle/>
                    <a:p>
                      <a:pPr algn="ctr">
                        <a:lnSpc>
                          <a:spcPct val="115000"/>
                        </a:lnSpc>
                        <a:spcAft>
                          <a:spcPts val="0"/>
                        </a:spcAft>
                      </a:pPr>
                      <a:r>
                        <a:rPr lang="en-GB" sz="1900" dirty="0" smtClean="0">
                          <a:latin typeface="+mn-lt"/>
                          <a:ea typeface="Calibri"/>
                          <a:cs typeface="Times New Roman"/>
                        </a:rPr>
                        <a:t>Consumer</a:t>
                      </a:r>
                      <a:endParaRPr lang="en-GB" sz="900" dirty="0">
                        <a:latin typeface="+mn-lt"/>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900">
                          <a:latin typeface="Calibri"/>
                          <a:ea typeface="Calibri"/>
                          <a:cs typeface="Times New Roman"/>
                        </a:rPr>
                        <a:t>Organism that eats other organisms</a:t>
                      </a:r>
                      <a:endParaRPr lang="en-GB" sz="900">
                        <a:latin typeface="Calibri"/>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0520">
                <a:tc>
                  <a:txBody>
                    <a:bodyPr/>
                    <a:lstStyle/>
                    <a:p>
                      <a:pPr algn="ctr">
                        <a:lnSpc>
                          <a:spcPct val="115000"/>
                        </a:lnSpc>
                        <a:spcAft>
                          <a:spcPts val="0"/>
                        </a:spcAft>
                      </a:pPr>
                      <a:r>
                        <a:rPr lang="en-GB" sz="1900" dirty="0" smtClean="0">
                          <a:latin typeface="+mn-lt"/>
                          <a:ea typeface="Calibri"/>
                          <a:cs typeface="Times New Roman"/>
                        </a:rPr>
                        <a:t>Biomass</a:t>
                      </a:r>
                      <a:endParaRPr lang="en-GB" sz="900" dirty="0">
                        <a:latin typeface="+mn-lt"/>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900">
                          <a:latin typeface="Calibri"/>
                          <a:ea typeface="Calibri"/>
                          <a:cs typeface="Times New Roman"/>
                        </a:rPr>
                        <a:t>Living material that makes up organisms</a:t>
                      </a:r>
                      <a:endParaRPr lang="en-GB" sz="900">
                        <a:latin typeface="Calibri"/>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6903">
                <a:tc>
                  <a:txBody>
                    <a:bodyPr/>
                    <a:lstStyle/>
                    <a:p>
                      <a:pPr algn="ctr">
                        <a:lnSpc>
                          <a:spcPct val="115000"/>
                        </a:lnSpc>
                        <a:spcAft>
                          <a:spcPts val="0"/>
                        </a:spcAft>
                      </a:pPr>
                      <a:r>
                        <a:rPr lang="en-GB" sz="1900" dirty="0" smtClean="0">
                          <a:latin typeface="+mn-lt"/>
                          <a:ea typeface="Calibri"/>
                          <a:cs typeface="Times New Roman"/>
                        </a:rPr>
                        <a:t>Carnivore</a:t>
                      </a:r>
                      <a:endParaRPr lang="en-GB" sz="900" dirty="0">
                        <a:latin typeface="+mn-lt"/>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900">
                          <a:latin typeface="Calibri"/>
                          <a:ea typeface="Calibri"/>
                          <a:cs typeface="Times New Roman"/>
                        </a:rPr>
                        <a:t>Organism that only eats animals</a:t>
                      </a:r>
                      <a:endParaRPr lang="en-GB" sz="900">
                        <a:latin typeface="Calibri"/>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7752">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1900" dirty="0" err="1" smtClean="0">
                          <a:latin typeface="+mn-lt"/>
                          <a:ea typeface="Calibri"/>
                          <a:cs typeface="Times New Roman"/>
                        </a:rPr>
                        <a:t>Trophic</a:t>
                      </a:r>
                      <a:endParaRPr lang="en-GB" sz="1900" dirty="0" smtClean="0">
                        <a:latin typeface="+mn-lt"/>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900">
                          <a:latin typeface="Calibri"/>
                          <a:ea typeface="Calibri"/>
                          <a:cs typeface="Times New Roman"/>
                        </a:rPr>
                        <a:t>A feeding level in a food chain</a:t>
                      </a:r>
                      <a:endParaRPr lang="en-GB" sz="900">
                        <a:latin typeface="Calibri"/>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3657">
                <a:tc>
                  <a:txBody>
                    <a:bodyPr/>
                    <a:lstStyle/>
                    <a:p>
                      <a:pPr algn="ctr">
                        <a:lnSpc>
                          <a:spcPct val="115000"/>
                        </a:lnSpc>
                        <a:spcAft>
                          <a:spcPts val="0"/>
                        </a:spcAft>
                      </a:pPr>
                      <a:r>
                        <a:rPr lang="en-GB" sz="1900" dirty="0" smtClean="0">
                          <a:latin typeface="Calibri"/>
                          <a:ea typeface="Calibri"/>
                          <a:cs typeface="Times New Roman"/>
                        </a:rPr>
                        <a:t>Producer</a:t>
                      </a:r>
                      <a:endParaRPr lang="en-GB" sz="900" dirty="0">
                        <a:latin typeface="Calibri"/>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900">
                          <a:latin typeface="Calibri"/>
                          <a:ea typeface="Calibri"/>
                          <a:cs typeface="Times New Roman"/>
                        </a:rPr>
                        <a:t>Organism that makes its own food</a:t>
                      </a:r>
                      <a:endParaRPr lang="en-GB" sz="900">
                        <a:latin typeface="Calibri"/>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9191">
                <a:tc>
                  <a:txBody>
                    <a:bodyPr/>
                    <a:lstStyle/>
                    <a:p>
                      <a:pPr algn="ctr">
                        <a:lnSpc>
                          <a:spcPct val="115000"/>
                        </a:lnSpc>
                        <a:spcAft>
                          <a:spcPts val="0"/>
                        </a:spcAft>
                      </a:pPr>
                      <a:r>
                        <a:rPr lang="en-GB" sz="1900" dirty="0" smtClean="0">
                          <a:latin typeface="Calibri"/>
                          <a:ea typeface="Calibri"/>
                          <a:cs typeface="Times New Roman"/>
                        </a:rPr>
                        <a:t>Food chain</a:t>
                      </a:r>
                      <a:endParaRPr lang="en-GB" sz="900" dirty="0">
                        <a:latin typeface="Calibri"/>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900">
                          <a:latin typeface="Calibri"/>
                          <a:ea typeface="Calibri"/>
                          <a:cs typeface="Times New Roman"/>
                        </a:rPr>
                        <a:t>Sequence showing feeding relationships</a:t>
                      </a:r>
                      <a:endParaRPr lang="en-GB" sz="900">
                        <a:latin typeface="Calibri"/>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8417">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1900" dirty="0" smtClean="0">
                          <a:latin typeface="Calibri"/>
                          <a:ea typeface="Calibri"/>
                          <a:cs typeface="Times New Roman"/>
                        </a:rPr>
                        <a:t>Herbivore</a:t>
                      </a:r>
                      <a:endParaRPr lang="en-GB" sz="800" dirty="0" smtClean="0">
                        <a:latin typeface="+mn-lt"/>
                        <a:ea typeface="Calibri"/>
                        <a:cs typeface="Times New Roman"/>
                      </a:endParaRPr>
                    </a:p>
                    <a:p>
                      <a:pPr algn="ctr">
                        <a:lnSpc>
                          <a:spcPct val="115000"/>
                        </a:lnSpc>
                        <a:spcAft>
                          <a:spcPts val="0"/>
                        </a:spcAft>
                      </a:pPr>
                      <a:endParaRPr lang="en-GB" sz="900" dirty="0">
                        <a:latin typeface="Calibri"/>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900" dirty="0">
                          <a:latin typeface="Calibri"/>
                          <a:ea typeface="Calibri"/>
                          <a:cs typeface="Times New Roman"/>
                        </a:rPr>
                        <a:t>Organism that only eats plants</a:t>
                      </a:r>
                      <a:endParaRPr lang="en-GB" sz="900" dirty="0">
                        <a:latin typeface="Calibri"/>
                        <a:ea typeface="Calibri"/>
                        <a:cs typeface="Times New Roman"/>
                      </a:endParaRPr>
                    </a:p>
                  </a:txBody>
                  <a:tcPr marL="53980" marR="53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12879" y="1513053"/>
            <a:ext cx="9144000"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32" y="2130236"/>
            <a:ext cx="9144000" cy="655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32" y="2811816"/>
            <a:ext cx="9144000" cy="617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32" y="3448922"/>
            <a:ext cx="9144000" cy="623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32" y="4071942"/>
            <a:ext cx="9144000"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32" y="4786322"/>
            <a:ext cx="9144000"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32" y="5500702"/>
            <a:ext cx="9144000" cy="623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32" y="6137808"/>
            <a:ext cx="9144000" cy="720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0" nodeType="clickEffect">
                                  <p:stCondLst>
                                    <p:cond delay="0"/>
                                  </p:stCondLst>
                                  <p:childTnLst>
                                    <p:animEffect transition="out" filter="dissolv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0" nodeType="clickEffect">
                                  <p:stCondLst>
                                    <p:cond delay="0"/>
                                  </p:stCondLst>
                                  <p:childTnLst>
                                    <p:animEffect transition="out" filter="dissolve">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9" presetClass="exit" presetSubtype="0" fill="hold" grpId="0" nodeType="clickEffect">
                                  <p:stCondLst>
                                    <p:cond delay="0"/>
                                  </p:stCondLst>
                                  <p:childTnLst>
                                    <p:animEffect transition="out" filter="dissolve">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9" presetClass="exit" presetSubtype="0" fill="hold" grpId="0" nodeType="clickEffect">
                                  <p:stCondLst>
                                    <p:cond delay="0"/>
                                  </p:stCondLst>
                                  <p:childTnLst>
                                    <p:animEffect transition="out" filter="dissolve">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9" presetClass="exit" presetSubtype="0" fill="hold" grpId="0" nodeType="clickEffect">
                                  <p:stCondLst>
                                    <p:cond delay="0"/>
                                  </p:stCondLst>
                                  <p:childTnLst>
                                    <p:animEffect transition="out" filter="dissolve">
                                      <p:cBhvr>
                                        <p:cTn id="31" dur="500"/>
                                        <p:tgtEl>
                                          <p:spTgt spid="9"/>
                                        </p:tgtEl>
                                      </p:cBhvr>
                                    </p:animEffect>
                                    <p:set>
                                      <p:cBhvr>
                                        <p:cTn id="32" dur="1" fill="hold">
                                          <p:stCondLst>
                                            <p:cond delay="4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9" presetClass="exit" presetSubtype="0" fill="hold" grpId="0" nodeType="clickEffect">
                                  <p:stCondLst>
                                    <p:cond delay="0"/>
                                  </p:stCondLst>
                                  <p:childTnLst>
                                    <p:animEffect transition="out" filter="dissolve">
                                      <p:cBhvr>
                                        <p:cTn id="36" dur="500"/>
                                        <p:tgtEl>
                                          <p:spTgt spid="10"/>
                                        </p:tgtEl>
                                      </p:cBhvr>
                                    </p:animEffect>
                                    <p:set>
                                      <p:cBhvr>
                                        <p:cTn id="37" dur="1" fill="hold">
                                          <p:stCondLst>
                                            <p:cond delay="499"/>
                                          </p:stCondLst>
                                        </p:cTn>
                                        <p:tgtEl>
                                          <p:spTgt spid="1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9" presetClass="exit" presetSubtype="0" fill="hold" grpId="0" nodeType="clickEffect">
                                  <p:stCondLst>
                                    <p:cond delay="0"/>
                                  </p:stCondLst>
                                  <p:childTnLst>
                                    <p:animEffect transition="out" filter="dissolve">
                                      <p:cBhvr>
                                        <p:cTn id="41" dur="500"/>
                                        <p:tgtEl>
                                          <p:spTgt spid="11"/>
                                        </p:tgtEl>
                                      </p:cBhvr>
                                    </p:animEffect>
                                    <p:set>
                                      <p:cBhvr>
                                        <p:cTn id="42"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Quick recap of last lesson!</a:t>
            </a:r>
            <a:endParaRPr lang="en-GB" dirty="0"/>
          </a:p>
        </p:txBody>
      </p:sp>
      <p:sp>
        <p:nvSpPr>
          <p:cNvPr id="3" name="Content Placeholder 2"/>
          <p:cNvSpPr>
            <a:spLocks noGrp="1"/>
          </p:cNvSpPr>
          <p:nvPr>
            <p:ph idx="1"/>
          </p:nvPr>
        </p:nvSpPr>
        <p:spPr/>
        <p:txBody>
          <a:bodyPr>
            <a:normAutofit fontScale="85000" lnSpcReduction="20000"/>
          </a:bodyPr>
          <a:lstStyle/>
          <a:p>
            <a:pPr algn="just">
              <a:buNone/>
            </a:pPr>
            <a:r>
              <a:rPr lang="en-GB" dirty="0" smtClean="0"/>
              <a:t>	The following organisms are found living in a patch of nettles.  Use these organisms to construct a food web.  Make sure arrow heads are drawn the correct way round!!!!</a:t>
            </a:r>
          </a:p>
          <a:p>
            <a:pPr algn="just"/>
            <a:r>
              <a:rPr lang="en-GB" dirty="0" smtClean="0"/>
              <a:t>Two-spot ladybird</a:t>
            </a:r>
          </a:p>
          <a:p>
            <a:pPr algn="just"/>
            <a:r>
              <a:rPr lang="en-GB" dirty="0" smtClean="0"/>
              <a:t>Nettle plant</a:t>
            </a:r>
          </a:p>
          <a:p>
            <a:pPr algn="just"/>
            <a:r>
              <a:rPr lang="en-GB" dirty="0" smtClean="0"/>
              <a:t>Small nettle aphid</a:t>
            </a:r>
          </a:p>
          <a:p>
            <a:pPr algn="just"/>
            <a:r>
              <a:rPr lang="en-GB" dirty="0" smtClean="0"/>
              <a:t>Fox </a:t>
            </a:r>
          </a:p>
          <a:p>
            <a:pPr algn="just"/>
            <a:r>
              <a:rPr lang="en-GB" dirty="0" smtClean="0"/>
              <a:t>Rabbit</a:t>
            </a:r>
          </a:p>
          <a:p>
            <a:pPr algn="just"/>
            <a:r>
              <a:rPr lang="en-GB" dirty="0" smtClean="0"/>
              <a:t>Parasitic wasp</a:t>
            </a:r>
          </a:p>
          <a:p>
            <a:pPr algn="just"/>
            <a:r>
              <a:rPr lang="en-GB" dirty="0" smtClean="0"/>
              <a:t>Caterpillar  (larva) of peacock butterfly</a:t>
            </a:r>
          </a:p>
          <a:p>
            <a:pPr algn="just"/>
            <a:endParaRPr lang="en-GB"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 food web showing some of the organisms living in a patch of nettles</a:t>
            </a:r>
            <a:endParaRPr lang="en-GB" dirty="0"/>
          </a:p>
        </p:txBody>
      </p:sp>
      <p:sp>
        <p:nvSpPr>
          <p:cNvPr id="4" name="TextBox 3"/>
          <p:cNvSpPr txBox="1"/>
          <p:nvPr/>
        </p:nvSpPr>
        <p:spPr>
          <a:xfrm>
            <a:off x="1071538" y="5929330"/>
            <a:ext cx="6786610" cy="523220"/>
          </a:xfrm>
          <a:prstGeom prst="rect">
            <a:avLst/>
          </a:prstGeom>
          <a:noFill/>
          <a:ln w="12700">
            <a:noFill/>
            <a:prstDash val="dash"/>
          </a:ln>
        </p:spPr>
        <p:txBody>
          <a:bodyPr wrap="square" rtlCol="0" anchor="ctr">
            <a:spAutoFit/>
          </a:bodyPr>
          <a:lstStyle/>
          <a:p>
            <a:pPr algn="ctr"/>
            <a:r>
              <a:rPr lang="en-GB" sz="2800" dirty="0" smtClean="0"/>
              <a:t>Nettle plant</a:t>
            </a:r>
            <a:endParaRPr lang="en-GB" sz="2800" dirty="0"/>
          </a:p>
        </p:txBody>
      </p:sp>
      <p:sp>
        <p:nvSpPr>
          <p:cNvPr id="5" name="TextBox 4"/>
          <p:cNvSpPr txBox="1"/>
          <p:nvPr/>
        </p:nvSpPr>
        <p:spPr>
          <a:xfrm>
            <a:off x="1071538" y="3925677"/>
            <a:ext cx="6786610" cy="646331"/>
          </a:xfrm>
          <a:prstGeom prst="rect">
            <a:avLst/>
          </a:prstGeom>
          <a:noFill/>
          <a:ln w="12700">
            <a:noFill/>
            <a:prstDash val="dash"/>
          </a:ln>
        </p:spPr>
        <p:txBody>
          <a:bodyPr wrap="square" rtlCol="0" anchor="ctr">
            <a:spAutoFit/>
          </a:bodyPr>
          <a:lstStyle/>
          <a:p>
            <a:pPr algn="ctr"/>
            <a:r>
              <a:rPr lang="en-GB" dirty="0" smtClean="0"/>
              <a:t>Small nettle aphid               Rabbit              Caterpillar  (larva) of peacock </a:t>
            </a:r>
          </a:p>
          <a:p>
            <a:pPr algn="ctr"/>
            <a:r>
              <a:rPr lang="en-GB" dirty="0"/>
              <a:t> </a:t>
            </a:r>
            <a:r>
              <a:rPr lang="en-GB" dirty="0" smtClean="0"/>
              <a:t>                                                                              butterfly</a:t>
            </a:r>
            <a:endParaRPr lang="en-GB" dirty="0"/>
          </a:p>
        </p:txBody>
      </p:sp>
      <p:sp>
        <p:nvSpPr>
          <p:cNvPr id="6" name="TextBox 5"/>
          <p:cNvSpPr txBox="1"/>
          <p:nvPr/>
        </p:nvSpPr>
        <p:spPr>
          <a:xfrm>
            <a:off x="1071538" y="2071678"/>
            <a:ext cx="6786610" cy="369332"/>
          </a:xfrm>
          <a:prstGeom prst="rect">
            <a:avLst/>
          </a:prstGeom>
          <a:noFill/>
          <a:ln w="12700">
            <a:noFill/>
            <a:prstDash val="dash"/>
          </a:ln>
        </p:spPr>
        <p:txBody>
          <a:bodyPr wrap="square" rtlCol="0" anchor="ctr">
            <a:spAutoFit/>
          </a:bodyPr>
          <a:lstStyle/>
          <a:p>
            <a:pPr algn="ctr"/>
            <a:r>
              <a:rPr lang="en-GB" dirty="0" smtClean="0"/>
              <a:t>Two-spot ladybird                           Fox                               Parasitic wasp</a:t>
            </a:r>
            <a:endParaRPr lang="en-GB" dirty="0"/>
          </a:p>
        </p:txBody>
      </p:sp>
      <p:cxnSp>
        <p:nvCxnSpPr>
          <p:cNvPr id="8" name="Straight Arrow Connector 7"/>
          <p:cNvCxnSpPr/>
          <p:nvPr/>
        </p:nvCxnSpPr>
        <p:spPr>
          <a:xfrm rot="16200000" flipV="1">
            <a:off x="2035951" y="4750603"/>
            <a:ext cx="1357322" cy="1000132"/>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3393273" y="5250669"/>
            <a:ext cx="1357322" cy="158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flipH="1" flipV="1">
            <a:off x="5000628" y="4714884"/>
            <a:ext cx="1357322" cy="107157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3595798" y="3060021"/>
            <a:ext cx="1416618" cy="321471"/>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flipH="1" flipV="1">
            <a:off x="6036479" y="2893215"/>
            <a:ext cx="1428760" cy="500066"/>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6200000" flipV="1">
            <a:off x="1071538" y="3000372"/>
            <a:ext cx="1500198" cy="35719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928662" y="1928802"/>
            <a:ext cx="2357454" cy="500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4000496" y="1928802"/>
            <a:ext cx="1214446" cy="500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6286512" y="1857364"/>
            <a:ext cx="2357454" cy="500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642910" y="4000504"/>
            <a:ext cx="2357454" cy="500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3593938" y="3967703"/>
            <a:ext cx="938218" cy="500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p:cNvSpPr/>
          <p:nvPr/>
        </p:nvSpPr>
        <p:spPr>
          <a:xfrm>
            <a:off x="5000628" y="4000504"/>
            <a:ext cx="2857520" cy="500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3071802" y="6072206"/>
            <a:ext cx="2357454" cy="500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0" nodeType="clickEffect">
                                  <p:stCondLst>
                                    <p:cond delay="0"/>
                                  </p:stCondLst>
                                  <p:childTnLst>
                                    <p:animEffect transition="out" filter="dissolve">
                                      <p:cBhvr>
                                        <p:cTn id="11" dur="500"/>
                                        <p:tgtEl>
                                          <p:spTgt spid="14"/>
                                        </p:tgtEl>
                                      </p:cBhvr>
                                    </p:animEffect>
                                    <p:set>
                                      <p:cBhvr>
                                        <p:cTn id="12" dur="1" fill="hold">
                                          <p:stCondLst>
                                            <p:cond delay="499"/>
                                          </p:stCondLst>
                                        </p:cTn>
                                        <p:tgtEl>
                                          <p:spTgt spid="1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0" nodeType="clickEffect">
                                  <p:stCondLst>
                                    <p:cond delay="0"/>
                                  </p:stCondLst>
                                  <p:childTnLst>
                                    <p:animEffect transition="out" filter="dissolve">
                                      <p:cBhvr>
                                        <p:cTn id="16" dur="500"/>
                                        <p:tgtEl>
                                          <p:spTgt spid="15"/>
                                        </p:tgtEl>
                                      </p:cBhvr>
                                    </p:animEffect>
                                    <p:set>
                                      <p:cBhvr>
                                        <p:cTn id="17" dur="1" fill="hold">
                                          <p:stCondLst>
                                            <p:cond delay="499"/>
                                          </p:stCondLst>
                                        </p:cTn>
                                        <p:tgtEl>
                                          <p:spTgt spid="1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9" presetClass="exit" presetSubtype="0" fill="hold" grpId="0" nodeType="clickEffect">
                                  <p:stCondLst>
                                    <p:cond delay="0"/>
                                  </p:stCondLst>
                                  <p:childTnLst>
                                    <p:animEffect transition="out" filter="dissolve">
                                      <p:cBhvr>
                                        <p:cTn id="21" dur="500"/>
                                        <p:tgtEl>
                                          <p:spTgt spid="16"/>
                                        </p:tgtEl>
                                      </p:cBhvr>
                                    </p:animEffect>
                                    <p:set>
                                      <p:cBhvr>
                                        <p:cTn id="22" dur="1" fill="hold">
                                          <p:stCondLst>
                                            <p:cond delay="499"/>
                                          </p:stCondLst>
                                        </p:cTn>
                                        <p:tgtEl>
                                          <p:spTgt spid="1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9" presetClass="exit" presetSubtype="0" fill="hold" grpId="0" nodeType="clickEffect">
                                  <p:stCondLst>
                                    <p:cond delay="0"/>
                                  </p:stCondLst>
                                  <p:childTnLst>
                                    <p:animEffect transition="out" filter="dissolve">
                                      <p:cBhvr>
                                        <p:cTn id="26" dur="500"/>
                                        <p:tgtEl>
                                          <p:spTgt spid="18"/>
                                        </p:tgtEl>
                                      </p:cBhvr>
                                    </p:animEffect>
                                    <p:set>
                                      <p:cBhvr>
                                        <p:cTn id="27" dur="1" fill="hold">
                                          <p:stCondLst>
                                            <p:cond delay="499"/>
                                          </p:stCondLst>
                                        </p:cTn>
                                        <p:tgtEl>
                                          <p:spTgt spid="1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9" presetClass="exit" presetSubtype="0" fill="hold" grpId="0" nodeType="clickEffect">
                                  <p:stCondLst>
                                    <p:cond delay="0"/>
                                  </p:stCondLst>
                                  <p:childTnLst>
                                    <p:animEffect transition="out" filter="dissolve">
                                      <p:cBhvr>
                                        <p:cTn id="31" dur="500"/>
                                        <p:tgtEl>
                                          <p:spTgt spid="20"/>
                                        </p:tgtEl>
                                      </p:cBhvr>
                                    </p:animEffect>
                                    <p:set>
                                      <p:cBhvr>
                                        <p:cTn id="32" dur="1" fill="hold">
                                          <p:stCondLst>
                                            <p:cond delay="499"/>
                                          </p:stCondLst>
                                        </p:cTn>
                                        <p:tgtEl>
                                          <p:spTgt spid="2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9" presetClass="exit" presetSubtype="0" fill="hold" grpId="0" nodeType="clickEffect">
                                  <p:stCondLst>
                                    <p:cond delay="0"/>
                                  </p:stCondLst>
                                  <p:childTnLst>
                                    <p:animEffect transition="out" filter="dissolve">
                                      <p:cBhvr>
                                        <p:cTn id="36" dur="500"/>
                                        <p:tgtEl>
                                          <p:spTgt spid="22"/>
                                        </p:tgtEl>
                                      </p:cBhvr>
                                    </p:animEffect>
                                    <p:set>
                                      <p:cBhvr>
                                        <p:cTn id="37" dur="1" fill="hold">
                                          <p:stCondLst>
                                            <p:cond delay="499"/>
                                          </p:stCondLst>
                                        </p:cTn>
                                        <p:tgtEl>
                                          <p:spTgt spid="22"/>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9" presetClass="exit" presetSubtype="0" fill="hold" nodeType="clickEffect">
                                  <p:stCondLst>
                                    <p:cond delay="0"/>
                                  </p:stCondLst>
                                  <p:childTnLst>
                                    <p:animEffect transition="out" filter="dissolve">
                                      <p:cBhvr>
                                        <p:cTn id="41" dur="500"/>
                                        <p:tgtEl>
                                          <p:spTgt spid="8"/>
                                        </p:tgtEl>
                                      </p:cBhvr>
                                    </p:animEffect>
                                    <p:set>
                                      <p:cBhvr>
                                        <p:cTn id="42" dur="1" fill="hold">
                                          <p:stCondLst>
                                            <p:cond delay="499"/>
                                          </p:stCondLst>
                                        </p:cTn>
                                        <p:tgtEl>
                                          <p:spTgt spid="8"/>
                                        </p:tgtEl>
                                        <p:attrNameLst>
                                          <p:attrName>style.visibility</p:attrName>
                                        </p:attrNameLst>
                                      </p:cBhvr>
                                      <p:to>
                                        <p:strVal val="hidden"/>
                                      </p:to>
                                    </p:set>
                                  </p:childTnLst>
                                </p:cTn>
                              </p:par>
                              <p:par>
                                <p:cTn id="43" presetID="9" presetClass="exit" presetSubtype="0" fill="hold" nodeType="withEffect">
                                  <p:stCondLst>
                                    <p:cond delay="0"/>
                                  </p:stCondLst>
                                  <p:childTnLst>
                                    <p:animEffect transition="out" filter="dissolve">
                                      <p:cBhvr>
                                        <p:cTn id="44" dur="500"/>
                                        <p:tgtEl>
                                          <p:spTgt spid="10"/>
                                        </p:tgtEl>
                                      </p:cBhvr>
                                    </p:animEffect>
                                    <p:set>
                                      <p:cBhvr>
                                        <p:cTn id="45" dur="1" fill="hold">
                                          <p:stCondLst>
                                            <p:cond delay="499"/>
                                          </p:stCondLst>
                                        </p:cTn>
                                        <p:tgtEl>
                                          <p:spTgt spid="10"/>
                                        </p:tgtEl>
                                        <p:attrNameLst>
                                          <p:attrName>style.visibility</p:attrName>
                                        </p:attrNameLst>
                                      </p:cBhvr>
                                      <p:to>
                                        <p:strVal val="hidden"/>
                                      </p:to>
                                    </p:set>
                                  </p:childTnLst>
                                </p:cTn>
                              </p:par>
                              <p:par>
                                <p:cTn id="46" presetID="9" presetClass="exit" presetSubtype="0" fill="hold" nodeType="withEffect">
                                  <p:stCondLst>
                                    <p:cond delay="0"/>
                                  </p:stCondLst>
                                  <p:childTnLst>
                                    <p:animEffect transition="out" filter="dissolve">
                                      <p:cBhvr>
                                        <p:cTn id="47" dur="500"/>
                                        <p:tgtEl>
                                          <p:spTgt spid="13"/>
                                        </p:tgtEl>
                                      </p:cBhvr>
                                    </p:animEffect>
                                    <p:set>
                                      <p:cBhvr>
                                        <p:cTn id="48"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P spid="16" grpId="0" animBg="1"/>
      <p:bldP spid="18" grpId="0" animBg="1"/>
      <p:bldP spid="20" grpId="0" animBg="1"/>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 food web showing some of the organisms living in a patch of nettles</a:t>
            </a:r>
            <a:endParaRPr lang="en-GB" dirty="0"/>
          </a:p>
        </p:txBody>
      </p:sp>
      <p:sp>
        <p:nvSpPr>
          <p:cNvPr id="4" name="TextBox 3"/>
          <p:cNvSpPr txBox="1"/>
          <p:nvPr/>
        </p:nvSpPr>
        <p:spPr>
          <a:xfrm>
            <a:off x="1071538" y="5929330"/>
            <a:ext cx="6786610" cy="523220"/>
          </a:xfrm>
          <a:prstGeom prst="rect">
            <a:avLst/>
          </a:prstGeom>
          <a:noFill/>
          <a:ln w="12700">
            <a:noFill/>
            <a:prstDash val="dash"/>
          </a:ln>
        </p:spPr>
        <p:txBody>
          <a:bodyPr wrap="square" rtlCol="0" anchor="ctr">
            <a:spAutoFit/>
          </a:bodyPr>
          <a:lstStyle/>
          <a:p>
            <a:pPr algn="ctr"/>
            <a:r>
              <a:rPr lang="en-GB" sz="2800" dirty="0" smtClean="0"/>
              <a:t>Nettle plant</a:t>
            </a:r>
            <a:endParaRPr lang="en-GB" sz="2800" dirty="0"/>
          </a:p>
        </p:txBody>
      </p:sp>
      <p:sp>
        <p:nvSpPr>
          <p:cNvPr id="5" name="TextBox 4"/>
          <p:cNvSpPr txBox="1"/>
          <p:nvPr/>
        </p:nvSpPr>
        <p:spPr>
          <a:xfrm>
            <a:off x="1071538" y="3925677"/>
            <a:ext cx="6786610" cy="646331"/>
          </a:xfrm>
          <a:prstGeom prst="rect">
            <a:avLst/>
          </a:prstGeom>
          <a:noFill/>
          <a:ln w="12700">
            <a:noFill/>
            <a:prstDash val="dash"/>
          </a:ln>
        </p:spPr>
        <p:txBody>
          <a:bodyPr wrap="square" rtlCol="0" anchor="ctr">
            <a:spAutoFit/>
          </a:bodyPr>
          <a:lstStyle/>
          <a:p>
            <a:pPr algn="ctr"/>
            <a:r>
              <a:rPr lang="en-GB" dirty="0" smtClean="0"/>
              <a:t>Small nettle aphid               Rabbit              Caterpillar  (larva) of peacock </a:t>
            </a:r>
          </a:p>
          <a:p>
            <a:pPr algn="ctr"/>
            <a:r>
              <a:rPr lang="en-GB" dirty="0"/>
              <a:t> </a:t>
            </a:r>
            <a:r>
              <a:rPr lang="en-GB" dirty="0" smtClean="0"/>
              <a:t>                                                                              butterfly</a:t>
            </a:r>
            <a:endParaRPr lang="en-GB" dirty="0"/>
          </a:p>
        </p:txBody>
      </p:sp>
      <p:sp>
        <p:nvSpPr>
          <p:cNvPr id="6" name="TextBox 5"/>
          <p:cNvSpPr txBox="1"/>
          <p:nvPr/>
        </p:nvSpPr>
        <p:spPr>
          <a:xfrm>
            <a:off x="1071538" y="2071678"/>
            <a:ext cx="6786610" cy="369332"/>
          </a:xfrm>
          <a:prstGeom prst="rect">
            <a:avLst/>
          </a:prstGeom>
          <a:noFill/>
          <a:ln w="12700">
            <a:noFill/>
            <a:prstDash val="dash"/>
          </a:ln>
        </p:spPr>
        <p:txBody>
          <a:bodyPr wrap="square" rtlCol="0" anchor="ctr">
            <a:spAutoFit/>
          </a:bodyPr>
          <a:lstStyle/>
          <a:p>
            <a:pPr algn="ctr"/>
            <a:r>
              <a:rPr lang="en-GB" dirty="0" smtClean="0"/>
              <a:t>Two-spot ladybird                           Fox                               Parasitic wasp</a:t>
            </a:r>
            <a:endParaRPr lang="en-GB" dirty="0"/>
          </a:p>
        </p:txBody>
      </p:sp>
      <p:cxnSp>
        <p:nvCxnSpPr>
          <p:cNvPr id="8" name="Straight Arrow Connector 7"/>
          <p:cNvCxnSpPr/>
          <p:nvPr/>
        </p:nvCxnSpPr>
        <p:spPr>
          <a:xfrm rot="16200000" flipV="1">
            <a:off x="2035951" y="4750603"/>
            <a:ext cx="1357322"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3393273" y="5250669"/>
            <a:ext cx="135732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flipH="1" flipV="1">
            <a:off x="5000628" y="4714884"/>
            <a:ext cx="1357322" cy="1071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3595798" y="3060021"/>
            <a:ext cx="1416618" cy="3214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flipH="1" flipV="1">
            <a:off x="6036479" y="2893215"/>
            <a:ext cx="1428760"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6200000" flipV="1">
            <a:off x="1071538" y="3000372"/>
            <a:ext cx="1500198"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Ecological pyramids</a:t>
            </a:r>
            <a:endParaRPr lang="en-GB" dirty="0"/>
          </a:p>
        </p:txBody>
      </p:sp>
      <p:sp>
        <p:nvSpPr>
          <p:cNvPr id="3" name="Content Placeholder 2"/>
          <p:cNvSpPr>
            <a:spLocks noGrp="1"/>
          </p:cNvSpPr>
          <p:nvPr>
            <p:ph idx="1"/>
          </p:nvPr>
        </p:nvSpPr>
        <p:spPr>
          <a:xfrm>
            <a:off x="457200" y="1600200"/>
            <a:ext cx="8229600" cy="4829196"/>
          </a:xfrm>
        </p:spPr>
        <p:txBody>
          <a:bodyPr>
            <a:normAutofit/>
          </a:bodyPr>
          <a:lstStyle/>
          <a:p>
            <a:pPr algn="ctr">
              <a:buNone/>
            </a:pPr>
            <a:r>
              <a:rPr lang="en-GB" dirty="0" smtClean="0"/>
              <a:t>Diagrams of food webs only show qualitative information.  Pyramids of numbers, biomass and energy provide us with quantitative information i.e. The number, mass or amount of energy stored at each </a:t>
            </a:r>
            <a:r>
              <a:rPr lang="en-GB" dirty="0" err="1" smtClean="0"/>
              <a:t>trophic</a:t>
            </a:r>
            <a:r>
              <a:rPr lang="en-GB" dirty="0" smtClean="0"/>
              <a:t> level.</a:t>
            </a:r>
          </a:p>
          <a:p>
            <a:pPr algn="ctr">
              <a:buNone/>
            </a:pPr>
            <a:r>
              <a:rPr lang="en-GB" dirty="0" smtClean="0"/>
              <a:t>If you are asked to draw an ecological pyramid, always label it.  Use the terms producer, primary consumer, secondary consumer rather than </a:t>
            </a:r>
            <a:r>
              <a:rPr lang="en-GB" dirty="0" err="1" smtClean="0"/>
              <a:t>trophic</a:t>
            </a:r>
            <a:r>
              <a:rPr lang="en-GB" dirty="0" smtClean="0"/>
              <a:t> levels 1, 2 and 3 etc.</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10216</TotalTime>
  <Words>1820</Words>
  <Application>Microsoft Office PowerPoint</Application>
  <PresentationFormat>On-screen Show (4:3)</PresentationFormat>
  <Paragraphs>218</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Learning Objectives</vt:lpstr>
      <vt:lpstr>Success Criteria</vt:lpstr>
      <vt:lpstr>Starter Activity: Card Sort Activity</vt:lpstr>
      <vt:lpstr>Starter Activity Answers</vt:lpstr>
      <vt:lpstr>Quick recap of last lesson!</vt:lpstr>
      <vt:lpstr>A food web showing some of the organisms living in a patch of nettles</vt:lpstr>
      <vt:lpstr>A food web showing some of the organisms living in a patch of nettles</vt:lpstr>
      <vt:lpstr>Ecological pyramids</vt:lpstr>
      <vt:lpstr>The following activities involve making pyramids from chocolate blocks.  You must not eat any chocolate until the end of the activity! </vt:lpstr>
      <vt:lpstr>Pyramids of number</vt:lpstr>
      <vt:lpstr>Pyramids of number</vt:lpstr>
      <vt:lpstr>Use chocolate blocks to construct ‘Pyramids of Numbers’ for the following food chains and then sketch these in your books.</vt:lpstr>
      <vt:lpstr>Ecological Pyramids</vt:lpstr>
      <vt:lpstr>Pyramids of Biomass</vt:lpstr>
      <vt:lpstr>Slide 16</vt:lpstr>
      <vt:lpstr>Use chocolate blocks to construct ‘Pyramids of Biomass’ for the following food chains and sketch these in your exercise books.</vt:lpstr>
      <vt:lpstr>Ecological Pyramids</vt:lpstr>
      <vt:lpstr>Pyramids of energy</vt:lpstr>
      <vt:lpstr>Ecological Pyramids</vt:lpstr>
      <vt:lpstr>Plenary: Summary questions</vt:lpstr>
      <vt:lpstr>Peer Assessment: Answers</vt:lpstr>
      <vt:lpstr>Grade Boundaries</vt:lpstr>
      <vt:lpstr>Learning Objectives</vt:lpstr>
      <vt:lpstr>Success Criteria</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and Ecosystems</dc:title>
  <dc:creator> </dc:creator>
  <cp:lastModifiedBy> </cp:lastModifiedBy>
  <cp:revision>78</cp:revision>
  <dcterms:created xsi:type="dcterms:W3CDTF">2009-06-25T11:26:17Z</dcterms:created>
  <dcterms:modified xsi:type="dcterms:W3CDTF">2010-06-28T08:41:32Z</dcterms:modified>
</cp:coreProperties>
</file>