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handoutMasterIdLst>
    <p:handoutMasterId r:id="rId13"/>
  </p:handoutMasterIdLst>
  <p:sldIdLst>
    <p:sldId id="281" r:id="rId3"/>
    <p:sldId id="282" r:id="rId4"/>
    <p:sldId id="271" r:id="rId5"/>
    <p:sldId id="280" r:id="rId6"/>
    <p:sldId id="273" r:id="rId7"/>
    <p:sldId id="283" r:id="rId8"/>
    <p:sldId id="275" r:id="rId9"/>
    <p:sldId id="276" r:id="rId10"/>
    <p:sldId id="277" r:id="rId11"/>
    <p:sldId id="284" r:id="rId12"/>
  </p:sldIdLst>
  <p:sldSz cx="9144000" cy="6858000" type="screen4x3"/>
  <p:notesSz cx="6794500"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3084" autoAdjust="0"/>
    <p:restoredTop sz="86410" autoAdjust="0"/>
  </p:normalViewPr>
  <p:slideViewPr>
    <p:cSldViewPr>
      <p:cViewPr>
        <p:scale>
          <a:sx n="70" d="100"/>
          <a:sy n="70" d="100"/>
        </p:scale>
        <p:origin x="-894" y="-288"/>
      </p:cViewPr>
      <p:guideLst>
        <p:guide orient="horz" pos="2160"/>
        <p:guide pos="2880"/>
      </p:guideLst>
    </p:cSldViewPr>
  </p:slideViewPr>
  <p:outlineViewPr>
    <p:cViewPr>
      <p:scale>
        <a:sx n="33" d="100"/>
        <a:sy n="33" d="100"/>
      </p:scale>
      <p:origin x="0" y="968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4284"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2"/>
            <a:ext cx="2944284" cy="496491"/>
          </a:xfrm>
          <a:prstGeom prst="rect">
            <a:avLst/>
          </a:prstGeom>
        </p:spPr>
        <p:txBody>
          <a:bodyPr vert="horz" lIns="91440" tIns="45720" rIns="91440" bIns="45720" rtlCol="0"/>
          <a:lstStyle>
            <a:lvl1pPr algn="r">
              <a:defRPr sz="1200"/>
            </a:lvl1pPr>
          </a:lstStyle>
          <a:p>
            <a:fld id="{83138DEF-AA67-44D4-8CD6-BCE8B7D99133}" type="datetimeFigureOut">
              <a:rPr lang="en-US" smtClean="0"/>
              <a:pPr/>
              <a:t>8/6/2008</a:t>
            </a:fld>
            <a:endParaRPr lang="en-GB"/>
          </a:p>
        </p:txBody>
      </p:sp>
      <p:sp>
        <p:nvSpPr>
          <p:cNvPr id="4" name="Footer Placeholder 3"/>
          <p:cNvSpPr>
            <a:spLocks noGrp="1"/>
          </p:cNvSpPr>
          <p:nvPr>
            <p:ph type="ftr" sz="quarter" idx="2"/>
          </p:nvPr>
        </p:nvSpPr>
        <p:spPr>
          <a:xfrm>
            <a:off x="0" y="9431601"/>
            <a:ext cx="2944284" cy="49649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31601"/>
            <a:ext cx="2944284" cy="496491"/>
          </a:xfrm>
          <a:prstGeom prst="rect">
            <a:avLst/>
          </a:prstGeom>
        </p:spPr>
        <p:txBody>
          <a:bodyPr vert="horz" lIns="91440" tIns="45720" rIns="91440" bIns="45720" rtlCol="0" anchor="b"/>
          <a:lstStyle>
            <a:lvl1pPr algn="r">
              <a:defRPr sz="1200"/>
            </a:lvl1pPr>
          </a:lstStyle>
          <a:p>
            <a:fld id="{96233198-B352-48BD-AACC-BD137B40E858}"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E990EB0-8A57-4C10-9727-A9BFB942C899}" type="datetimeFigureOut">
              <a:rPr lang="en-US" smtClean="0"/>
              <a:pPr/>
              <a:t>8/6/2008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DCB9514B-1D21-44B2-859E-D3D0807522C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990EB0-8A57-4C10-9727-A9BFB942C899}" type="datetimeFigureOut">
              <a:rPr lang="en-US" smtClean="0"/>
              <a:pPr/>
              <a:t>8/6/2008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990EB0-8A57-4C10-9727-A9BFB942C899}" type="datetimeFigureOut">
              <a:rPr lang="en-US" smtClean="0"/>
              <a:pPr/>
              <a:t>8/6/2008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990EB0-8A57-4C10-9727-A9BFB942C899}" type="datetimeFigureOut">
              <a:rPr lang="en-US" smtClean="0"/>
              <a:pPr/>
              <a:t>8/6/2008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90EB0-8A57-4C10-9727-A9BFB942C899}" type="datetimeFigureOut">
              <a:rPr lang="en-US" smtClean="0"/>
              <a:pPr/>
              <a:t>8/6/2008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90EB0-8A57-4C10-9727-A9BFB942C899}" type="datetimeFigureOut">
              <a:rPr lang="en-US" smtClean="0"/>
              <a:pPr/>
              <a:t>8/6/2008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990EB0-8A57-4C10-9727-A9BFB942C899}" type="datetimeFigureOut">
              <a:rPr lang="en-US" smtClean="0"/>
              <a:pPr/>
              <a:t>8/6/2008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990EB0-8A57-4C10-9727-A9BFB942C899}" type="datetimeFigureOut">
              <a:rPr lang="en-US" smtClean="0"/>
              <a:pPr/>
              <a:t>8/6/2008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990EB0-8A57-4C10-9727-A9BFB942C899}" type="datetimeFigureOut">
              <a:rPr lang="en-US" smtClean="0"/>
              <a:pPr/>
              <a:t>8/6/2008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90EB0-8A57-4C10-9727-A9BFB942C899}" type="datetimeFigureOut">
              <a:rPr lang="en-US" smtClean="0"/>
              <a:pPr/>
              <a:t>8/6/2008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90EB0-8A57-4C10-9727-A9BFB942C899}" type="datetimeFigureOut">
              <a:rPr lang="en-US" smtClean="0"/>
              <a:pPr/>
              <a:t>8/6/2008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990EB0-8A57-4C10-9727-A9BFB942C899}" type="datetimeFigureOut">
              <a:rPr lang="en-US" smtClean="0"/>
              <a:pPr/>
              <a:t>8/6/2008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90EB0-8A57-4C10-9727-A9BFB942C899}" type="datetimeFigureOut">
              <a:rPr lang="en-US" smtClean="0"/>
              <a:pPr/>
              <a:t>8/6/2008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90EB0-8A57-4C10-9727-A9BFB942C899}" type="datetimeFigureOut">
              <a:rPr lang="en-US" smtClean="0"/>
              <a:pPr/>
              <a:t>8/6/2008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90EB0-8A57-4C10-9727-A9BFB942C899}" type="datetimeFigureOut">
              <a:rPr lang="en-US" smtClean="0"/>
              <a:pPr/>
              <a:t>8/6/2008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990EB0-8A57-4C10-9727-A9BFB942C899}" type="datetimeFigureOut">
              <a:rPr lang="en-US" smtClean="0"/>
              <a:pPr/>
              <a:t>8/6/2008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9514B-1D21-44B2-859E-D3D0807522C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990EB0-8A57-4C10-9727-A9BFB942C899}" type="datetimeFigureOut">
              <a:rPr lang="en-US" smtClean="0"/>
              <a:pPr/>
              <a:t>8/6/2008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990EB0-8A57-4C10-9727-A9BFB942C899}" type="datetimeFigureOut">
              <a:rPr lang="en-US" smtClean="0"/>
              <a:pPr/>
              <a:t>8/6/2008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990EB0-8A57-4C10-9727-A9BFB942C899}" type="datetimeFigureOut">
              <a:rPr lang="en-US" smtClean="0"/>
              <a:pPr/>
              <a:t>8/6/2008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90EB0-8A57-4C10-9727-A9BFB942C899}" type="datetimeFigureOut">
              <a:rPr lang="en-US" smtClean="0"/>
              <a:pPr/>
              <a:t>8/6/2008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990EB0-8A57-4C10-9727-A9BFB942C899}" type="datetimeFigureOut">
              <a:rPr lang="en-US" smtClean="0"/>
              <a:pPr/>
              <a:t>8/6/2008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B9514B-1D21-44B2-859E-D3D0807522C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990EB0-8A57-4C10-9727-A9BFB942C899}" type="datetimeFigureOut">
              <a:rPr lang="en-US" smtClean="0"/>
              <a:pPr/>
              <a:t>8/6/2008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DCB9514B-1D21-44B2-859E-D3D0807522C5}"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990EB0-8A57-4C10-9727-A9BFB942C899}" type="datetimeFigureOut">
              <a:rPr lang="en-US" smtClean="0"/>
              <a:pPr/>
              <a:t>8/6/2008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CB9514B-1D21-44B2-859E-D3D0807522C5}"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90EB0-8A57-4C10-9727-A9BFB942C899}" type="datetimeFigureOut">
              <a:rPr lang="en-US" smtClean="0"/>
              <a:pPr/>
              <a:t>8/6/2008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9514B-1D21-44B2-859E-D3D0807522C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wmf"/><Relationship Id="rId2" Type="http://schemas.openxmlformats.org/officeDocument/2006/relationships/image" Target="../media/image2.jpeg"/><Relationship Id="rId1" Type="http://schemas.openxmlformats.org/officeDocument/2006/relationships/slideLayout" Target="../slideLayouts/slideLayout18.xml"/><Relationship Id="rId6" Type="http://schemas.openxmlformats.org/officeDocument/2006/relationships/hyperlink" Target="../../timer%5b1%5d.swf" TargetMode="External"/><Relationship Id="rId5" Type="http://schemas.openxmlformats.org/officeDocument/2006/relationships/image" Target="../media/image5.gif"/><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Coronary%20Heart%20disease%201.swf"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Stroke.swf"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843218"/>
          </a:xfrm>
        </p:spPr>
        <p:txBody>
          <a:bodyPr>
            <a:normAutofit/>
          </a:bodyPr>
          <a:lstStyle/>
          <a:p>
            <a:pPr algn="ctr"/>
            <a:r>
              <a:rPr lang="en-GB" sz="8800" dirty="0" smtClean="0"/>
              <a:t>The heart and heart disease</a:t>
            </a:r>
            <a:endParaRPr lang="en-GB" sz="8800" dirty="0"/>
          </a:p>
        </p:txBody>
      </p:sp>
      <p:sp>
        <p:nvSpPr>
          <p:cNvPr id="3" name="Subtitle 2"/>
          <p:cNvSpPr>
            <a:spLocks noGrp="1"/>
          </p:cNvSpPr>
          <p:nvPr>
            <p:ph type="subTitle" idx="1"/>
          </p:nvPr>
        </p:nvSpPr>
        <p:spPr>
          <a:xfrm>
            <a:off x="500034" y="4429132"/>
            <a:ext cx="7854696" cy="1752600"/>
          </a:xfrm>
        </p:spPr>
        <p:txBody>
          <a:bodyPr>
            <a:normAutofit/>
          </a:bodyPr>
          <a:lstStyle/>
          <a:p>
            <a:pPr algn="ctr"/>
            <a:r>
              <a:rPr lang="en-GB" sz="6600" dirty="0" smtClean="0"/>
              <a:t>5.3 Heart disease</a:t>
            </a:r>
            <a:endParaRPr lang="en-GB" sz="6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pPr>
              <a:buNone/>
            </a:pPr>
            <a:r>
              <a:rPr lang="en-GB" dirty="0" smtClean="0"/>
              <a:t>Students should understand the following:</a:t>
            </a:r>
          </a:p>
          <a:p>
            <a:pPr>
              <a:buNone/>
            </a:pPr>
            <a:endParaRPr lang="en-GB" sz="1000" dirty="0" smtClean="0"/>
          </a:p>
          <a:p>
            <a:r>
              <a:rPr lang="en-GB" dirty="0" smtClean="0"/>
              <a:t>Atheroma as the presence of fatty material within the walls of arteries.</a:t>
            </a:r>
          </a:p>
          <a:p>
            <a:endParaRPr lang="en-GB" sz="1000" dirty="0" smtClean="0"/>
          </a:p>
          <a:p>
            <a:r>
              <a:rPr lang="en-GB" dirty="0" smtClean="0"/>
              <a:t>The link between atheroma and the increased risk of aneurysm and thrombosis.  </a:t>
            </a:r>
          </a:p>
          <a:p>
            <a:endParaRPr lang="en-GB" sz="1000" dirty="0" smtClean="0"/>
          </a:p>
          <a:p>
            <a:r>
              <a:rPr lang="en-GB" dirty="0" smtClean="0"/>
              <a:t>Myocardial infarction and its cause in terms of an interruption to the blood flow to heart muscle.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pPr>
              <a:buNone/>
            </a:pPr>
            <a:r>
              <a:rPr lang="en-GB" dirty="0" smtClean="0"/>
              <a:t>Students should understand the following:</a:t>
            </a:r>
          </a:p>
          <a:p>
            <a:pPr>
              <a:buNone/>
            </a:pPr>
            <a:endParaRPr lang="en-GB" sz="1000" dirty="0" smtClean="0"/>
          </a:p>
          <a:p>
            <a:r>
              <a:rPr lang="en-GB" dirty="0" smtClean="0"/>
              <a:t>Atheroma as the presence of fatty material within the walls of arteries.</a:t>
            </a:r>
          </a:p>
          <a:p>
            <a:endParaRPr lang="en-GB" sz="1000" dirty="0" smtClean="0"/>
          </a:p>
          <a:p>
            <a:r>
              <a:rPr lang="en-GB" dirty="0" smtClean="0"/>
              <a:t>The link between atheroma and the increased risk of aneurysm and thrombosis.  </a:t>
            </a:r>
          </a:p>
          <a:p>
            <a:endParaRPr lang="en-GB" sz="1000" dirty="0" smtClean="0"/>
          </a:p>
          <a:p>
            <a:r>
              <a:rPr lang="en-GB" dirty="0" smtClean="0"/>
              <a:t>Myocardial infarction and its cause in terms of an interruption to the blood flow to heart muscle.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a:bodyPr>
          <a:lstStyle/>
          <a:p>
            <a:pPr>
              <a:buNone/>
            </a:pPr>
            <a:r>
              <a:rPr lang="en-GB" dirty="0" smtClean="0"/>
              <a:t>Diseases of the heart and circulation are called </a:t>
            </a:r>
            <a:r>
              <a:rPr lang="en-GB" dirty="0" smtClean="0">
                <a:solidFill>
                  <a:srgbClr val="FF0000"/>
                </a:solidFill>
              </a:rPr>
              <a:t>cardiovascular disease:</a:t>
            </a:r>
          </a:p>
          <a:p>
            <a:endParaRPr lang="en-GB" sz="1100" dirty="0" smtClean="0">
              <a:solidFill>
                <a:srgbClr val="FF0000"/>
              </a:solidFill>
            </a:endParaRPr>
          </a:p>
          <a:p>
            <a:pPr lvl="1"/>
            <a:r>
              <a:rPr lang="en-GB" dirty="0" smtClean="0">
                <a:solidFill>
                  <a:srgbClr val="FF0000"/>
                </a:solidFill>
              </a:rPr>
              <a:t>Atheroscelrosis  </a:t>
            </a:r>
            <a:r>
              <a:rPr lang="en-GB" dirty="0" smtClean="0"/>
              <a:t>– build up of fatty deposits on the inner linings of arteries (</a:t>
            </a:r>
            <a:r>
              <a:rPr lang="en-GB" dirty="0" smtClean="0">
                <a:solidFill>
                  <a:srgbClr val="FF0000"/>
                </a:solidFill>
              </a:rPr>
              <a:t>atheroma</a:t>
            </a:r>
            <a:r>
              <a:rPr lang="en-GB" dirty="0" smtClean="0"/>
              <a:t>) .</a:t>
            </a:r>
          </a:p>
          <a:p>
            <a:pPr lvl="1"/>
            <a:endParaRPr lang="en-GB" sz="1100" dirty="0" smtClean="0"/>
          </a:p>
          <a:p>
            <a:pPr lvl="1"/>
            <a:r>
              <a:rPr lang="en-GB" dirty="0" smtClean="0">
                <a:solidFill>
                  <a:srgbClr val="FF0000"/>
                </a:solidFill>
              </a:rPr>
              <a:t>Coronary heart disease (CHD)</a:t>
            </a:r>
            <a:r>
              <a:rPr lang="en-GB" dirty="0" smtClean="0"/>
              <a:t>- an atheroma in coronary arteries.</a:t>
            </a:r>
          </a:p>
          <a:p>
            <a:pPr lvl="1"/>
            <a:endParaRPr lang="en-GB" sz="1100" dirty="0" smtClean="0"/>
          </a:p>
          <a:p>
            <a:pPr lvl="1"/>
            <a:r>
              <a:rPr lang="en-GB" dirty="0" smtClean="0">
                <a:solidFill>
                  <a:srgbClr val="FF0000"/>
                </a:solidFill>
              </a:rPr>
              <a:t>Aneurysm </a:t>
            </a:r>
            <a:r>
              <a:rPr lang="en-GB" dirty="0" smtClean="0"/>
              <a:t>– a weakened and ballooning area of an artery.</a:t>
            </a:r>
          </a:p>
          <a:p>
            <a:pPr lvl="1"/>
            <a:endParaRPr lang="en-GB" sz="1100" dirty="0" smtClean="0"/>
          </a:p>
          <a:p>
            <a:pPr lvl="1"/>
            <a:r>
              <a:rPr lang="en-GB" dirty="0" smtClean="0">
                <a:solidFill>
                  <a:srgbClr val="FF0000"/>
                </a:solidFill>
              </a:rPr>
              <a:t>Cerebrovascular accident </a:t>
            </a:r>
            <a:r>
              <a:rPr lang="en-GB" dirty="0" smtClean="0"/>
              <a:t>– blockage of a blood vessel in the brain (</a:t>
            </a:r>
            <a:r>
              <a:rPr lang="en-GB" dirty="0" smtClean="0">
                <a:solidFill>
                  <a:srgbClr val="FF0000"/>
                </a:solidFill>
              </a:rPr>
              <a:t>stroke</a:t>
            </a:r>
            <a:r>
              <a:rPr lang="en-GB" dirty="0" smtClean="0"/>
              <a:t>).</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8596" y="75987"/>
          <a:ext cx="8215370" cy="6695823"/>
        </p:xfrm>
        <a:graphic>
          <a:graphicData uri="http://schemas.openxmlformats.org/drawingml/2006/table">
            <a:tbl>
              <a:tblPr/>
              <a:tblGrid>
                <a:gridCol w="1824270"/>
                <a:gridCol w="3383207"/>
                <a:gridCol w="3007893"/>
              </a:tblGrid>
              <a:tr h="578580">
                <a:tc>
                  <a:txBody>
                    <a:bodyPr/>
                    <a:lstStyle/>
                    <a:p>
                      <a:pPr algn="ctr">
                        <a:lnSpc>
                          <a:spcPct val="115000"/>
                        </a:lnSpc>
                        <a:spcAft>
                          <a:spcPts val="0"/>
                        </a:spcAft>
                      </a:pPr>
                      <a:r>
                        <a:rPr lang="en-GB" sz="1800" b="1" dirty="0">
                          <a:latin typeface="Calibri"/>
                          <a:ea typeface="Calibri"/>
                          <a:cs typeface="Times New Roman"/>
                        </a:rPr>
                        <a:t>Condition</a:t>
                      </a:r>
                      <a:endParaRPr lang="en-GB" sz="1800" dirty="0">
                        <a:latin typeface="Calibri"/>
                        <a:ea typeface="Calibri"/>
                        <a:cs typeface="Times New Roman"/>
                      </a:endParaRPr>
                    </a:p>
                  </a:txBody>
                  <a:tcPr marL="61633" marR="616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b="1" dirty="0">
                          <a:latin typeface="Calibri"/>
                          <a:ea typeface="Calibri"/>
                          <a:cs typeface="Times New Roman"/>
                        </a:rPr>
                        <a:t>Description</a:t>
                      </a:r>
                      <a:endParaRPr lang="en-GB" sz="1800" dirty="0">
                        <a:latin typeface="Calibri"/>
                        <a:ea typeface="Calibri"/>
                        <a:cs typeface="Times New Roman"/>
                      </a:endParaRPr>
                    </a:p>
                  </a:txBody>
                  <a:tcPr marL="61633" marR="616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b="1" dirty="0">
                          <a:latin typeface="Calibri"/>
                          <a:ea typeface="Calibri"/>
                          <a:cs typeface="Times New Roman"/>
                        </a:rPr>
                        <a:t>Diagram</a:t>
                      </a:r>
                      <a:endParaRPr lang="en-GB" sz="1800" dirty="0">
                        <a:latin typeface="Calibri"/>
                        <a:ea typeface="Calibri"/>
                        <a:cs typeface="Times New Roman"/>
                      </a:endParaRPr>
                    </a:p>
                  </a:txBody>
                  <a:tcPr marL="61633" marR="616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7549">
                <a:tc>
                  <a:txBody>
                    <a:bodyPr/>
                    <a:lstStyle/>
                    <a:p>
                      <a:pPr algn="ctr">
                        <a:lnSpc>
                          <a:spcPct val="115000"/>
                        </a:lnSpc>
                        <a:spcAft>
                          <a:spcPts val="0"/>
                        </a:spcAft>
                      </a:pPr>
                      <a:r>
                        <a:rPr lang="en-GB" sz="1800" b="1" dirty="0" smtClean="0">
                          <a:latin typeface="Calibri"/>
                          <a:ea typeface="Calibri"/>
                          <a:cs typeface="Times New Roman"/>
                        </a:rPr>
                        <a:t>Atherosclerosis</a:t>
                      </a:r>
                    </a:p>
                    <a:p>
                      <a:pPr algn="ctr">
                        <a:lnSpc>
                          <a:spcPct val="115000"/>
                        </a:lnSpc>
                        <a:spcAft>
                          <a:spcPts val="0"/>
                        </a:spcAft>
                      </a:pPr>
                      <a:r>
                        <a:rPr lang="en-GB" sz="1800" b="1" dirty="0" smtClean="0">
                          <a:latin typeface="Calibri"/>
                          <a:ea typeface="Calibri"/>
                          <a:cs typeface="Times New Roman"/>
                        </a:rPr>
                        <a:t>(atheroma)</a:t>
                      </a:r>
                      <a:endParaRPr lang="en-GB" sz="1800" b="1" dirty="0">
                        <a:latin typeface="Calibri"/>
                        <a:ea typeface="Calibri"/>
                        <a:cs typeface="Times New Roman"/>
                      </a:endParaRPr>
                    </a:p>
                  </a:txBody>
                  <a:tcPr marL="61633" marR="616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a:latin typeface="Calibri"/>
                        <a:ea typeface="Calibri"/>
                        <a:cs typeface="Times New Roman"/>
                      </a:endParaRPr>
                    </a:p>
                  </a:txBody>
                  <a:tcPr marL="61633" marR="616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en-GB" sz="1000">
                        <a:latin typeface="Calibri"/>
                        <a:ea typeface="Calibri"/>
                        <a:cs typeface="Times New Roman"/>
                      </a:endParaRPr>
                    </a:p>
                  </a:txBody>
                  <a:tcPr marL="61633" marR="61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7549">
                <a:tc>
                  <a:txBody>
                    <a:bodyPr/>
                    <a:lstStyle/>
                    <a:p>
                      <a:pPr algn="ctr">
                        <a:lnSpc>
                          <a:spcPct val="115000"/>
                        </a:lnSpc>
                        <a:spcAft>
                          <a:spcPts val="0"/>
                        </a:spcAft>
                      </a:pPr>
                      <a:r>
                        <a:rPr lang="en-GB" sz="1800" b="1" dirty="0">
                          <a:latin typeface="Calibri"/>
                          <a:ea typeface="Calibri"/>
                          <a:cs typeface="Times New Roman"/>
                        </a:rPr>
                        <a:t>Coronary heart disease (CHD)</a:t>
                      </a:r>
                      <a:endParaRPr lang="en-GB" sz="1800" dirty="0">
                        <a:latin typeface="Calibri"/>
                        <a:ea typeface="Calibri"/>
                        <a:cs typeface="Times New Roman"/>
                      </a:endParaRPr>
                    </a:p>
                  </a:txBody>
                  <a:tcPr marL="61633" marR="616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txBody>
                  <a:tcPr marL="61633" marR="616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en-GB" sz="1000" dirty="0">
                        <a:latin typeface="Calibri"/>
                        <a:ea typeface="Calibri"/>
                        <a:cs typeface="Times New Roman"/>
                      </a:endParaRPr>
                    </a:p>
                  </a:txBody>
                  <a:tcPr marL="61633" marR="61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7237">
                <a:tc>
                  <a:txBody>
                    <a:bodyPr/>
                    <a:lstStyle/>
                    <a:p>
                      <a:pPr algn="ctr">
                        <a:lnSpc>
                          <a:spcPct val="115000"/>
                        </a:lnSpc>
                        <a:spcAft>
                          <a:spcPts val="0"/>
                        </a:spcAft>
                      </a:pPr>
                      <a:r>
                        <a:rPr lang="en-GB" sz="1000" dirty="0">
                          <a:latin typeface="Calibri"/>
                        </a:rPr>
                        <a:t/>
                      </a:r>
                      <a:br>
                        <a:rPr lang="en-GB" sz="1000" dirty="0">
                          <a:latin typeface="Calibri"/>
                        </a:rPr>
                      </a:br>
                      <a:r>
                        <a:rPr lang="en-GB" sz="1800" b="1" dirty="0">
                          <a:latin typeface="Calibri"/>
                          <a:ea typeface="Calibri"/>
                          <a:cs typeface="Times New Roman"/>
                        </a:rPr>
                        <a:t>Aneurysm</a:t>
                      </a:r>
                      <a:endParaRPr lang="en-GB" sz="1800" dirty="0">
                        <a:latin typeface="Calibri"/>
                        <a:ea typeface="Calibri"/>
                        <a:cs typeface="Times New Roman"/>
                      </a:endParaRPr>
                    </a:p>
                  </a:txBody>
                  <a:tcPr marL="61633" marR="616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smtClean="0">
                        <a:latin typeface="Calibri"/>
                        <a:ea typeface="Calibri"/>
                        <a:cs typeface="Times New Roman"/>
                      </a:endParaRPr>
                    </a:p>
                    <a:p>
                      <a:pPr algn="ctr">
                        <a:lnSpc>
                          <a:spcPct val="115000"/>
                        </a:lnSpc>
                        <a:spcAft>
                          <a:spcPts val="0"/>
                        </a:spcAft>
                      </a:pPr>
                      <a:endParaRPr lang="en-GB" sz="1000" dirty="0">
                        <a:latin typeface="Calibri"/>
                        <a:ea typeface="Calibri"/>
                        <a:cs typeface="Times New Roman"/>
                      </a:endParaRPr>
                    </a:p>
                  </a:txBody>
                  <a:tcPr marL="61633" marR="616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en-GB" sz="1000">
                        <a:latin typeface="Calibri"/>
                        <a:ea typeface="Calibri"/>
                        <a:cs typeface="Times New Roman"/>
                      </a:endParaRPr>
                    </a:p>
                  </a:txBody>
                  <a:tcPr marL="61633" marR="61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5743">
                <a:tc>
                  <a:txBody>
                    <a:bodyPr/>
                    <a:lstStyle/>
                    <a:p>
                      <a:pPr algn="ctr">
                        <a:lnSpc>
                          <a:spcPct val="115000"/>
                        </a:lnSpc>
                        <a:spcAft>
                          <a:spcPts val="0"/>
                        </a:spcAft>
                      </a:pPr>
                      <a:r>
                        <a:rPr lang="en-GB" sz="1800" b="1" dirty="0">
                          <a:latin typeface="Calibri"/>
                          <a:ea typeface="Calibri"/>
                          <a:cs typeface="Times New Roman"/>
                        </a:rPr>
                        <a:t>Cerebrovascular accident</a:t>
                      </a:r>
                      <a:endParaRPr lang="en-GB" sz="1800" dirty="0">
                        <a:latin typeface="Calibri"/>
                        <a:ea typeface="Calibri"/>
                        <a:cs typeface="Times New Roman"/>
                      </a:endParaRPr>
                    </a:p>
                    <a:p>
                      <a:pPr algn="ctr">
                        <a:lnSpc>
                          <a:spcPct val="115000"/>
                        </a:lnSpc>
                        <a:spcAft>
                          <a:spcPts val="0"/>
                        </a:spcAft>
                      </a:pPr>
                      <a:r>
                        <a:rPr lang="en-GB" sz="1800" b="1" dirty="0">
                          <a:latin typeface="Calibri"/>
                          <a:ea typeface="Calibri"/>
                          <a:cs typeface="Times New Roman"/>
                        </a:rPr>
                        <a:t>(Stroke)</a:t>
                      </a:r>
                      <a:endParaRPr lang="en-GB" sz="1800" dirty="0">
                        <a:latin typeface="Calibri"/>
                        <a:ea typeface="Calibri"/>
                        <a:cs typeface="Times New Roman"/>
                      </a:endParaRPr>
                    </a:p>
                  </a:txBody>
                  <a:tcPr marL="61633" marR="616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000" dirty="0">
                        <a:latin typeface="Calibri"/>
                        <a:ea typeface="Calibri"/>
                        <a:cs typeface="Times New Roman"/>
                      </a:endParaRPr>
                    </a:p>
                  </a:txBody>
                  <a:tcPr marL="61633" marR="616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en-GB" sz="1000" dirty="0">
                        <a:latin typeface="Calibri"/>
                        <a:ea typeface="Calibri"/>
                        <a:cs typeface="Times New Roman"/>
                      </a:endParaRPr>
                    </a:p>
                  </a:txBody>
                  <a:tcPr marL="61633" marR="61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049" name="Picture 1" descr="http://www.nlm.nih.gov/medlineplus/ency/images/ency/fullsize/17133.jpg"/>
          <p:cNvPicPr>
            <a:picLocks noChangeAspect="1" noChangeArrowheads="1"/>
          </p:cNvPicPr>
          <p:nvPr/>
        </p:nvPicPr>
        <p:blipFill>
          <a:blip r:embed="rId2"/>
          <a:srcRect b="7088"/>
          <a:stretch>
            <a:fillRect/>
          </a:stretch>
        </p:blipFill>
        <p:spPr bwMode="auto">
          <a:xfrm>
            <a:off x="6286512" y="5072074"/>
            <a:ext cx="2071702" cy="1517608"/>
          </a:xfrm>
          <a:prstGeom prst="rect">
            <a:avLst/>
          </a:prstGeom>
          <a:noFill/>
        </p:spPr>
      </p:pic>
      <p:pic>
        <p:nvPicPr>
          <p:cNvPr id="2051" name="Picture 3" descr="http://images.medicinenet.com/images/illustrations/heart_attack.jpg"/>
          <p:cNvPicPr>
            <a:picLocks noChangeAspect="1" noChangeArrowheads="1"/>
          </p:cNvPicPr>
          <p:nvPr/>
        </p:nvPicPr>
        <p:blipFill>
          <a:blip r:embed="rId3" cstate="print"/>
          <a:srcRect t="9628"/>
          <a:stretch>
            <a:fillRect/>
          </a:stretch>
        </p:blipFill>
        <p:spPr bwMode="auto">
          <a:xfrm>
            <a:off x="6286512" y="2143116"/>
            <a:ext cx="1643074" cy="1185857"/>
          </a:xfrm>
          <a:prstGeom prst="rect">
            <a:avLst/>
          </a:prstGeom>
          <a:noFill/>
        </p:spPr>
      </p:pic>
      <p:pic>
        <p:nvPicPr>
          <p:cNvPr id="2050" name="Picture 3" descr="http://www.daviddarling.info/images/aneurysms.jpg"/>
          <p:cNvPicPr>
            <a:picLocks noChangeAspect="1" noChangeArrowheads="1"/>
          </p:cNvPicPr>
          <p:nvPr/>
        </p:nvPicPr>
        <p:blipFill>
          <a:blip r:embed="rId4"/>
          <a:srcRect/>
          <a:stretch>
            <a:fillRect/>
          </a:stretch>
        </p:blipFill>
        <p:spPr bwMode="auto">
          <a:xfrm>
            <a:off x="6357951" y="3485900"/>
            <a:ext cx="1571636" cy="1465509"/>
          </a:xfrm>
          <a:prstGeom prst="rect">
            <a:avLst/>
          </a:prstGeom>
          <a:noFill/>
        </p:spPr>
      </p:pic>
      <p:pic>
        <p:nvPicPr>
          <p:cNvPr id="2052" name="Picture 2" descr="http://www.web-books.com/eLibrary/Medicine/Cardiovascular/Images/Athero.gif"/>
          <p:cNvPicPr>
            <a:picLocks noChangeAspect="1" noChangeArrowheads="1"/>
          </p:cNvPicPr>
          <p:nvPr/>
        </p:nvPicPr>
        <p:blipFill>
          <a:blip r:embed="rId5"/>
          <a:srcRect/>
          <a:stretch>
            <a:fillRect/>
          </a:stretch>
        </p:blipFill>
        <p:spPr bwMode="auto">
          <a:xfrm>
            <a:off x="6286512" y="714356"/>
            <a:ext cx="1571636" cy="1214446"/>
          </a:xfrm>
          <a:prstGeom prst="rect">
            <a:avLst/>
          </a:prstGeom>
          <a:noFill/>
        </p:spPr>
      </p:pic>
      <p:pic>
        <p:nvPicPr>
          <p:cNvPr id="3" name="Picture 2" descr="C:\Program Files\Microsoft Office\Media\CntCD1\ClipArt3\j0232735.wmf">
            <a:hlinkClick r:id="rId6" action="ppaction://hlinkfile"/>
          </p:cNvPr>
          <p:cNvPicPr>
            <a:picLocks noChangeAspect="1" noChangeArrowheads="1"/>
          </p:cNvPicPr>
          <p:nvPr/>
        </p:nvPicPr>
        <p:blipFill>
          <a:blip r:embed="rId7"/>
          <a:srcRect/>
          <a:stretch>
            <a:fillRect/>
          </a:stretch>
        </p:blipFill>
        <p:spPr bwMode="auto">
          <a:xfrm>
            <a:off x="3794911" y="2498002"/>
            <a:ext cx="1554178" cy="18619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lstStyle/>
          <a:p>
            <a:r>
              <a:rPr lang="en-GB" dirty="0" smtClean="0"/>
              <a:t>Atherosclerosis</a:t>
            </a:r>
            <a:endParaRPr lang="en-GB" dirty="0"/>
          </a:p>
        </p:txBody>
      </p:sp>
      <p:sp>
        <p:nvSpPr>
          <p:cNvPr id="3" name="Content Placeholder 2"/>
          <p:cNvSpPr>
            <a:spLocks noGrp="1"/>
          </p:cNvSpPr>
          <p:nvPr>
            <p:ph idx="1"/>
          </p:nvPr>
        </p:nvSpPr>
        <p:spPr>
          <a:xfrm>
            <a:off x="457200" y="1785926"/>
            <a:ext cx="5543560" cy="5072074"/>
          </a:xfrm>
        </p:spPr>
        <p:txBody>
          <a:bodyPr>
            <a:normAutofit/>
          </a:bodyPr>
          <a:lstStyle/>
          <a:p>
            <a:pPr>
              <a:buNone/>
            </a:pPr>
            <a:r>
              <a:rPr lang="en-GB" dirty="0" smtClean="0"/>
              <a:t>Build up of fatty deposits on the inner linings of arteries (</a:t>
            </a:r>
            <a:r>
              <a:rPr lang="en-GB" dirty="0" smtClean="0">
                <a:solidFill>
                  <a:srgbClr val="FF0000"/>
                </a:solidFill>
              </a:rPr>
              <a:t>atheroma</a:t>
            </a:r>
            <a:r>
              <a:rPr lang="en-GB" dirty="0" smtClean="0"/>
              <a:t>).</a:t>
            </a:r>
          </a:p>
          <a:p>
            <a:pPr>
              <a:buNone/>
            </a:pPr>
            <a:endParaRPr lang="en-GB" sz="1000" dirty="0" smtClean="0"/>
          </a:p>
          <a:p>
            <a:pPr>
              <a:buNone/>
            </a:pPr>
            <a:r>
              <a:rPr lang="en-GB" dirty="0" smtClean="0"/>
              <a:t>Fat is transported in the body as lipoproteins:</a:t>
            </a:r>
          </a:p>
          <a:p>
            <a:pPr lvl="1"/>
            <a:r>
              <a:rPr lang="en-GB" dirty="0" smtClean="0"/>
              <a:t>Low density lipoproteins (LDL) from saturated fats more likely to cause atheroma.</a:t>
            </a:r>
          </a:p>
          <a:p>
            <a:pPr lvl="1"/>
            <a:r>
              <a:rPr lang="en-GB" dirty="0" smtClean="0"/>
              <a:t>High density lipoproteins (HDL) from polyunsaturated fats are less likely to be deposited</a:t>
            </a:r>
            <a:r>
              <a:rPr lang="en-GB" dirty="0" smtClean="0"/>
              <a:t>.</a:t>
            </a:r>
            <a:endParaRPr lang="en-GB" dirty="0" smtClean="0"/>
          </a:p>
        </p:txBody>
      </p:sp>
      <p:pic>
        <p:nvPicPr>
          <p:cNvPr id="4" name="Picture 2" descr="http://www.web-books.com/eLibrary/Medicine/Cardiovascular/Images/Athero.gif"/>
          <p:cNvPicPr>
            <a:picLocks noChangeAspect="1" noChangeArrowheads="1"/>
          </p:cNvPicPr>
          <p:nvPr/>
        </p:nvPicPr>
        <p:blipFill>
          <a:blip r:embed="rId2"/>
          <a:srcRect l="4199" t="2514" r="4199" b="5028"/>
          <a:stretch>
            <a:fillRect/>
          </a:stretch>
        </p:blipFill>
        <p:spPr bwMode="auto">
          <a:xfrm>
            <a:off x="6000760" y="357166"/>
            <a:ext cx="2879340" cy="2912627"/>
          </a:xfrm>
          <a:prstGeom prst="rect">
            <a:avLst/>
          </a:prstGeom>
          <a:noFill/>
        </p:spPr>
      </p:pic>
      <p:pic>
        <p:nvPicPr>
          <p:cNvPr id="44034" name="Picture 2" descr="http://www.beckman.com/resourcecenter/diagtoday/images/ldl_lrg.jpg"/>
          <p:cNvPicPr>
            <a:picLocks noChangeAspect="1" noChangeArrowheads="1"/>
          </p:cNvPicPr>
          <p:nvPr/>
        </p:nvPicPr>
        <p:blipFill>
          <a:blip r:embed="rId3"/>
          <a:srcRect/>
          <a:stretch>
            <a:fillRect/>
          </a:stretch>
        </p:blipFill>
        <p:spPr bwMode="auto">
          <a:xfrm>
            <a:off x="5643570" y="3500438"/>
            <a:ext cx="2842074" cy="22860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44034"/>
                                        </p:tgtEl>
                                        <p:attrNameLst>
                                          <p:attrName>style.visibility</p:attrName>
                                        </p:attrNameLst>
                                      </p:cBhvr>
                                      <p:to>
                                        <p:strVal val="visible"/>
                                      </p:to>
                                    </p:set>
                                    <p:animEffect transition="in" filter="checkerboard(across)">
                                      <p:cBhvr>
                                        <p:cTn id="36" dur="5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1000108"/>
          </a:xfrm>
        </p:spPr>
        <p:txBody>
          <a:bodyPr>
            <a:normAutofit/>
          </a:bodyPr>
          <a:lstStyle/>
          <a:p>
            <a:r>
              <a:rPr lang="en-GB" dirty="0" smtClean="0"/>
              <a:t>Atheroma </a:t>
            </a:r>
            <a:endParaRPr lang="en-GB" dirty="0"/>
          </a:p>
        </p:txBody>
      </p:sp>
      <p:sp>
        <p:nvSpPr>
          <p:cNvPr id="3" name="Content Placeholder 2"/>
          <p:cNvSpPr>
            <a:spLocks noGrp="1"/>
          </p:cNvSpPr>
          <p:nvPr>
            <p:ph idx="1"/>
          </p:nvPr>
        </p:nvSpPr>
        <p:spPr>
          <a:xfrm>
            <a:off x="457200" y="928670"/>
            <a:ext cx="8229600" cy="5395930"/>
          </a:xfrm>
        </p:spPr>
        <p:txBody>
          <a:bodyPr>
            <a:normAutofit/>
          </a:bodyPr>
          <a:lstStyle/>
          <a:p>
            <a:r>
              <a:rPr lang="en-GB" dirty="0" smtClean="0"/>
              <a:t>Most commonly form in larger arteries and are made up of deposits of cholesterol, fibres and dead muscle cells.</a:t>
            </a:r>
          </a:p>
          <a:p>
            <a:r>
              <a:rPr lang="en-GB" dirty="0" smtClean="0"/>
              <a:t>They bulge into the lumen and cause a narrowing  and therefore restriction of blood flow.</a:t>
            </a:r>
          </a:p>
          <a:p>
            <a:endParaRPr lang="en-GB" sz="1000" dirty="0" smtClean="0"/>
          </a:p>
          <a:p>
            <a:pPr>
              <a:buNone/>
            </a:pPr>
            <a:r>
              <a:rPr lang="en-GB" dirty="0" smtClean="0">
                <a:sym typeface="Wingdings" pitchFamily="2" charset="2"/>
              </a:rPr>
              <a:t>Atheroma increase the chance of a blood clot forming.</a:t>
            </a:r>
          </a:p>
          <a:p>
            <a:r>
              <a:rPr lang="en-GB" dirty="0" smtClean="0">
                <a:solidFill>
                  <a:srgbClr val="FF0000"/>
                </a:solidFill>
                <a:sym typeface="Wingdings" pitchFamily="2" charset="2"/>
              </a:rPr>
              <a:t>Thrombus</a:t>
            </a:r>
            <a:r>
              <a:rPr lang="en-GB" dirty="0" smtClean="0">
                <a:sym typeface="Wingdings" pitchFamily="2" charset="2"/>
              </a:rPr>
              <a:t> – stationary                                                               blood clot</a:t>
            </a:r>
          </a:p>
          <a:p>
            <a:r>
              <a:rPr lang="en-GB" dirty="0" smtClean="0">
                <a:solidFill>
                  <a:srgbClr val="FF0000"/>
                </a:solidFill>
                <a:sym typeface="Wingdings" pitchFamily="2" charset="2"/>
              </a:rPr>
              <a:t>Embolism</a:t>
            </a:r>
            <a:r>
              <a:rPr lang="en-GB" dirty="0" smtClean="0">
                <a:sym typeface="Wingdings" pitchFamily="2" charset="2"/>
              </a:rPr>
              <a:t> – mobile blood                                                        clot</a:t>
            </a:r>
          </a:p>
          <a:p>
            <a:endParaRPr lang="en-GB" dirty="0" smtClean="0"/>
          </a:p>
        </p:txBody>
      </p:sp>
      <p:pic>
        <p:nvPicPr>
          <p:cNvPr id="5" name="Picture 5" descr="occlusive_severe2"/>
          <p:cNvPicPr>
            <a:picLocks noChangeAspect="1" noChangeArrowheads="1"/>
          </p:cNvPicPr>
          <p:nvPr/>
        </p:nvPicPr>
        <p:blipFill>
          <a:blip r:embed="rId2"/>
          <a:srcRect/>
          <a:stretch>
            <a:fillRect/>
          </a:stretch>
        </p:blipFill>
        <p:spPr bwMode="auto">
          <a:xfrm>
            <a:off x="4864168" y="4046911"/>
            <a:ext cx="4279832" cy="2811089"/>
          </a:xfrm>
          <a:prstGeom prst="rect">
            <a:avLst/>
          </a:prstGeom>
          <a:noFill/>
          <a:ln w="57150" cmpd="thinThick">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images.medicinenet.com/images/illustrations/heart_attack.jpg"/>
          <p:cNvPicPr>
            <a:picLocks noChangeAspect="1" noChangeArrowheads="1"/>
          </p:cNvPicPr>
          <p:nvPr/>
        </p:nvPicPr>
        <p:blipFill>
          <a:blip r:embed="rId2"/>
          <a:srcRect t="9629"/>
          <a:stretch>
            <a:fillRect/>
          </a:stretch>
        </p:blipFill>
        <p:spPr bwMode="auto">
          <a:xfrm>
            <a:off x="5643538" y="214290"/>
            <a:ext cx="3500462" cy="3267392"/>
          </a:xfrm>
          <a:prstGeom prst="rect">
            <a:avLst/>
          </a:prstGeom>
          <a:noFill/>
        </p:spPr>
      </p:pic>
      <p:sp>
        <p:nvSpPr>
          <p:cNvPr id="2" name="Title 1"/>
          <p:cNvSpPr>
            <a:spLocks noGrp="1"/>
          </p:cNvSpPr>
          <p:nvPr>
            <p:ph type="title"/>
          </p:nvPr>
        </p:nvSpPr>
        <p:spPr>
          <a:xfrm>
            <a:off x="428596" y="214290"/>
            <a:ext cx="8229600" cy="1143000"/>
          </a:xfrm>
        </p:spPr>
        <p:txBody>
          <a:bodyPr>
            <a:normAutofit fontScale="90000"/>
          </a:bodyPr>
          <a:lstStyle/>
          <a:p>
            <a:r>
              <a:rPr lang="en-GB" dirty="0" smtClean="0"/>
              <a:t>Coronary heart </a:t>
            </a:r>
            <a:br>
              <a:rPr lang="en-GB" dirty="0" smtClean="0"/>
            </a:br>
            <a:r>
              <a:rPr lang="en-GB" dirty="0" smtClean="0"/>
              <a:t>disease (CHD)</a:t>
            </a:r>
            <a:endParaRPr lang="en-GB" dirty="0"/>
          </a:p>
        </p:txBody>
      </p:sp>
      <p:sp>
        <p:nvSpPr>
          <p:cNvPr id="3" name="Content Placeholder 2"/>
          <p:cNvSpPr>
            <a:spLocks noGrp="1"/>
          </p:cNvSpPr>
          <p:nvPr>
            <p:ph idx="1"/>
          </p:nvPr>
        </p:nvSpPr>
        <p:spPr>
          <a:xfrm>
            <a:off x="457200" y="1285860"/>
            <a:ext cx="8329642" cy="5038740"/>
          </a:xfrm>
        </p:spPr>
        <p:txBody>
          <a:bodyPr>
            <a:normAutofit lnSpcReduction="10000"/>
          </a:bodyPr>
          <a:lstStyle/>
          <a:p>
            <a:pPr>
              <a:buNone/>
            </a:pPr>
            <a:r>
              <a:rPr lang="en-GB" dirty="0" smtClean="0"/>
              <a:t>An atheroma in coronary arteries.</a:t>
            </a:r>
          </a:p>
          <a:p>
            <a:pPr>
              <a:buNone/>
            </a:pPr>
            <a:endParaRPr lang="en-GB" sz="1000" dirty="0" smtClean="0"/>
          </a:p>
          <a:p>
            <a:pPr>
              <a:buNone/>
            </a:pPr>
            <a:r>
              <a:rPr lang="en-GB" dirty="0" smtClean="0"/>
              <a:t>Narrowing of the coronary arteries                                 may restrict blood flow and starve                                    an area of cardiac muscle of oxygen – </a:t>
            </a:r>
            <a:r>
              <a:rPr lang="en-GB" dirty="0" smtClean="0">
                <a:solidFill>
                  <a:srgbClr val="FF0000"/>
                </a:solidFill>
              </a:rPr>
              <a:t>angina</a:t>
            </a:r>
          </a:p>
          <a:p>
            <a:pPr>
              <a:buNone/>
            </a:pPr>
            <a:endParaRPr lang="en-GB" sz="1000" dirty="0" smtClean="0"/>
          </a:p>
          <a:p>
            <a:pPr>
              <a:buNone/>
            </a:pPr>
            <a:r>
              <a:rPr lang="en-GB" dirty="0" smtClean="0"/>
              <a:t>Blood clots may form in these narrowed blood vessels causing a blockage and depriving cardiac muscle of it’s blood supply. These areas of heart muscle do not function properly and my die. If the cardiac muscle does not contract this can lead to a </a:t>
            </a:r>
            <a:r>
              <a:rPr lang="en-GB" dirty="0" smtClean="0">
                <a:solidFill>
                  <a:srgbClr val="FF0000"/>
                </a:solidFill>
              </a:rPr>
              <a:t>myocardial infarction </a:t>
            </a:r>
            <a:r>
              <a:rPr lang="en-GB" dirty="0" smtClean="0"/>
              <a:t>(heart attack</a:t>
            </a:r>
            <a:r>
              <a:rPr lang="en-GB" dirty="0" smtClean="0"/>
              <a:t>).</a:t>
            </a:r>
          </a:p>
          <a:p>
            <a:pPr>
              <a:buNone/>
            </a:pPr>
            <a:endParaRPr lang="en-GB" dirty="0" smtClean="0"/>
          </a:p>
          <a:p>
            <a:pPr>
              <a:buNone/>
            </a:pPr>
            <a:r>
              <a:rPr lang="en-GB" dirty="0" smtClean="0">
                <a:hlinkClick r:id="rId3" action="ppaction://hlinkfile"/>
              </a:rPr>
              <a:t>Coronary Heart disease </a:t>
            </a:r>
            <a:r>
              <a:rPr lang="en-GB" dirty="0" smtClean="0">
                <a:hlinkClick r:id="rId3" action="ppaction://hlinkfile"/>
              </a:rPr>
              <a:t>1.swf</a:t>
            </a: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Aneurysm</a:t>
            </a:r>
            <a:endParaRPr lang="en-GB" dirty="0"/>
          </a:p>
        </p:txBody>
      </p:sp>
      <p:sp>
        <p:nvSpPr>
          <p:cNvPr id="3" name="Content Placeholder 2"/>
          <p:cNvSpPr>
            <a:spLocks noGrp="1"/>
          </p:cNvSpPr>
          <p:nvPr>
            <p:ph idx="1"/>
          </p:nvPr>
        </p:nvSpPr>
        <p:spPr/>
        <p:txBody>
          <a:bodyPr/>
          <a:lstStyle/>
          <a:p>
            <a:pPr>
              <a:buNone/>
            </a:pPr>
            <a:r>
              <a:rPr lang="en-GB" dirty="0" smtClean="0"/>
              <a:t>A weakened and ballooning area of an                              artery, due to damage or loss of                                     elastic tissue.</a:t>
            </a:r>
          </a:p>
          <a:p>
            <a:pPr>
              <a:buNone/>
            </a:pPr>
            <a:endParaRPr lang="en-GB" sz="1000" dirty="0" smtClean="0"/>
          </a:p>
          <a:p>
            <a:pPr>
              <a:buNone/>
            </a:pPr>
            <a:r>
              <a:rPr lang="en-GB" dirty="0" smtClean="0"/>
              <a:t>A burst aneurysm may cause serious internal bleeding.</a:t>
            </a:r>
          </a:p>
          <a:p>
            <a:pPr>
              <a:buNone/>
            </a:pPr>
            <a:endParaRPr lang="en-GB" sz="1000" dirty="0" smtClean="0"/>
          </a:p>
          <a:p>
            <a:pPr>
              <a:buNone/>
            </a:pPr>
            <a:r>
              <a:rPr lang="en-GB" dirty="0" smtClean="0"/>
              <a:t>Aneurysm occur most frequently in the cerebral arteries and  brain.</a:t>
            </a:r>
          </a:p>
          <a:p>
            <a:pPr>
              <a:buNone/>
            </a:pPr>
            <a:endParaRPr lang="en-GB" sz="1000" dirty="0" smtClean="0"/>
          </a:p>
          <a:p>
            <a:pPr>
              <a:buNone/>
            </a:pPr>
            <a:r>
              <a:rPr lang="en-GB" dirty="0" smtClean="0"/>
              <a:t>Aneurysms can only be treated by surgery.</a:t>
            </a:r>
          </a:p>
          <a:p>
            <a:pPr>
              <a:buNone/>
            </a:pPr>
            <a:endParaRPr lang="en-GB" dirty="0"/>
          </a:p>
        </p:txBody>
      </p:sp>
      <p:pic>
        <p:nvPicPr>
          <p:cNvPr id="4" name="Picture 6" descr="http://www.daviddarling.info/images/aneurysms.jpg"/>
          <p:cNvPicPr>
            <a:picLocks noChangeAspect="1" noChangeArrowheads="1"/>
          </p:cNvPicPr>
          <p:nvPr/>
        </p:nvPicPr>
        <p:blipFill>
          <a:blip r:embed="rId2"/>
          <a:srcRect/>
          <a:stretch>
            <a:fillRect/>
          </a:stretch>
        </p:blipFill>
        <p:spPr bwMode="auto">
          <a:xfrm>
            <a:off x="6000760" y="214290"/>
            <a:ext cx="2896258" cy="249078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Cerebrovascular </a:t>
            </a:r>
            <a:br>
              <a:rPr lang="en-GB" dirty="0" smtClean="0"/>
            </a:br>
            <a:r>
              <a:rPr lang="en-GB" dirty="0" smtClean="0"/>
              <a:t>accident  (stroke)</a:t>
            </a:r>
            <a:endParaRPr lang="en-GB" dirty="0"/>
          </a:p>
        </p:txBody>
      </p:sp>
      <p:sp>
        <p:nvSpPr>
          <p:cNvPr id="3" name="Content Placeholder 2"/>
          <p:cNvSpPr>
            <a:spLocks noGrp="1"/>
          </p:cNvSpPr>
          <p:nvPr>
            <p:ph idx="1"/>
          </p:nvPr>
        </p:nvSpPr>
        <p:spPr>
          <a:xfrm>
            <a:off x="457200" y="1935480"/>
            <a:ext cx="8229600" cy="4922520"/>
          </a:xfrm>
        </p:spPr>
        <p:txBody>
          <a:bodyPr>
            <a:normAutofit/>
          </a:bodyPr>
          <a:lstStyle/>
          <a:p>
            <a:pPr>
              <a:buNone/>
            </a:pPr>
            <a:r>
              <a:rPr lang="en-GB" dirty="0" smtClean="0"/>
              <a:t>Blockage of a blood vessel in the </a:t>
            </a:r>
          </a:p>
          <a:p>
            <a:pPr>
              <a:buNone/>
            </a:pPr>
            <a:r>
              <a:rPr lang="en-GB" dirty="0" smtClean="0"/>
              <a:t>brain or a burst aneurysm in a </a:t>
            </a:r>
          </a:p>
          <a:p>
            <a:pPr>
              <a:buNone/>
            </a:pPr>
            <a:r>
              <a:rPr lang="en-GB" dirty="0" smtClean="0"/>
              <a:t>cerebral artery. The effects are:</a:t>
            </a:r>
          </a:p>
          <a:p>
            <a:r>
              <a:rPr lang="en-GB" dirty="0" smtClean="0"/>
              <a:t>confined to one side of the brain;</a:t>
            </a:r>
          </a:p>
          <a:p>
            <a:r>
              <a:rPr lang="en-GB" dirty="0" smtClean="0"/>
              <a:t>range from slight to severe paralysis;</a:t>
            </a:r>
          </a:p>
          <a:p>
            <a:r>
              <a:rPr lang="en-GB" dirty="0" smtClean="0"/>
              <a:t>speech is often effected;</a:t>
            </a:r>
          </a:p>
          <a:p>
            <a:r>
              <a:rPr lang="en-GB" dirty="0" smtClean="0"/>
              <a:t>damage may be permanent or may                           make gradual recovery</a:t>
            </a:r>
          </a:p>
          <a:p>
            <a:pPr>
              <a:buNone/>
            </a:pPr>
            <a:r>
              <a:rPr lang="en-GB" dirty="0" smtClean="0"/>
              <a:t>Strokes are more common in older people.</a:t>
            </a:r>
          </a:p>
          <a:p>
            <a:pPr>
              <a:buNone/>
            </a:pPr>
            <a:r>
              <a:rPr lang="en-GB" dirty="0" smtClean="0">
                <a:hlinkClick r:id="rId2" action="ppaction://hlinkfile"/>
              </a:rPr>
              <a:t>Stroke.swf</a:t>
            </a:r>
            <a:endParaRPr lang="en-GB" dirty="0" smtClean="0"/>
          </a:p>
          <a:p>
            <a:endParaRPr lang="en-GB" dirty="0" smtClean="0"/>
          </a:p>
          <a:p>
            <a:endParaRPr lang="en-GB" dirty="0" smtClean="0"/>
          </a:p>
          <a:p>
            <a:pPr>
              <a:buNone/>
            </a:pPr>
            <a:endParaRPr lang="en-GB" dirty="0"/>
          </a:p>
        </p:txBody>
      </p:sp>
      <p:pic>
        <p:nvPicPr>
          <p:cNvPr id="4" name="Picture 8" descr="http://www.nlm.nih.gov/medlineplus/ency/images/ency/fullsize/17133.jpg"/>
          <p:cNvPicPr>
            <a:picLocks noChangeAspect="1" noChangeArrowheads="1"/>
          </p:cNvPicPr>
          <p:nvPr/>
        </p:nvPicPr>
        <p:blipFill>
          <a:blip r:embed="rId3"/>
          <a:srcRect/>
          <a:stretch>
            <a:fillRect/>
          </a:stretch>
        </p:blipFill>
        <p:spPr bwMode="auto">
          <a:xfrm>
            <a:off x="5334000" y="214290"/>
            <a:ext cx="3810000" cy="3048000"/>
          </a:xfrm>
          <a:prstGeom prst="rect">
            <a:avLst/>
          </a:prstGeom>
          <a:noFill/>
        </p:spPr>
      </p:pic>
      <p:pic>
        <p:nvPicPr>
          <p:cNvPr id="5" name="Picture 6" descr="strokeburst"/>
          <p:cNvPicPr>
            <a:picLocks noChangeAspect="1" noChangeArrowheads="1"/>
          </p:cNvPicPr>
          <p:nvPr/>
        </p:nvPicPr>
        <p:blipFill>
          <a:blip r:embed="rId4"/>
          <a:srcRect/>
          <a:stretch>
            <a:fillRect/>
          </a:stretch>
        </p:blipFill>
        <p:spPr bwMode="auto">
          <a:xfrm>
            <a:off x="6182223" y="3071810"/>
            <a:ext cx="2961777" cy="2581271"/>
          </a:xfrm>
          <a:prstGeom prst="rect">
            <a:avLst/>
          </a:prstGeom>
          <a:noFill/>
          <a:ln w="57150" cmpd="thinThick">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2991</TotalTime>
  <Words>499</Words>
  <Application>Microsoft Office PowerPoint</Application>
  <PresentationFormat>On-screen Show (4:3)</PresentationFormat>
  <Paragraphs>95</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Flow</vt:lpstr>
      <vt:lpstr>Office Theme</vt:lpstr>
      <vt:lpstr>The heart and heart disease</vt:lpstr>
      <vt:lpstr>Learning outcomes</vt:lpstr>
      <vt:lpstr>Slide 3</vt:lpstr>
      <vt:lpstr>Slide 4</vt:lpstr>
      <vt:lpstr>Atherosclerosis</vt:lpstr>
      <vt:lpstr>Atheroma </vt:lpstr>
      <vt:lpstr>Coronary heart  disease (CHD)</vt:lpstr>
      <vt:lpstr>Aneurysm</vt:lpstr>
      <vt:lpstr>Cerebrovascular  accident  (stroke)</vt:lpstr>
      <vt:lpstr>Learning outcomes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lifestyle on health</dc:title>
  <dc:creator>helenh</dc:creator>
  <cp:lastModifiedBy> </cp:lastModifiedBy>
  <cp:revision>22</cp:revision>
  <dcterms:created xsi:type="dcterms:W3CDTF">2008-05-27T07:16:19Z</dcterms:created>
  <dcterms:modified xsi:type="dcterms:W3CDTF">2008-08-06T14:06:58Z</dcterms:modified>
</cp:coreProperties>
</file>