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6E10A9-5077-4201-8749-E8D3E05511D8}" type="datetimeFigureOut">
              <a:rPr lang="en-US" smtClean="0"/>
              <a:pPr/>
              <a:t>8/6/2008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D9D7F-F925-4E33-8BF0-BBA90E06982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ronary%20Heart%20Disease%202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LDL%20and%20HDL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</p:spPr>
        <p:txBody>
          <a:bodyPr>
            <a:normAutofit/>
          </a:bodyPr>
          <a:lstStyle/>
          <a:p>
            <a:pPr algn="ctr"/>
            <a:r>
              <a:rPr lang="en-GB" sz="8800" dirty="0" smtClean="0"/>
              <a:t>The heart and heart disease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429132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sz="6600" dirty="0" smtClean="0"/>
              <a:t>5.3 Heart disease – </a:t>
            </a:r>
          </a:p>
          <a:p>
            <a:pPr algn="ctr"/>
            <a:r>
              <a:rPr lang="en-GB" sz="6600" dirty="0" smtClean="0"/>
              <a:t>Risk factors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Diet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Diet can affect the risk of heart disease </a:t>
            </a:r>
            <a:r>
              <a:rPr lang="en-GB" dirty="0" smtClean="0"/>
              <a:t>                       both </a:t>
            </a:r>
            <a:r>
              <a:rPr lang="en-GB" dirty="0" smtClean="0"/>
              <a:t>directly and indirectly.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High levels of salt raise blood pressure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High levels of saturated fat increase LDL levels and hence blood cholesterol concentration.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Food </a:t>
            </a:r>
            <a:r>
              <a:rPr lang="en-GB" dirty="0" smtClean="0"/>
              <a:t>that act as </a:t>
            </a:r>
            <a:r>
              <a:rPr lang="en-GB" dirty="0" smtClean="0">
                <a:solidFill>
                  <a:srgbClr val="FF0000"/>
                </a:solidFill>
              </a:rPr>
              <a:t>antioxidants</a:t>
            </a:r>
            <a:r>
              <a:rPr lang="en-GB" dirty="0" smtClean="0"/>
              <a:t>  (Vitamin C) </a:t>
            </a:r>
            <a:r>
              <a:rPr lang="en-GB" dirty="0" smtClean="0"/>
              <a:t>                                                  and </a:t>
            </a:r>
            <a:r>
              <a:rPr lang="en-GB" dirty="0" smtClean="0"/>
              <a:t>dietary fibre reduce the risk of </a:t>
            </a:r>
            <a:r>
              <a:rPr lang="en-GB" smtClean="0"/>
              <a:t>heart </a:t>
            </a:r>
            <a:r>
              <a:rPr lang="en-GB" smtClean="0"/>
              <a:t>            disease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http://www.cartoonstock.com/lowres/gth0411l.jpg"/>
          <p:cNvPicPr>
            <a:picLocks noChangeAspect="1" noChangeArrowheads="1"/>
          </p:cNvPicPr>
          <p:nvPr/>
        </p:nvPicPr>
        <p:blipFill>
          <a:blip r:embed="rId2"/>
          <a:srcRect l="16450" t="11811" r="13160"/>
          <a:stretch>
            <a:fillRect/>
          </a:stretch>
        </p:blipFill>
        <p:spPr bwMode="auto">
          <a:xfrm>
            <a:off x="6858016" y="1"/>
            <a:ext cx="2049795" cy="2861410"/>
          </a:xfrm>
          <a:prstGeom prst="rect">
            <a:avLst/>
          </a:prstGeom>
          <a:noFill/>
        </p:spPr>
      </p:pic>
      <p:pic>
        <p:nvPicPr>
          <p:cNvPr id="2052" name="Picture 4" descr="http://media.hamptonroads.com/images/fun/burg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286124"/>
            <a:ext cx="2000266" cy="2151397"/>
          </a:xfrm>
          <a:prstGeom prst="rect">
            <a:avLst/>
          </a:prstGeom>
          <a:noFill/>
        </p:spPr>
      </p:pic>
      <p:pic>
        <p:nvPicPr>
          <p:cNvPr id="2054" name="Picture 6" descr="http://www.healthnewswebsite.com/img/antioxidants_fruit_Juice_d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072074"/>
            <a:ext cx="1643074" cy="1623357"/>
          </a:xfrm>
          <a:prstGeom prst="rect">
            <a:avLst/>
          </a:prstGeom>
          <a:noFill/>
        </p:spPr>
      </p:pic>
      <p:pic>
        <p:nvPicPr>
          <p:cNvPr id="2056" name="Picture 8" descr="http://www.constipationadvice.ie/images/high-fibre-food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214950"/>
            <a:ext cx="176212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 should understand the following: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Risk factors associated with coronary heart disease: diet, blood cholesterol, cigarette smoking and high blood pressure.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 describe and explain data relating to the relationship between specific risk factors and the incidence of coronary heart disease.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 should understand the following: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Risk factors associated with coronary heart disease: diet, blood cholesterol, cigarette smoking and high blood pressure.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 describe and explain data relating to the relationship between specific risk factors and the incidence of coronary heart disease.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factors associated with CHD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Smoking</a:t>
            </a:r>
          </a:p>
          <a:p>
            <a:endParaRPr lang="en-GB" dirty="0" smtClean="0"/>
          </a:p>
          <a:p>
            <a:r>
              <a:rPr lang="en-GB" dirty="0" smtClean="0"/>
              <a:t>High blood pressure</a:t>
            </a:r>
          </a:p>
          <a:p>
            <a:endParaRPr lang="en-GB" dirty="0" smtClean="0"/>
          </a:p>
          <a:p>
            <a:r>
              <a:rPr lang="en-GB" dirty="0" smtClean="0"/>
              <a:t>High blood cholesterol</a:t>
            </a:r>
          </a:p>
          <a:p>
            <a:endParaRPr lang="en-GB" dirty="0" smtClean="0"/>
          </a:p>
          <a:p>
            <a:r>
              <a:rPr lang="en-GB" dirty="0" smtClean="0"/>
              <a:t>Diet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Smokers are between 2 and 6 times more likely to suffer from CHD than non-smokers.</a:t>
            </a:r>
          </a:p>
          <a:p>
            <a:endParaRPr lang="en-GB" sz="1000" dirty="0" smtClean="0"/>
          </a:p>
          <a:p>
            <a:r>
              <a:rPr lang="en-GB" dirty="0" smtClean="0"/>
              <a:t>The 2 main components of tobacco smoke that increase the likelihood of heart disease are:</a:t>
            </a:r>
          </a:p>
          <a:p>
            <a:endParaRPr lang="en-GB" sz="1000" dirty="0" smtClean="0"/>
          </a:p>
          <a:p>
            <a:pPr lvl="1"/>
            <a:r>
              <a:rPr lang="en-GB" dirty="0" smtClean="0"/>
              <a:t>Carbon monoxide</a:t>
            </a:r>
          </a:p>
          <a:p>
            <a:endParaRPr lang="en-GB" sz="1000" dirty="0" smtClean="0"/>
          </a:p>
          <a:p>
            <a:pPr lvl="1"/>
            <a:r>
              <a:rPr lang="en-GB" dirty="0" smtClean="0"/>
              <a:t>Nicotine </a:t>
            </a:r>
            <a:endParaRPr lang="en-GB" dirty="0"/>
          </a:p>
        </p:txBody>
      </p:sp>
      <p:pic>
        <p:nvPicPr>
          <p:cNvPr id="8194" name="Picture 2" descr="http://surhul.co.uk/files/minisites/1852/Smoking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643042" cy="1643042"/>
          </a:xfrm>
          <a:prstGeom prst="rect">
            <a:avLst/>
          </a:prstGeom>
          <a:noFill/>
        </p:spPr>
      </p:pic>
      <p:pic>
        <p:nvPicPr>
          <p:cNvPr id="8196" name="Picture 4" descr="http://www.cartoonstock.com/newscartoons/cartoonists/cgo/lowres/cgon408l.jpg"/>
          <p:cNvPicPr>
            <a:picLocks noChangeAspect="1" noChangeArrowheads="1"/>
          </p:cNvPicPr>
          <p:nvPr/>
        </p:nvPicPr>
        <p:blipFill>
          <a:blip r:embed="rId3"/>
          <a:srcRect t="11320"/>
          <a:stretch>
            <a:fillRect/>
          </a:stretch>
        </p:blipFill>
        <p:spPr bwMode="auto">
          <a:xfrm>
            <a:off x="4071934" y="3929066"/>
            <a:ext cx="3810000" cy="264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n-GB" dirty="0" smtClean="0"/>
              <a:t>Smoking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Carbon monoxide 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Reduces the oxygen carrying capacity of </a:t>
            </a:r>
            <a:r>
              <a:rPr lang="en-GB" dirty="0" smtClean="0"/>
              <a:t> </a:t>
            </a:r>
            <a:r>
              <a:rPr lang="en-GB" dirty="0" smtClean="0"/>
              <a:t>                                                                           </a:t>
            </a:r>
            <a:r>
              <a:rPr lang="en-GB" dirty="0" smtClean="0"/>
              <a:t>the </a:t>
            </a:r>
            <a:r>
              <a:rPr lang="en-GB" dirty="0" smtClean="0"/>
              <a:t>blood by combining easily </a:t>
            </a:r>
            <a:r>
              <a:rPr lang="en-GB" dirty="0" smtClean="0"/>
              <a:t>and                        </a:t>
            </a:r>
            <a:r>
              <a:rPr lang="en-GB" dirty="0" smtClean="0"/>
              <a:t>irreversibly with </a:t>
            </a:r>
            <a:r>
              <a:rPr lang="en-GB" dirty="0" smtClean="0">
                <a:solidFill>
                  <a:srgbClr val="FF0000"/>
                </a:solidFill>
              </a:rPr>
              <a:t>haemoglobin.</a:t>
            </a:r>
          </a:p>
          <a:p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Therefore the heart must work harder to supply the equivalent amount of oxygen and this </a:t>
            </a:r>
            <a:r>
              <a:rPr lang="en-GB" dirty="0" smtClean="0">
                <a:solidFill>
                  <a:srgbClr val="FF0000"/>
                </a:solidFill>
              </a:rPr>
              <a:t>raises blood pressure.</a:t>
            </a:r>
          </a:p>
          <a:p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 reduced O2 carrying capacity may also mean that there may be insufficient oxygen to supply the heart muscle during exercise.</a:t>
            </a:r>
            <a:endParaRPr lang="en-GB" dirty="0"/>
          </a:p>
        </p:txBody>
      </p:sp>
      <p:pic>
        <p:nvPicPr>
          <p:cNvPr id="7170" name="Picture 2" descr="http://www.orthosmoke.org/hemoglobin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611452"/>
            <a:ext cx="2428892" cy="2623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Smoking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30003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Nicotine: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Stimulates the production of the hormone adrenaline which increases heart rate and raises blood pressure.</a:t>
            </a:r>
          </a:p>
          <a:p>
            <a:endParaRPr lang="en-GB" sz="1000" dirty="0" smtClean="0"/>
          </a:p>
          <a:p>
            <a:r>
              <a:rPr lang="en-GB" dirty="0" smtClean="0"/>
              <a:t>Also makes red blood cells more ‘sticky’ and this leads to a higher risk of thrombosis.</a:t>
            </a:r>
          </a:p>
        </p:txBody>
      </p:sp>
      <p:pic>
        <p:nvPicPr>
          <p:cNvPr id="4" name="Picture 5" descr="C:\My Documents\My Pictures\Biology\Breathing\smokingexecs.jpg"/>
          <p:cNvPicPr>
            <a:picLocks noChangeAspect="1" noChangeArrowheads="1"/>
          </p:cNvPicPr>
          <p:nvPr/>
        </p:nvPicPr>
        <p:blipFill>
          <a:blip r:embed="rId2"/>
          <a:srcRect t="5989" b="5989"/>
          <a:stretch>
            <a:fillRect/>
          </a:stretch>
        </p:blipFill>
        <p:spPr bwMode="auto">
          <a:xfrm>
            <a:off x="3714744" y="3929066"/>
            <a:ext cx="5203825" cy="2756929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4272677"/>
            <a:ext cx="2714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charset="0"/>
              </a:rPr>
              <a:t>Executives from major tobacco firms being sworn in at a congressional hearing (April 1994) where they testified that they believed that nicotine was not addictive.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blood pressure can be genetic and this you cannot control.</a:t>
            </a:r>
          </a:p>
          <a:p>
            <a:endParaRPr lang="en-GB" dirty="0" smtClean="0"/>
          </a:p>
          <a:p>
            <a:r>
              <a:rPr lang="en-GB" dirty="0" smtClean="0"/>
              <a:t>Certain lifestyle factors you can control:</a:t>
            </a:r>
          </a:p>
          <a:p>
            <a:pPr lvl="1"/>
            <a:r>
              <a:rPr lang="en-GB" dirty="0" smtClean="0"/>
              <a:t>Excessive prolonged stress</a:t>
            </a:r>
          </a:p>
          <a:p>
            <a:pPr lvl="1"/>
            <a:r>
              <a:rPr lang="en-GB" dirty="0" smtClean="0"/>
              <a:t>Certain diets </a:t>
            </a:r>
            <a:r>
              <a:rPr lang="en-GB" dirty="0" err="1" smtClean="0"/>
              <a:t>esp</a:t>
            </a:r>
            <a:r>
              <a:rPr lang="en-GB" dirty="0" smtClean="0"/>
              <a:t> including high salt content</a:t>
            </a:r>
          </a:p>
          <a:p>
            <a:pPr lvl="1"/>
            <a:r>
              <a:rPr lang="en-GB" dirty="0" smtClean="0"/>
              <a:t>Lack of </a:t>
            </a:r>
            <a:r>
              <a:rPr lang="en-GB" dirty="0" smtClean="0"/>
              <a:t>exercise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hlinkClick r:id="rId2" action="ppaction://hlinkfile"/>
              </a:rPr>
              <a:t>Coronary Heart Disease 2.swf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High blood pressure increases the risk of CHD for the following reasons:</a:t>
            </a:r>
          </a:p>
          <a:p>
            <a:r>
              <a:rPr lang="en-GB" dirty="0" smtClean="0"/>
              <a:t>The heart must work harder to pump blood into the arteries and is therefore more prone to failure.</a:t>
            </a:r>
          </a:p>
          <a:p>
            <a:r>
              <a:rPr lang="en-GB" dirty="0" smtClean="0"/>
              <a:t>High blood pressure in the arteries means they are more likely to develop aneurysm and burst, causing haemorrhage.</a:t>
            </a:r>
          </a:p>
          <a:p>
            <a:r>
              <a:rPr lang="en-GB" dirty="0" smtClean="0"/>
              <a:t>To resist the higher pressure the walls of the arteries may become thickened and harden, restricting blood flow.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Blood cholesterol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Cholesterol is an essential component of membranes, it is carried in the plasma as lipoproteins. There are 2 main types: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High density lipoproteins (HDLs) – remove cholesterol from tissues and transport it to the liver for excretion.</a:t>
            </a:r>
          </a:p>
          <a:p>
            <a:endParaRPr lang="en-GB" sz="1000" dirty="0" smtClean="0"/>
          </a:p>
          <a:p>
            <a:r>
              <a:rPr lang="en-GB" dirty="0" smtClean="0"/>
              <a:t>Low density lipoproteins (LDLs) – transport cholesterol from the liver to the tissues, including the artery walls. Here they can lead to an atheroma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>
                <a:hlinkClick r:id="rId2" action="ppaction://hlinkfile"/>
              </a:rPr>
              <a:t>LDL and HDL.swf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538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heart and heart disease</vt:lpstr>
      <vt:lpstr>Learning outcomes</vt:lpstr>
      <vt:lpstr>Risk factors associated with CHD</vt:lpstr>
      <vt:lpstr>Smoking </vt:lpstr>
      <vt:lpstr>Smoking </vt:lpstr>
      <vt:lpstr>Smoking </vt:lpstr>
      <vt:lpstr>High blood pressure</vt:lpstr>
      <vt:lpstr>High blood pressure</vt:lpstr>
      <vt:lpstr>Blood cholesterol</vt:lpstr>
      <vt:lpstr>Diet 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and heart disease</dc:title>
  <dc:creator> </dc:creator>
  <cp:lastModifiedBy> </cp:lastModifiedBy>
  <cp:revision>17</cp:revision>
  <dcterms:created xsi:type="dcterms:W3CDTF">2008-08-05T11:23:20Z</dcterms:created>
  <dcterms:modified xsi:type="dcterms:W3CDTF">2008-08-06T17:22:33Z</dcterms:modified>
</cp:coreProperties>
</file>