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7" r:id="rId7"/>
    <p:sldId id="268" r:id="rId8"/>
    <p:sldId id="271" r:id="rId9"/>
    <p:sldId id="269" r:id="rId10"/>
    <p:sldId id="272"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DFE2E1-5E74-49BA-93C1-15ED3558589B}" type="datetimeFigureOut">
              <a:rPr lang="en-US" smtClean="0"/>
              <a:t>8/7/2008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BB67823-3348-464D-AD71-FB649F62B2F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FE2E1-5E74-49BA-93C1-15ED3558589B}" type="datetimeFigureOut">
              <a:rPr lang="en-US" smtClean="0"/>
              <a:t>8/7/2008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FE2E1-5E74-49BA-93C1-15ED3558589B}" type="datetimeFigureOut">
              <a:rPr lang="en-US" smtClean="0"/>
              <a:t>8/7/2008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FE2E1-5E74-49BA-93C1-15ED3558589B}" type="datetimeFigureOut">
              <a:rPr lang="en-US" smtClean="0"/>
              <a:t>8/7/2008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DFE2E1-5E74-49BA-93C1-15ED3558589B}" type="datetimeFigureOut">
              <a:rPr lang="en-US" smtClean="0"/>
              <a:t>8/7/2008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67823-3348-464D-AD71-FB649F62B2F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DFE2E1-5E74-49BA-93C1-15ED3558589B}" type="datetimeFigureOut">
              <a:rPr lang="en-US" smtClean="0"/>
              <a:t>8/7/2008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DFE2E1-5E74-49BA-93C1-15ED3558589B}" type="datetimeFigureOut">
              <a:rPr lang="en-US" smtClean="0"/>
              <a:t>8/7/2008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DFE2E1-5E74-49BA-93C1-15ED3558589B}" type="datetimeFigureOut">
              <a:rPr lang="en-US" smtClean="0"/>
              <a:t>8/7/2008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FE2E1-5E74-49BA-93C1-15ED3558589B}" type="datetimeFigureOut">
              <a:rPr lang="en-US" smtClean="0"/>
              <a:t>8/7/2008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DFE2E1-5E74-49BA-93C1-15ED3558589B}" type="datetimeFigureOut">
              <a:rPr lang="en-US" smtClean="0"/>
              <a:t>8/7/2008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67823-3348-464D-AD71-FB649F62B2F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DFE2E1-5E74-49BA-93C1-15ED3558589B}" type="datetimeFigureOut">
              <a:rPr lang="en-US" smtClean="0"/>
              <a:t>8/7/2008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ABB67823-3348-464D-AD71-FB649F62B2F3}"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DFE2E1-5E74-49BA-93C1-15ED3558589B}" type="datetimeFigureOut">
              <a:rPr lang="en-US" smtClean="0"/>
              <a:t>8/7/2008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B67823-3348-464D-AD71-FB649F62B2F3}"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RELEVANT%20OLD%20STUFF/Immune%20system%20-%20barriers%20-%20Brainpop.sw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8800" dirty="0" smtClean="0"/>
              <a:t>Immunity </a:t>
            </a:r>
            <a:endParaRPr lang="en-GB" sz="8800" dirty="0"/>
          </a:p>
        </p:txBody>
      </p:sp>
      <p:sp>
        <p:nvSpPr>
          <p:cNvPr id="3" name="Subtitle 2"/>
          <p:cNvSpPr>
            <a:spLocks noGrp="1"/>
          </p:cNvSpPr>
          <p:nvPr>
            <p:ph type="subTitle" idx="1"/>
          </p:nvPr>
        </p:nvSpPr>
        <p:spPr>
          <a:xfrm>
            <a:off x="533400" y="3228536"/>
            <a:ext cx="8253442" cy="1752600"/>
          </a:xfrm>
        </p:spPr>
        <p:txBody>
          <a:bodyPr>
            <a:normAutofit fontScale="92500" lnSpcReduction="20000"/>
          </a:bodyPr>
          <a:lstStyle/>
          <a:p>
            <a:pPr algn="ctr"/>
            <a:r>
              <a:rPr lang="en-GB" sz="6000" dirty="0" smtClean="0"/>
              <a:t>6.1 Defence mechanisms</a:t>
            </a:r>
          </a:p>
          <a:p>
            <a:pPr algn="ctr"/>
            <a:r>
              <a:rPr lang="en-GB" sz="6000" dirty="0" smtClean="0"/>
              <a:t>6.2 Phagocytosis</a:t>
            </a:r>
            <a:endParaRPr lang="en-GB"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Phagocytosis </a:t>
            </a:r>
            <a:endParaRPr lang="en-GB" dirty="0"/>
          </a:p>
        </p:txBody>
      </p:sp>
      <p:sp>
        <p:nvSpPr>
          <p:cNvPr id="3" name="Content Placeholder 2"/>
          <p:cNvSpPr>
            <a:spLocks noGrp="1"/>
          </p:cNvSpPr>
          <p:nvPr>
            <p:ph idx="1"/>
          </p:nvPr>
        </p:nvSpPr>
        <p:spPr/>
        <p:txBody>
          <a:bodyPr/>
          <a:lstStyle/>
          <a:p>
            <a:r>
              <a:rPr lang="en-GB" dirty="0" smtClean="0"/>
              <a:t>Phagocytosis  causes </a:t>
            </a:r>
            <a:r>
              <a:rPr lang="en-GB" dirty="0" smtClean="0">
                <a:solidFill>
                  <a:srgbClr val="FF0000"/>
                </a:solidFill>
              </a:rPr>
              <a:t>inflammation</a:t>
            </a:r>
            <a:r>
              <a:rPr lang="en-GB" dirty="0" smtClean="0"/>
              <a:t> at the site of infection.</a:t>
            </a:r>
          </a:p>
          <a:p>
            <a:endParaRPr lang="en-GB" sz="1000" dirty="0" smtClean="0"/>
          </a:p>
          <a:p>
            <a:r>
              <a:rPr lang="en-GB" dirty="0" smtClean="0"/>
              <a:t>The swollen area contains dead bacteria and phagocytes, known as </a:t>
            </a:r>
            <a:r>
              <a:rPr lang="en-GB" dirty="0" smtClean="0">
                <a:solidFill>
                  <a:srgbClr val="FF0000"/>
                </a:solidFill>
              </a:rPr>
              <a:t>pus</a:t>
            </a:r>
            <a:r>
              <a:rPr lang="en-GB" dirty="0" smtClean="0"/>
              <a:t>.</a:t>
            </a:r>
          </a:p>
          <a:p>
            <a:endParaRPr lang="en-GB" sz="1000" dirty="0" smtClean="0"/>
          </a:p>
          <a:p>
            <a:r>
              <a:rPr lang="en-GB" dirty="0" smtClean="0"/>
              <a:t>Inflammation is the result of the release of </a:t>
            </a:r>
            <a:r>
              <a:rPr lang="en-GB" dirty="0" smtClean="0">
                <a:solidFill>
                  <a:srgbClr val="FF0000"/>
                </a:solidFill>
              </a:rPr>
              <a:t>histamine</a:t>
            </a:r>
            <a:r>
              <a:rPr lang="en-GB" dirty="0" smtClean="0"/>
              <a:t>, which causes dilation of the blood vessels in order to speed up the delivery of antibodies and white blood cells to the site of infection.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pPr>
              <a:buNone/>
            </a:pPr>
            <a:r>
              <a:rPr lang="en-GB" dirty="0" smtClean="0"/>
              <a:t>Students should understand the following:</a:t>
            </a:r>
          </a:p>
          <a:p>
            <a:pPr>
              <a:buNone/>
            </a:pPr>
            <a:endParaRPr lang="en-GB" dirty="0" smtClean="0"/>
          </a:p>
          <a:p>
            <a:r>
              <a:rPr lang="en-GB" dirty="0" smtClean="0"/>
              <a:t>Phagocytosis and the role of </a:t>
            </a:r>
            <a:r>
              <a:rPr lang="en-GB" dirty="0" err="1" smtClean="0"/>
              <a:t>lysosomes</a:t>
            </a:r>
            <a:r>
              <a:rPr lang="en-GB" dirty="0" smtClean="0"/>
              <a:t> and </a:t>
            </a:r>
            <a:r>
              <a:rPr lang="en-GB" dirty="0" err="1" smtClean="0"/>
              <a:t>lysosomal</a:t>
            </a:r>
            <a:r>
              <a:rPr lang="en-GB" dirty="0" smtClean="0"/>
              <a:t> enzymes in the subsequent </a:t>
            </a:r>
            <a:r>
              <a:rPr lang="en-GB" dirty="0" smtClean="0"/>
              <a:t> destruction </a:t>
            </a:r>
            <a:r>
              <a:rPr lang="en-GB" dirty="0" smtClean="0"/>
              <a:t>of ingested pathogens</a:t>
            </a:r>
            <a:r>
              <a:rPr lang="en-GB" dirty="0" smtClean="0"/>
              <a:t>.</a:t>
            </a:r>
          </a:p>
          <a:p>
            <a:pPr>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pPr>
              <a:buNone/>
            </a:pPr>
            <a:r>
              <a:rPr lang="en-GB" dirty="0" smtClean="0"/>
              <a:t>Students should understand the following:</a:t>
            </a:r>
          </a:p>
          <a:p>
            <a:pPr>
              <a:buNone/>
            </a:pPr>
            <a:endParaRPr lang="en-GB" dirty="0" smtClean="0"/>
          </a:p>
          <a:p>
            <a:r>
              <a:rPr lang="en-GB" dirty="0" smtClean="0"/>
              <a:t>Phagocytosis and the role of </a:t>
            </a:r>
            <a:r>
              <a:rPr lang="en-GB" dirty="0" err="1" smtClean="0"/>
              <a:t>lysosomes</a:t>
            </a:r>
            <a:r>
              <a:rPr lang="en-GB" dirty="0" smtClean="0"/>
              <a:t> and </a:t>
            </a:r>
            <a:r>
              <a:rPr lang="en-GB" dirty="0" err="1" smtClean="0"/>
              <a:t>lysosomal</a:t>
            </a:r>
            <a:r>
              <a:rPr lang="en-GB" dirty="0" smtClean="0"/>
              <a:t> enzymes in the subsequent </a:t>
            </a:r>
            <a:r>
              <a:rPr lang="en-GB" dirty="0" smtClean="0"/>
              <a:t> destruction </a:t>
            </a:r>
            <a:r>
              <a:rPr lang="en-GB" dirty="0" smtClean="0"/>
              <a:t>of ingested pathogens</a:t>
            </a:r>
            <a:r>
              <a:rPr lang="en-GB" dirty="0" smtClean="0"/>
              <a:t>.</a:t>
            </a:r>
          </a:p>
          <a:p>
            <a:endParaRPr lang="en-GB" dirty="0" smtClean="0"/>
          </a:p>
          <a:p>
            <a:r>
              <a:rPr lang="en-GB" dirty="0" smtClean="0">
                <a:hlinkClick r:id="rId2" action="ppaction://hlinkfile"/>
              </a:rPr>
              <a:t>Immune system - barriers - Brainpop.swf</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2786050" y="214290"/>
            <a:ext cx="3286148"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Defence mechanisms</a:t>
            </a:r>
            <a:endParaRPr lang="en-GB" sz="3600" dirty="0"/>
          </a:p>
        </p:txBody>
      </p:sp>
      <p:sp>
        <p:nvSpPr>
          <p:cNvPr id="3" name="Flowchart: Process 2"/>
          <p:cNvSpPr/>
          <p:nvPr/>
        </p:nvSpPr>
        <p:spPr>
          <a:xfrm>
            <a:off x="785786" y="2428868"/>
            <a:ext cx="3000396"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Non-specific</a:t>
            </a:r>
          </a:p>
          <a:p>
            <a:pPr algn="ctr"/>
            <a:r>
              <a:rPr lang="en-GB" dirty="0" smtClean="0"/>
              <a:t>Response is immediate and the same for all pathogens</a:t>
            </a:r>
            <a:endParaRPr lang="en-GB" dirty="0"/>
          </a:p>
        </p:txBody>
      </p:sp>
      <p:sp>
        <p:nvSpPr>
          <p:cNvPr id="4" name="Flowchart: Process 3"/>
          <p:cNvSpPr/>
          <p:nvPr/>
        </p:nvSpPr>
        <p:spPr>
          <a:xfrm>
            <a:off x="5072066" y="2428868"/>
            <a:ext cx="3000396"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Specific </a:t>
            </a:r>
          </a:p>
          <a:p>
            <a:pPr algn="ctr"/>
            <a:r>
              <a:rPr lang="en-GB" dirty="0" smtClean="0"/>
              <a:t>Response is slower and specific to each pathogen</a:t>
            </a:r>
            <a:endParaRPr lang="en-GB" dirty="0"/>
          </a:p>
        </p:txBody>
      </p:sp>
      <p:sp>
        <p:nvSpPr>
          <p:cNvPr id="5" name="Flowchart: Process 4"/>
          <p:cNvSpPr/>
          <p:nvPr/>
        </p:nvSpPr>
        <p:spPr>
          <a:xfrm>
            <a:off x="357158" y="5000636"/>
            <a:ext cx="1714512" cy="10715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Physical barrier</a:t>
            </a:r>
          </a:p>
          <a:p>
            <a:pPr algn="ctr"/>
            <a:r>
              <a:rPr lang="en-GB" dirty="0" smtClean="0"/>
              <a:t>e.g. skin</a:t>
            </a:r>
            <a:endParaRPr lang="en-GB" dirty="0"/>
          </a:p>
        </p:txBody>
      </p:sp>
      <p:sp>
        <p:nvSpPr>
          <p:cNvPr id="6" name="Flowchart: Process 5"/>
          <p:cNvSpPr/>
          <p:nvPr/>
        </p:nvSpPr>
        <p:spPr>
          <a:xfrm>
            <a:off x="2285984" y="5000636"/>
            <a:ext cx="1785950" cy="10715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Phagocytosis </a:t>
            </a:r>
            <a:endParaRPr lang="en-GB" sz="2000" b="1" dirty="0"/>
          </a:p>
        </p:txBody>
      </p:sp>
      <p:sp>
        <p:nvSpPr>
          <p:cNvPr id="7" name="Flowchart: Process 6"/>
          <p:cNvSpPr/>
          <p:nvPr/>
        </p:nvSpPr>
        <p:spPr>
          <a:xfrm>
            <a:off x="4643438" y="5000636"/>
            <a:ext cx="2000264" cy="10715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Cell-mediated response</a:t>
            </a:r>
          </a:p>
          <a:p>
            <a:pPr algn="ctr"/>
            <a:r>
              <a:rPr lang="en-GB" dirty="0" smtClean="0"/>
              <a:t>T lymphocytes</a:t>
            </a:r>
            <a:endParaRPr lang="en-GB" dirty="0"/>
          </a:p>
        </p:txBody>
      </p:sp>
      <p:sp>
        <p:nvSpPr>
          <p:cNvPr id="8" name="Flowchart: Process 7"/>
          <p:cNvSpPr/>
          <p:nvPr/>
        </p:nvSpPr>
        <p:spPr>
          <a:xfrm>
            <a:off x="7072330" y="5000636"/>
            <a:ext cx="1714512" cy="10715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err="1" smtClean="0"/>
              <a:t>Humoral</a:t>
            </a:r>
            <a:r>
              <a:rPr lang="en-GB" sz="2000" b="1" dirty="0" smtClean="0"/>
              <a:t> response</a:t>
            </a:r>
          </a:p>
          <a:p>
            <a:pPr algn="ctr"/>
            <a:r>
              <a:rPr lang="en-GB" dirty="0" smtClean="0"/>
              <a:t>B </a:t>
            </a:r>
            <a:r>
              <a:rPr lang="en-GB" dirty="0" err="1" smtClean="0"/>
              <a:t>lymphcytes</a:t>
            </a:r>
            <a:endParaRPr lang="en-GB" dirty="0"/>
          </a:p>
        </p:txBody>
      </p:sp>
      <p:grpSp>
        <p:nvGrpSpPr>
          <p:cNvPr id="53" name="Group 52"/>
          <p:cNvGrpSpPr/>
          <p:nvPr/>
        </p:nvGrpSpPr>
        <p:grpSpPr>
          <a:xfrm>
            <a:off x="2142314" y="1215216"/>
            <a:ext cx="4502976" cy="1214446"/>
            <a:chOff x="2142314" y="1215216"/>
            <a:chExt cx="4502976" cy="1214446"/>
          </a:xfrm>
        </p:grpSpPr>
        <p:cxnSp>
          <p:nvCxnSpPr>
            <p:cNvPr id="34" name="Straight Connector 33"/>
            <p:cNvCxnSpPr/>
            <p:nvPr/>
          </p:nvCxnSpPr>
          <p:spPr>
            <a:xfrm>
              <a:off x="2143108" y="1857364"/>
              <a:ext cx="450059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 idx="2"/>
            </p:cNvCxnSpPr>
            <p:nvPr/>
          </p:nvCxnSpPr>
          <p:spPr>
            <a:xfrm rot="5400000">
              <a:off x="4107653" y="1535893"/>
              <a:ext cx="64294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1857356" y="2143116"/>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6358744" y="2142322"/>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1356496" y="3715546"/>
            <a:ext cx="1716894" cy="1285884"/>
            <a:chOff x="1356496" y="3715546"/>
            <a:chExt cx="1716894" cy="1285884"/>
          </a:xfrm>
        </p:grpSpPr>
        <p:cxnSp>
          <p:nvCxnSpPr>
            <p:cNvPr id="41" name="Straight Connector 40"/>
            <p:cNvCxnSpPr/>
            <p:nvPr/>
          </p:nvCxnSpPr>
          <p:spPr>
            <a:xfrm>
              <a:off x="1357290" y="4286256"/>
              <a:ext cx="171451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 idx="2"/>
            </p:cNvCxnSpPr>
            <p:nvPr/>
          </p:nvCxnSpPr>
          <p:spPr>
            <a:xfrm rot="5400000">
              <a:off x="2000232" y="4000504"/>
              <a:ext cx="5715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1000100" y="4643446"/>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715406" y="4642652"/>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6000760" y="3714752"/>
            <a:ext cx="1716894" cy="1285884"/>
            <a:chOff x="1356496" y="3715546"/>
            <a:chExt cx="1716894" cy="1285884"/>
          </a:xfrm>
        </p:grpSpPr>
        <p:cxnSp>
          <p:nvCxnSpPr>
            <p:cNvPr id="49" name="Straight Connector 48"/>
            <p:cNvCxnSpPr/>
            <p:nvPr/>
          </p:nvCxnSpPr>
          <p:spPr>
            <a:xfrm>
              <a:off x="1357290" y="4286256"/>
              <a:ext cx="171451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000232" y="4000504"/>
              <a:ext cx="5715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1000100" y="4643446"/>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2715406" y="4642652"/>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heckerboard(across)">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checkerboard(across)">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checkerboard(across)">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GB" dirty="0" smtClean="0"/>
              <a:t>Recognising your own cells</a:t>
            </a:r>
            <a:endParaRPr lang="en-GB" dirty="0"/>
          </a:p>
        </p:txBody>
      </p:sp>
      <p:sp>
        <p:nvSpPr>
          <p:cNvPr id="3" name="Content Placeholder 2"/>
          <p:cNvSpPr>
            <a:spLocks noGrp="1"/>
          </p:cNvSpPr>
          <p:nvPr>
            <p:ph idx="1"/>
          </p:nvPr>
        </p:nvSpPr>
        <p:spPr>
          <a:xfrm>
            <a:off x="457200" y="1571612"/>
            <a:ext cx="8229600" cy="4752988"/>
          </a:xfrm>
        </p:spPr>
        <p:txBody>
          <a:bodyPr/>
          <a:lstStyle/>
          <a:p>
            <a:pPr>
              <a:buNone/>
            </a:pPr>
            <a:r>
              <a:rPr lang="en-GB" dirty="0" smtClean="0"/>
              <a:t>The body needs to be able to distinguish between its own cells (self) and foreign cells (non-self).</a:t>
            </a:r>
          </a:p>
          <a:p>
            <a:pPr>
              <a:buNone/>
            </a:pPr>
            <a:endParaRPr lang="en-GB" dirty="0" smtClean="0"/>
          </a:p>
          <a:p>
            <a:pPr>
              <a:buNone/>
            </a:pPr>
            <a:r>
              <a:rPr lang="en-GB" dirty="0" smtClean="0"/>
              <a:t>In the </a:t>
            </a:r>
            <a:r>
              <a:rPr lang="en-GB" dirty="0" err="1" smtClean="0"/>
              <a:t>fetus</a:t>
            </a:r>
            <a:r>
              <a:rPr lang="en-GB" dirty="0" smtClean="0"/>
              <a:t> the lymphocytes (a type  of white blood cell) are constantly colliding almost exclusively with the body’s own material (self).</a:t>
            </a:r>
          </a:p>
          <a:p>
            <a:pPr>
              <a:buNone/>
            </a:pPr>
            <a:endParaRPr lang="en-GB" dirty="0" smtClean="0"/>
          </a:p>
          <a:p>
            <a:pPr>
              <a:buNone/>
            </a:pPr>
            <a:r>
              <a:rPr lang="en-GB" dirty="0" smtClean="0"/>
              <a:t>These lymphocytes are destroyed or suppresses so that the only remaining lymphocytes are those which recognise foreign (non-self) material.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en-GB" dirty="0" smtClean="0"/>
              <a:t>Important points to remember</a:t>
            </a:r>
            <a:endParaRPr lang="en-GB" dirty="0"/>
          </a:p>
        </p:txBody>
      </p:sp>
      <p:sp>
        <p:nvSpPr>
          <p:cNvPr id="3" name="Content Placeholder 2"/>
          <p:cNvSpPr>
            <a:spLocks noGrp="1"/>
          </p:cNvSpPr>
          <p:nvPr>
            <p:ph idx="1"/>
          </p:nvPr>
        </p:nvSpPr>
        <p:spPr/>
        <p:txBody>
          <a:bodyPr>
            <a:normAutofit lnSpcReduction="10000"/>
          </a:bodyPr>
          <a:lstStyle/>
          <a:p>
            <a:r>
              <a:rPr lang="en-GB" dirty="0" smtClean="0"/>
              <a:t>Specific lymphocytes are not produced in response to an infection they already exist in the body.</a:t>
            </a:r>
          </a:p>
          <a:p>
            <a:endParaRPr lang="en-GB" dirty="0" smtClean="0"/>
          </a:p>
          <a:p>
            <a:r>
              <a:rPr lang="en-GB" dirty="0" smtClean="0"/>
              <a:t>Given the high number of lymphocytes (10 million) their is a high probability that one of them will ‘recognise’ the pathogen.</a:t>
            </a:r>
            <a:endParaRPr lang="en-GB" dirty="0" smtClean="0"/>
          </a:p>
          <a:p>
            <a:endParaRPr lang="en-GB" dirty="0" smtClean="0"/>
          </a:p>
          <a:p>
            <a:r>
              <a:rPr lang="en-GB" dirty="0" smtClean="0"/>
              <a:t>There are only a few of each type of lymphocyte so it takes time for the body to build up the numbers of lymphocytes to destroy the pathogen, hence the time lag between infection and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N:\cilia.jpg"/>
          <p:cNvPicPr>
            <a:picLocks noChangeAspect="1" noChangeArrowheads="1"/>
          </p:cNvPicPr>
          <p:nvPr/>
        </p:nvPicPr>
        <p:blipFill>
          <a:blip r:embed="rId2">
            <a:clrChange>
              <a:clrFrom>
                <a:srgbClr val="FFF8FE"/>
              </a:clrFrom>
              <a:clrTo>
                <a:srgbClr val="FFF8FE">
                  <a:alpha val="0"/>
                </a:srgbClr>
              </a:clrTo>
            </a:clrChange>
          </a:blip>
          <a:srcRect l="20000" b="38795"/>
          <a:stretch>
            <a:fillRect/>
          </a:stretch>
        </p:blipFill>
        <p:spPr bwMode="auto">
          <a:xfrm>
            <a:off x="0" y="3582988"/>
            <a:ext cx="5715000" cy="3275012"/>
          </a:xfrm>
          <a:prstGeom prst="rect">
            <a:avLst/>
          </a:prstGeom>
          <a:noFill/>
        </p:spPr>
      </p:pic>
      <p:sp>
        <p:nvSpPr>
          <p:cNvPr id="6146" name="Rectangle 2"/>
          <p:cNvSpPr>
            <a:spLocks noGrp="1" noChangeArrowheads="1"/>
          </p:cNvSpPr>
          <p:nvPr>
            <p:ph type="title"/>
          </p:nvPr>
        </p:nvSpPr>
        <p:spPr>
          <a:xfrm>
            <a:off x="642910" y="785794"/>
            <a:ext cx="7772400" cy="1143000"/>
          </a:xfrm>
        </p:spPr>
        <p:txBody>
          <a:bodyPr>
            <a:normAutofit fontScale="90000"/>
          </a:bodyPr>
          <a:lstStyle/>
          <a:p>
            <a:pPr algn="l"/>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
            </a:r>
            <a:br>
              <a:rPr lang="en-GB" dirty="0" smtClean="0">
                <a:latin typeface="Trebuchet MS" pitchFamily="34" charset="0"/>
              </a:rPr>
            </a:br>
            <a:r>
              <a:rPr lang="en-GB" dirty="0" smtClean="0">
                <a:latin typeface="Trebuchet MS" pitchFamily="34" charset="0"/>
              </a:rPr>
              <a:t>Barriers </a:t>
            </a:r>
            <a:r>
              <a:rPr lang="en-GB" dirty="0">
                <a:latin typeface="Trebuchet MS" pitchFamily="34" charset="0"/>
              </a:rPr>
              <a:t>to disease</a:t>
            </a:r>
          </a:p>
        </p:txBody>
      </p:sp>
      <p:sp>
        <p:nvSpPr>
          <p:cNvPr id="6147" name="Rectangle 3"/>
          <p:cNvSpPr>
            <a:spLocks noGrp="1" noChangeArrowheads="1"/>
          </p:cNvSpPr>
          <p:nvPr>
            <p:ph type="body" idx="1"/>
          </p:nvPr>
        </p:nvSpPr>
        <p:spPr>
          <a:xfrm>
            <a:off x="928662" y="1928802"/>
            <a:ext cx="8215338" cy="4429156"/>
          </a:xfrm>
        </p:spPr>
        <p:txBody>
          <a:bodyPr>
            <a:normAutofit/>
          </a:bodyPr>
          <a:lstStyle/>
          <a:p>
            <a:pPr>
              <a:lnSpc>
                <a:spcPct val="90000"/>
              </a:lnSpc>
              <a:spcBef>
                <a:spcPct val="0"/>
              </a:spcBef>
            </a:pPr>
            <a:r>
              <a:rPr lang="en-GB" sz="2800" dirty="0">
                <a:solidFill>
                  <a:srgbClr val="FF0000"/>
                </a:solidFill>
                <a:latin typeface="Arial" charset="0"/>
              </a:rPr>
              <a:t>Epidermis of skin</a:t>
            </a:r>
            <a:r>
              <a:rPr lang="en-GB" sz="2800" dirty="0">
                <a:latin typeface="Arial" charset="0"/>
              </a:rPr>
              <a:t> </a:t>
            </a:r>
            <a:endParaRPr lang="en-GB" sz="2800" dirty="0" smtClean="0">
              <a:latin typeface="Arial" charset="0"/>
            </a:endParaRPr>
          </a:p>
          <a:p>
            <a:pPr lvl="1">
              <a:lnSpc>
                <a:spcPct val="90000"/>
              </a:lnSpc>
              <a:spcBef>
                <a:spcPct val="0"/>
              </a:spcBef>
            </a:pPr>
            <a:r>
              <a:rPr lang="en-GB" sz="2200" dirty="0" smtClean="0">
                <a:latin typeface="Arial" charset="0"/>
              </a:rPr>
              <a:t>Layers </a:t>
            </a:r>
            <a:r>
              <a:rPr lang="en-GB" sz="2200" dirty="0">
                <a:latin typeface="Arial" charset="0"/>
              </a:rPr>
              <a:t>of dead cells prevent </a:t>
            </a:r>
            <a:r>
              <a:rPr lang="en-GB" sz="2200" dirty="0" smtClean="0">
                <a:latin typeface="Arial" charset="0"/>
              </a:rPr>
              <a:t>invasion</a:t>
            </a:r>
            <a:endParaRPr lang="en-GB" dirty="0">
              <a:latin typeface="Arial" charset="0"/>
            </a:endParaRPr>
          </a:p>
          <a:p>
            <a:pPr>
              <a:lnSpc>
                <a:spcPct val="90000"/>
              </a:lnSpc>
              <a:spcBef>
                <a:spcPct val="0"/>
              </a:spcBef>
            </a:pPr>
            <a:r>
              <a:rPr lang="en-GB" sz="2800" dirty="0">
                <a:solidFill>
                  <a:srgbClr val="FF0000"/>
                </a:solidFill>
                <a:latin typeface="Arial" charset="0"/>
              </a:rPr>
              <a:t>Mucus </a:t>
            </a:r>
            <a:r>
              <a:rPr lang="en-GB" sz="2800" dirty="0" smtClean="0">
                <a:solidFill>
                  <a:srgbClr val="FF0000"/>
                </a:solidFill>
                <a:latin typeface="Arial" charset="0"/>
              </a:rPr>
              <a:t>membranes</a:t>
            </a:r>
          </a:p>
          <a:p>
            <a:pPr lvl="1">
              <a:lnSpc>
                <a:spcPct val="90000"/>
              </a:lnSpc>
              <a:spcBef>
                <a:spcPct val="0"/>
              </a:spcBef>
            </a:pPr>
            <a:r>
              <a:rPr lang="en-GB" sz="2200" dirty="0" smtClean="0">
                <a:latin typeface="Arial" charset="0"/>
              </a:rPr>
              <a:t>Protective </a:t>
            </a:r>
            <a:r>
              <a:rPr lang="en-GB" sz="2200" dirty="0">
                <a:latin typeface="Arial" charset="0"/>
              </a:rPr>
              <a:t>mucus layer secreted by goblet cells. Invaders get trapped in the </a:t>
            </a:r>
            <a:r>
              <a:rPr lang="en-GB" sz="2200" dirty="0" smtClean="0">
                <a:latin typeface="Arial" charset="0"/>
              </a:rPr>
              <a:t>mucus</a:t>
            </a:r>
            <a:endParaRPr lang="en-GB" dirty="0">
              <a:latin typeface="Arial" charset="0"/>
            </a:endParaRPr>
          </a:p>
          <a:p>
            <a:pPr>
              <a:lnSpc>
                <a:spcPct val="90000"/>
              </a:lnSpc>
              <a:spcBef>
                <a:spcPct val="0"/>
              </a:spcBef>
            </a:pPr>
            <a:r>
              <a:rPr lang="en-GB" sz="2800" dirty="0">
                <a:solidFill>
                  <a:srgbClr val="FF0000"/>
                </a:solidFill>
                <a:latin typeface="Arial" charset="0"/>
              </a:rPr>
              <a:t>Ciliated </a:t>
            </a:r>
            <a:r>
              <a:rPr lang="en-GB" sz="2800" dirty="0" smtClean="0">
                <a:solidFill>
                  <a:srgbClr val="FF0000"/>
                </a:solidFill>
                <a:latin typeface="Arial" charset="0"/>
              </a:rPr>
              <a:t>epithelia</a:t>
            </a:r>
          </a:p>
          <a:p>
            <a:pPr lvl="1">
              <a:lnSpc>
                <a:spcPct val="90000"/>
              </a:lnSpc>
              <a:spcBef>
                <a:spcPct val="0"/>
              </a:spcBef>
            </a:pPr>
            <a:r>
              <a:rPr lang="en-GB" sz="2200" dirty="0" smtClean="0">
                <a:latin typeface="Arial" charset="0"/>
              </a:rPr>
              <a:t>Sweeps </a:t>
            </a:r>
            <a:r>
              <a:rPr lang="en-GB" sz="2200" dirty="0">
                <a:latin typeface="Arial" charset="0"/>
              </a:rPr>
              <a:t>invaders away so they can be removed </a:t>
            </a:r>
            <a:r>
              <a:rPr lang="en-GB" sz="2200" dirty="0" err="1">
                <a:latin typeface="Arial" charset="0"/>
              </a:rPr>
              <a:t>eg</a:t>
            </a:r>
            <a:r>
              <a:rPr lang="en-GB" sz="2200" dirty="0">
                <a:latin typeface="Arial" charset="0"/>
              </a:rPr>
              <a:t> in the </a:t>
            </a:r>
            <a:r>
              <a:rPr lang="en-GB" sz="2200" dirty="0" smtClean="0">
                <a:latin typeface="Arial" charset="0"/>
              </a:rPr>
              <a:t>lung</a:t>
            </a:r>
          </a:p>
          <a:p>
            <a:pPr>
              <a:lnSpc>
                <a:spcPct val="90000"/>
              </a:lnSpc>
              <a:spcBef>
                <a:spcPct val="0"/>
              </a:spcBef>
            </a:pPr>
            <a:r>
              <a:rPr lang="en-GB" sz="2800" dirty="0" smtClean="0">
                <a:solidFill>
                  <a:srgbClr val="FF0000"/>
                </a:solidFill>
                <a:latin typeface="Arial" charset="0"/>
              </a:rPr>
              <a:t>Hydrochloric acid in stomach</a:t>
            </a:r>
          </a:p>
          <a:p>
            <a:pPr lvl="1">
              <a:lnSpc>
                <a:spcPct val="90000"/>
              </a:lnSpc>
              <a:spcBef>
                <a:spcPct val="0"/>
              </a:spcBef>
            </a:pPr>
            <a:r>
              <a:rPr lang="en-GB" dirty="0" smtClean="0">
                <a:latin typeface="Arial" charset="0"/>
              </a:rPr>
              <a:t>Low pH so the enzymes of pathogens are denatured</a:t>
            </a:r>
            <a:endParaRPr lang="en-GB" dirty="0">
              <a:latin typeface="Arial" charset="0"/>
            </a:endParaRPr>
          </a:p>
          <a:p>
            <a:pPr>
              <a:lnSpc>
                <a:spcPct val="90000"/>
              </a:lnSpc>
            </a:pPr>
            <a:endParaRPr lang="en-GB" sz="2800" dirty="0"/>
          </a:p>
        </p:txBody>
      </p:sp>
      <p:sp>
        <p:nvSpPr>
          <p:cNvPr id="6" name="Title 1"/>
          <p:cNvSpPr txBox="1">
            <a:spLocks/>
          </p:cNvSpPr>
          <p:nvPr/>
        </p:nvSpPr>
        <p:spPr>
          <a:xfrm>
            <a:off x="357158" y="0"/>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5000" b="0" i="0" u="none" strike="noStrike" kern="1200" cap="none" spc="0" normalizeH="0" baseline="0" noProof="0" dirty="0" smtClean="0">
                <a:ln>
                  <a:noFill/>
                </a:ln>
                <a:solidFill>
                  <a:schemeClr val="tx2"/>
                </a:solidFill>
                <a:effectLst/>
                <a:uLnTx/>
                <a:uFillTx/>
                <a:latin typeface="+mj-lt"/>
                <a:ea typeface="+mj-ea"/>
                <a:cs typeface="+mj-cs"/>
              </a:rPr>
              <a:t>Non-specific mechanisms</a:t>
            </a:r>
            <a:endParaRPr kumimoji="0" lang="en-GB"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wipe(left)">
                                      <p:cBhvr>
                                        <p:cTn id="18" dur="500"/>
                                        <p:tgtEl>
                                          <p:spTgt spid="614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wipe(left)">
                                      <p:cBhvr>
                                        <p:cTn id="23" dur="500"/>
                                        <p:tgtEl>
                                          <p:spTgt spid="614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wipe(left)">
                                      <p:cBhvr>
                                        <p:cTn id="26" dur="500"/>
                                        <p:tgtEl>
                                          <p:spTgt spid="614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wipe(left)">
                                      <p:cBhvr>
                                        <p:cTn id="31" dur="500"/>
                                        <p:tgtEl>
                                          <p:spTgt spid="614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147">
                                            <p:txEl>
                                              <p:pRg st="7" end="7"/>
                                            </p:txEl>
                                          </p:spTgt>
                                        </p:tgtEl>
                                        <p:attrNameLst>
                                          <p:attrName>style.visibility</p:attrName>
                                        </p:attrNameLst>
                                      </p:cBhvr>
                                      <p:to>
                                        <p:strVal val="visible"/>
                                      </p:to>
                                    </p:set>
                                    <p:animEffect transition="in" filter="wipe(left)">
                                      <p:cBhvr>
                                        <p:cTn id="34"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barriers</a:t>
            </a:r>
            <a:endParaRPr lang="en-GB" dirty="0"/>
          </a:p>
        </p:txBody>
      </p:sp>
      <p:sp>
        <p:nvSpPr>
          <p:cNvPr id="3" name="Content Placeholder 2"/>
          <p:cNvSpPr>
            <a:spLocks noGrp="1"/>
          </p:cNvSpPr>
          <p:nvPr>
            <p:ph idx="1"/>
          </p:nvPr>
        </p:nvSpPr>
        <p:spPr/>
        <p:txBody>
          <a:bodyPr>
            <a:normAutofit fontScale="92500"/>
          </a:bodyPr>
          <a:lstStyle/>
          <a:p>
            <a:r>
              <a:rPr lang="en-GB" sz="2800" dirty="0" smtClean="0">
                <a:latin typeface="Arial" charset="0"/>
              </a:rPr>
              <a:t>Some pathogens can penetrate barriers:</a:t>
            </a:r>
          </a:p>
          <a:p>
            <a:endParaRPr lang="en-GB" sz="2800" dirty="0" smtClean="0">
              <a:latin typeface="Arial" charset="0"/>
            </a:endParaRPr>
          </a:p>
          <a:p>
            <a:pPr>
              <a:buFont typeface="Wingdings" pitchFamily="2" charset="2"/>
              <a:buChar char="¬"/>
            </a:pPr>
            <a:r>
              <a:rPr lang="en-GB" sz="2800" b="1" dirty="0" smtClean="0">
                <a:latin typeface="Arial" charset="0"/>
              </a:rPr>
              <a:t>Malaria</a:t>
            </a:r>
            <a:r>
              <a:rPr lang="en-GB" sz="2800" dirty="0" smtClean="0">
                <a:latin typeface="Arial" charset="0"/>
              </a:rPr>
              <a:t> is caused by </a:t>
            </a:r>
            <a:r>
              <a:rPr lang="en-GB" sz="2800" i="1" dirty="0" smtClean="0">
                <a:latin typeface="Arial" charset="0"/>
              </a:rPr>
              <a:t>Plasmodium</a:t>
            </a:r>
            <a:r>
              <a:rPr lang="en-GB" sz="2800" dirty="0" smtClean="0">
                <a:latin typeface="Arial" charset="0"/>
              </a:rPr>
              <a:t>, which passes through the skin when a mosquito bites</a:t>
            </a:r>
          </a:p>
          <a:p>
            <a:endParaRPr lang="en-GB" sz="2800" dirty="0" smtClean="0">
              <a:latin typeface="Arial" charset="0"/>
            </a:endParaRPr>
          </a:p>
          <a:p>
            <a:pPr>
              <a:buFont typeface="Wingdings" pitchFamily="2" charset="2"/>
              <a:buChar char="¬"/>
            </a:pPr>
            <a:r>
              <a:rPr lang="en-GB" sz="2800" b="1" dirty="0" smtClean="0">
                <a:latin typeface="Arial" charset="0"/>
              </a:rPr>
              <a:t>Bubonic plaque</a:t>
            </a:r>
            <a:r>
              <a:rPr lang="en-GB" sz="2800" dirty="0" smtClean="0">
                <a:latin typeface="Arial" charset="0"/>
              </a:rPr>
              <a:t> enters the skin through flea bites</a:t>
            </a:r>
          </a:p>
          <a:p>
            <a:endParaRPr lang="en-GB" sz="2800" dirty="0" smtClean="0">
              <a:latin typeface="Arial" charset="0"/>
            </a:endParaRPr>
          </a:p>
          <a:p>
            <a:pPr>
              <a:buFont typeface="Wingdings" pitchFamily="2" charset="2"/>
              <a:buChar char="¬"/>
            </a:pPr>
            <a:r>
              <a:rPr lang="en-GB" sz="2800" b="1" dirty="0" smtClean="0">
                <a:latin typeface="Arial" charset="0"/>
              </a:rPr>
              <a:t>Influenza virus</a:t>
            </a:r>
            <a:r>
              <a:rPr lang="en-GB" sz="2800" dirty="0" smtClean="0">
                <a:latin typeface="Arial" charset="0"/>
              </a:rPr>
              <a:t> passes through lining of trachea and lungs</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Phagocytosis </a:t>
            </a:r>
            <a:endParaRPr lang="en-GB" dirty="0"/>
          </a:p>
        </p:txBody>
      </p:sp>
      <p:sp>
        <p:nvSpPr>
          <p:cNvPr id="3" name="Content Placeholder 2"/>
          <p:cNvSpPr>
            <a:spLocks noGrp="1"/>
          </p:cNvSpPr>
          <p:nvPr>
            <p:ph idx="1"/>
          </p:nvPr>
        </p:nvSpPr>
        <p:spPr>
          <a:xfrm>
            <a:off x="457200" y="1214422"/>
            <a:ext cx="8229600" cy="5643578"/>
          </a:xfrm>
        </p:spPr>
        <p:txBody>
          <a:bodyPr>
            <a:normAutofit/>
          </a:bodyPr>
          <a:lstStyle/>
          <a:p>
            <a:pPr>
              <a:lnSpc>
                <a:spcPct val="90000"/>
              </a:lnSpc>
              <a:spcBef>
                <a:spcPct val="0"/>
              </a:spcBef>
            </a:pPr>
            <a:r>
              <a:rPr lang="en-GB" dirty="0" smtClean="0">
                <a:latin typeface="Arial" charset="0"/>
              </a:rPr>
              <a:t>Phagocytosis is the process by which pathogens are taken up and destroyed by white blood cells (</a:t>
            </a:r>
            <a:r>
              <a:rPr lang="en-GB" dirty="0" err="1" smtClean="0">
                <a:latin typeface="Arial" charset="0"/>
              </a:rPr>
              <a:t>leucoytes</a:t>
            </a:r>
            <a:r>
              <a:rPr lang="en-GB" dirty="0" smtClean="0">
                <a:latin typeface="Arial" charset="0"/>
              </a:rPr>
              <a:t>).</a:t>
            </a:r>
            <a:endParaRPr lang="en-GB" dirty="0" smtClean="0">
              <a:latin typeface="Arial" charset="0"/>
            </a:endParaRPr>
          </a:p>
          <a:p>
            <a:pPr>
              <a:lnSpc>
                <a:spcPct val="90000"/>
              </a:lnSpc>
              <a:spcBef>
                <a:spcPct val="0"/>
              </a:spcBef>
            </a:pPr>
            <a:r>
              <a:rPr lang="en-GB" dirty="0" smtClean="0">
                <a:latin typeface="Arial" charset="0"/>
              </a:rPr>
              <a:t>These white blood cells are </a:t>
            </a:r>
            <a:r>
              <a:rPr lang="en-GB" dirty="0" smtClean="0">
                <a:latin typeface="Arial" charset="0"/>
              </a:rPr>
              <a:t>c</a:t>
            </a:r>
            <a:r>
              <a:rPr lang="en-GB" dirty="0" smtClean="0">
                <a:latin typeface="Arial" charset="0"/>
              </a:rPr>
              <a:t>ontinually </a:t>
            </a:r>
            <a:r>
              <a:rPr lang="en-GB" dirty="0" smtClean="0">
                <a:latin typeface="Arial" charset="0"/>
              </a:rPr>
              <a:t>produced from stem cells in </a:t>
            </a:r>
            <a:r>
              <a:rPr lang="en-GB" dirty="0" smtClean="0">
                <a:solidFill>
                  <a:srgbClr val="FF0000"/>
                </a:solidFill>
                <a:latin typeface="Arial" charset="0"/>
              </a:rPr>
              <a:t>bone marrow </a:t>
            </a:r>
          </a:p>
          <a:p>
            <a:pPr>
              <a:lnSpc>
                <a:spcPct val="90000"/>
              </a:lnSpc>
              <a:spcBef>
                <a:spcPct val="0"/>
              </a:spcBef>
            </a:pPr>
            <a:r>
              <a:rPr lang="en-GB" dirty="0" smtClean="0">
                <a:latin typeface="Arial" charset="0"/>
              </a:rPr>
              <a:t> They are stored </a:t>
            </a:r>
            <a:r>
              <a:rPr lang="en-GB" dirty="0" smtClean="0">
                <a:latin typeface="Arial" charset="0"/>
              </a:rPr>
              <a:t>in bone </a:t>
            </a:r>
            <a:r>
              <a:rPr lang="en-GB" dirty="0" smtClean="0">
                <a:latin typeface="Arial" charset="0"/>
              </a:rPr>
              <a:t>marrow and released </a:t>
            </a:r>
            <a:r>
              <a:rPr lang="en-GB" dirty="0" smtClean="0">
                <a:latin typeface="Arial" charset="0"/>
              </a:rPr>
              <a:t>into </a:t>
            </a:r>
            <a:r>
              <a:rPr lang="en-GB" dirty="0" smtClean="0">
                <a:latin typeface="Arial" charset="0"/>
              </a:rPr>
              <a:t>the blood </a:t>
            </a:r>
            <a:r>
              <a:rPr lang="en-GB" dirty="0" smtClean="0">
                <a:latin typeface="Arial" charset="0"/>
              </a:rPr>
              <a:t>to engulf and digest foreign </a:t>
            </a:r>
            <a:r>
              <a:rPr lang="en-GB" dirty="0" smtClean="0">
                <a:latin typeface="Arial" charset="0"/>
              </a:rPr>
              <a:t>bodies</a:t>
            </a:r>
          </a:p>
          <a:p>
            <a:pPr>
              <a:lnSpc>
                <a:spcPct val="90000"/>
              </a:lnSpc>
              <a:spcBef>
                <a:spcPct val="0"/>
              </a:spcBef>
            </a:pPr>
            <a:endParaRPr lang="en-GB" sz="1000" dirty="0" smtClean="0">
              <a:latin typeface="Arial" charset="0"/>
            </a:endParaRPr>
          </a:p>
          <a:p>
            <a:pPr>
              <a:lnSpc>
                <a:spcPct val="90000"/>
              </a:lnSpc>
              <a:spcBef>
                <a:spcPct val="0"/>
              </a:spcBef>
            </a:pPr>
            <a:r>
              <a:rPr lang="en-GB" dirty="0" smtClean="0">
                <a:latin typeface="Arial" charset="0"/>
              </a:rPr>
              <a:t>There are 2 types of phagocytes :</a:t>
            </a:r>
          </a:p>
          <a:p>
            <a:pPr>
              <a:lnSpc>
                <a:spcPct val="90000"/>
              </a:lnSpc>
              <a:spcBef>
                <a:spcPct val="0"/>
              </a:spcBef>
            </a:pPr>
            <a:endParaRPr lang="en-GB" sz="1000" dirty="0" smtClean="0">
              <a:latin typeface="Arial" charset="0"/>
            </a:endParaRPr>
          </a:p>
          <a:p>
            <a:pPr>
              <a:lnSpc>
                <a:spcPct val="90000"/>
              </a:lnSpc>
              <a:spcBef>
                <a:spcPct val="0"/>
              </a:spcBef>
              <a:buNone/>
            </a:pPr>
            <a:r>
              <a:rPr lang="en-GB" dirty="0" smtClean="0">
                <a:latin typeface="Arial" charset="0"/>
              </a:rPr>
              <a:t>            </a:t>
            </a:r>
            <a:r>
              <a:rPr lang="en-GB" dirty="0" err="1" smtClean="0">
                <a:latin typeface="Arial" charset="0"/>
              </a:rPr>
              <a:t>Neutrophils</a:t>
            </a:r>
            <a:r>
              <a:rPr lang="en-GB" dirty="0" smtClean="0">
                <a:latin typeface="Arial" charset="0"/>
              </a:rPr>
              <a:t>		</a:t>
            </a:r>
            <a:r>
              <a:rPr lang="en-GB" dirty="0" smtClean="0">
                <a:latin typeface="Arial" charset="0"/>
              </a:rPr>
              <a:t> </a:t>
            </a:r>
            <a:r>
              <a:rPr lang="en-GB" dirty="0" smtClean="0">
                <a:latin typeface="Arial" charset="0"/>
              </a:rPr>
              <a:t>   Macrophages </a:t>
            </a:r>
          </a:p>
          <a:p>
            <a:pPr>
              <a:lnSpc>
                <a:spcPct val="90000"/>
              </a:lnSpc>
              <a:spcBef>
                <a:spcPct val="0"/>
              </a:spcBef>
              <a:buNone/>
            </a:pPr>
            <a:r>
              <a:rPr lang="en-GB" dirty="0" smtClean="0">
                <a:latin typeface="Arial" charset="0"/>
              </a:rPr>
              <a:t>						       </a:t>
            </a:r>
            <a:r>
              <a:rPr lang="en-GB" sz="2000" dirty="0" smtClean="0">
                <a:latin typeface="Arial" charset="0"/>
              </a:rPr>
              <a:t>(</a:t>
            </a:r>
            <a:r>
              <a:rPr lang="en-GB" sz="2000" dirty="0" err="1" smtClean="0">
                <a:latin typeface="Arial" charset="0"/>
              </a:rPr>
              <a:t>monocytes</a:t>
            </a:r>
            <a:r>
              <a:rPr lang="en-GB" sz="2000" dirty="0" smtClean="0">
                <a:latin typeface="Arial" charset="0"/>
              </a:rPr>
              <a:t>)</a:t>
            </a:r>
          </a:p>
          <a:p>
            <a:pPr>
              <a:lnSpc>
                <a:spcPct val="90000"/>
              </a:lnSpc>
              <a:spcBef>
                <a:spcPct val="0"/>
              </a:spcBef>
              <a:buNone/>
            </a:pPr>
            <a:endParaRPr lang="en-GB" dirty="0" smtClean="0">
              <a:latin typeface="Arial" charset="0"/>
            </a:endParaRPr>
          </a:p>
          <a:p>
            <a:pPr>
              <a:lnSpc>
                <a:spcPct val="90000"/>
              </a:lnSpc>
              <a:spcBef>
                <a:spcPct val="0"/>
              </a:spcBef>
              <a:buNone/>
            </a:pPr>
            <a:endParaRPr lang="en-GB" dirty="0" smtClean="0">
              <a:latin typeface="Arial" charset="0"/>
            </a:endParaRPr>
          </a:p>
          <a:p>
            <a:pPr>
              <a:lnSpc>
                <a:spcPct val="90000"/>
              </a:lnSpc>
              <a:spcBef>
                <a:spcPct val="0"/>
              </a:spcBef>
              <a:buNone/>
            </a:pPr>
            <a:endParaRPr lang="en-GB" dirty="0" smtClean="0">
              <a:latin typeface="Arial" charset="0"/>
            </a:endParaRPr>
          </a:p>
          <a:p>
            <a:pPr>
              <a:lnSpc>
                <a:spcPct val="90000"/>
              </a:lnSpc>
              <a:spcBef>
                <a:spcPct val="0"/>
              </a:spcBef>
              <a:buNone/>
            </a:pPr>
            <a:r>
              <a:rPr lang="en-GB" dirty="0" smtClean="0">
                <a:latin typeface="Arial" charset="0"/>
              </a:rPr>
              <a:t>	</a:t>
            </a:r>
            <a:r>
              <a:rPr lang="en-GB" dirty="0" smtClean="0">
                <a:latin typeface="Arial" charset="0"/>
              </a:rPr>
              <a:t>			</a:t>
            </a:r>
          </a:p>
          <a:p>
            <a:pPr>
              <a:lnSpc>
                <a:spcPct val="90000"/>
              </a:lnSpc>
              <a:spcBef>
                <a:spcPct val="0"/>
              </a:spcBef>
              <a:buNone/>
            </a:pPr>
            <a:endParaRPr lang="en-GB" dirty="0" smtClean="0">
              <a:latin typeface="Arial" charset="0"/>
            </a:endParaRPr>
          </a:p>
          <a:p>
            <a:pPr>
              <a:lnSpc>
                <a:spcPct val="90000"/>
              </a:lnSpc>
              <a:spcBef>
                <a:spcPct val="0"/>
              </a:spcBef>
              <a:buNone/>
            </a:pPr>
            <a:endParaRPr lang="en-GB" dirty="0" smtClean="0">
              <a:latin typeface="Arial" charset="0"/>
            </a:endParaRPr>
          </a:p>
          <a:p>
            <a:endParaRPr lang="en-GB" dirty="0"/>
          </a:p>
        </p:txBody>
      </p:sp>
      <p:pic>
        <p:nvPicPr>
          <p:cNvPr id="22530" name="Picture 2" descr="http://www3.umdnj.edu/histsweb/lab5/images/neutrophil.jpg"/>
          <p:cNvPicPr>
            <a:picLocks noChangeAspect="1" noChangeArrowheads="1"/>
          </p:cNvPicPr>
          <p:nvPr/>
        </p:nvPicPr>
        <p:blipFill>
          <a:blip r:embed="rId2"/>
          <a:srcRect/>
          <a:stretch>
            <a:fillRect/>
          </a:stretch>
        </p:blipFill>
        <p:spPr bwMode="auto">
          <a:xfrm>
            <a:off x="1500166" y="4857760"/>
            <a:ext cx="2008170" cy="1791993"/>
          </a:xfrm>
          <a:prstGeom prst="rect">
            <a:avLst/>
          </a:prstGeom>
          <a:noFill/>
        </p:spPr>
      </p:pic>
      <p:pic>
        <p:nvPicPr>
          <p:cNvPr id="5" name="Picture 5" descr="N:\AA\macrophage.gif"/>
          <p:cNvPicPr>
            <a:picLocks noChangeAspect="1" noChangeArrowheads="1"/>
          </p:cNvPicPr>
          <p:nvPr/>
        </p:nvPicPr>
        <p:blipFill>
          <a:blip r:embed="rId3"/>
          <a:srcRect/>
          <a:stretch>
            <a:fillRect/>
          </a:stretch>
        </p:blipFill>
        <p:spPr bwMode="auto">
          <a:xfrm>
            <a:off x="5429256" y="5138725"/>
            <a:ext cx="2286016" cy="1719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22530"/>
                                        </p:tgtEl>
                                        <p:attrNameLst>
                                          <p:attrName>style.visibility</p:attrName>
                                        </p:attrNameLst>
                                      </p:cBhvr>
                                      <p:to>
                                        <p:strVal val="visible"/>
                                      </p:to>
                                    </p:set>
                                    <p:animEffect transition="in" filter="checkerboard(across)">
                                      <p:cBhvr>
                                        <p:cTn id="41" dur="500"/>
                                        <p:tgtEl>
                                          <p:spTgt spid="22530"/>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checkerboard(across)">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Phagocytosis </a:t>
            </a:r>
            <a:endParaRPr lang="en-GB" dirty="0"/>
          </a:p>
        </p:txBody>
      </p:sp>
      <p:pic>
        <p:nvPicPr>
          <p:cNvPr id="1026" name="Picture 2" descr="http://diverge.hunter.cuny.edu/~weigang/Images/16-08a_phagocytosis_1.jpg"/>
          <p:cNvPicPr>
            <a:picLocks noChangeAspect="1" noChangeArrowheads="1"/>
          </p:cNvPicPr>
          <p:nvPr/>
        </p:nvPicPr>
        <p:blipFill>
          <a:blip r:embed="rId2"/>
          <a:srcRect b="4421"/>
          <a:stretch>
            <a:fillRect/>
          </a:stretch>
        </p:blipFill>
        <p:spPr bwMode="auto">
          <a:xfrm>
            <a:off x="571472" y="1428736"/>
            <a:ext cx="8435900" cy="517037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239</TotalTime>
  <Words>470</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Immunity </vt:lpstr>
      <vt:lpstr>Learning outcomes</vt:lpstr>
      <vt:lpstr>Slide 3</vt:lpstr>
      <vt:lpstr>Recognising your own cells</vt:lpstr>
      <vt:lpstr>Important points to remember</vt:lpstr>
      <vt:lpstr>      Barriers to disease</vt:lpstr>
      <vt:lpstr>Problems with barriers</vt:lpstr>
      <vt:lpstr>Phagocytosis </vt:lpstr>
      <vt:lpstr>Phagocytosis </vt:lpstr>
      <vt:lpstr>Phagocytosis </vt:lpstr>
      <vt:lpstr>Learning outcomes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 </dc:title>
  <dc:creator> </dc:creator>
  <cp:lastModifiedBy> </cp:lastModifiedBy>
  <cp:revision>25</cp:revision>
  <dcterms:created xsi:type="dcterms:W3CDTF">2008-08-07T08:32:50Z</dcterms:created>
  <dcterms:modified xsi:type="dcterms:W3CDTF">2008-08-07T12:32:29Z</dcterms:modified>
</cp:coreProperties>
</file>