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378C8-D07F-41F6-941C-A320CD1DCD27}" type="datetimeFigureOut">
              <a:rPr lang="en-US" smtClean="0"/>
              <a:pPr/>
              <a:t>8/9/2008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EC987-4245-4DF3-AFC2-D5A98C300C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20B5D-6484-420D-B252-79C8788DEF93}" type="slidenum">
              <a:rPr lang="en-GB"/>
              <a:pPr/>
              <a:t>4</a:t>
            </a:fld>
            <a:endParaRPr lang="en-GB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12F9B-0668-40A4-8C15-FA76665D568E}" type="slidenum">
              <a:rPr lang="en-GB"/>
              <a:pPr/>
              <a:t>5</a:t>
            </a:fld>
            <a:endParaRPr lang="en-GB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ADFE-D1ED-4A3C-AEE8-3B21429AD11E}" type="datetimeFigureOut">
              <a:rPr lang="en-US" smtClean="0"/>
              <a:pPr/>
              <a:t>8/9/2008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0593-CF25-49D9-879F-2A4BA88AC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ADFE-D1ED-4A3C-AEE8-3B21429AD11E}" type="datetimeFigureOut">
              <a:rPr lang="en-US" smtClean="0"/>
              <a:pPr/>
              <a:t>8/9/2008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0593-CF25-49D9-879F-2A4BA88AC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ADFE-D1ED-4A3C-AEE8-3B21429AD11E}" type="datetimeFigureOut">
              <a:rPr lang="en-US" smtClean="0"/>
              <a:pPr/>
              <a:t>8/9/2008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0593-CF25-49D9-879F-2A4BA88AC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ADFE-D1ED-4A3C-AEE8-3B21429AD11E}" type="datetimeFigureOut">
              <a:rPr lang="en-US" smtClean="0"/>
              <a:pPr/>
              <a:t>8/9/2008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0593-CF25-49D9-879F-2A4BA88AC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ADFE-D1ED-4A3C-AEE8-3B21429AD11E}" type="datetimeFigureOut">
              <a:rPr lang="en-US" smtClean="0"/>
              <a:pPr/>
              <a:t>8/9/2008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0593-CF25-49D9-879F-2A4BA88AC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ADFE-D1ED-4A3C-AEE8-3B21429AD11E}" type="datetimeFigureOut">
              <a:rPr lang="en-US" smtClean="0"/>
              <a:pPr/>
              <a:t>8/9/2008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0593-CF25-49D9-879F-2A4BA88AC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ADFE-D1ED-4A3C-AEE8-3B21429AD11E}" type="datetimeFigureOut">
              <a:rPr lang="en-US" smtClean="0"/>
              <a:pPr/>
              <a:t>8/9/2008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0593-CF25-49D9-879F-2A4BA88AC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ADFE-D1ED-4A3C-AEE8-3B21429AD11E}" type="datetimeFigureOut">
              <a:rPr lang="en-US" smtClean="0"/>
              <a:pPr/>
              <a:t>8/9/2008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0593-CF25-49D9-879F-2A4BA88AC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ADFE-D1ED-4A3C-AEE8-3B21429AD11E}" type="datetimeFigureOut">
              <a:rPr lang="en-US" smtClean="0"/>
              <a:pPr/>
              <a:t>8/9/2008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0593-CF25-49D9-879F-2A4BA88AC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ADFE-D1ED-4A3C-AEE8-3B21429AD11E}" type="datetimeFigureOut">
              <a:rPr lang="en-US" smtClean="0"/>
              <a:pPr/>
              <a:t>8/9/2008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B0593-CF25-49D9-879F-2A4BA88AC4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ADFE-D1ED-4A3C-AEE8-3B21429AD11E}" type="datetimeFigureOut">
              <a:rPr lang="en-US" smtClean="0"/>
              <a:pPr/>
              <a:t>8/9/2008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FB0593-CF25-49D9-879F-2A4BA88AC4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71ADFE-D1ED-4A3C-AEE8-3B21429AD11E}" type="datetimeFigureOut">
              <a:rPr lang="en-US" smtClean="0"/>
              <a:pPr/>
              <a:t>8/9/2008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FB0593-CF25-49D9-879F-2A4BA88AC42D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RELEVANT%20OLD%20STUFF/Cellular%20immune%20response%20T%20cells.sw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8800" dirty="0" smtClean="0"/>
              <a:t>Immunity </a:t>
            </a:r>
            <a:endParaRPr lang="en-GB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GB" sz="6000" dirty="0" smtClean="0"/>
              <a:t>6.3 T cells and cell-mediated immunity</a:t>
            </a:r>
            <a:endParaRPr lang="en-GB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Students should understand the following: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essential difference between </a:t>
            </a:r>
            <a:r>
              <a:rPr lang="en-GB" dirty="0" err="1" smtClean="0"/>
              <a:t>humoral</a:t>
            </a:r>
            <a:r>
              <a:rPr lang="en-GB" dirty="0" smtClean="0"/>
              <a:t> and cellular responses as shown by B cells and T cells.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Students should understand the following: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essential difference between </a:t>
            </a:r>
            <a:r>
              <a:rPr lang="en-GB" dirty="0" err="1" smtClean="0"/>
              <a:t>humoral</a:t>
            </a:r>
            <a:r>
              <a:rPr lang="en-GB" dirty="0" smtClean="0"/>
              <a:t> and cellular responses as shown by B cells and T cells.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2786050" y="214290"/>
            <a:ext cx="3286148" cy="10001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Defence mechanisms</a:t>
            </a:r>
            <a:endParaRPr lang="en-GB" sz="3600" dirty="0"/>
          </a:p>
        </p:txBody>
      </p:sp>
      <p:sp>
        <p:nvSpPr>
          <p:cNvPr id="3" name="Flowchart: Process 2"/>
          <p:cNvSpPr/>
          <p:nvPr/>
        </p:nvSpPr>
        <p:spPr>
          <a:xfrm>
            <a:off x="785786" y="2428868"/>
            <a:ext cx="3000396" cy="12858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Non-specific</a:t>
            </a:r>
          </a:p>
          <a:p>
            <a:pPr algn="ctr"/>
            <a:r>
              <a:rPr lang="en-GB" dirty="0" smtClean="0"/>
              <a:t>Response is immediate and the same for all pathogens</a:t>
            </a:r>
            <a:endParaRPr lang="en-GB" dirty="0"/>
          </a:p>
        </p:txBody>
      </p:sp>
      <p:sp>
        <p:nvSpPr>
          <p:cNvPr id="4" name="Flowchart: Process 3"/>
          <p:cNvSpPr/>
          <p:nvPr/>
        </p:nvSpPr>
        <p:spPr>
          <a:xfrm>
            <a:off x="5072066" y="2428868"/>
            <a:ext cx="3000396" cy="128588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Specific </a:t>
            </a:r>
          </a:p>
          <a:p>
            <a:pPr algn="ctr"/>
            <a:r>
              <a:rPr lang="en-GB" dirty="0" smtClean="0"/>
              <a:t>Response is slower and specific to each pathogen</a:t>
            </a:r>
            <a:endParaRPr lang="en-GB" dirty="0"/>
          </a:p>
        </p:txBody>
      </p:sp>
      <p:sp>
        <p:nvSpPr>
          <p:cNvPr id="5" name="Flowchart: Process 4"/>
          <p:cNvSpPr/>
          <p:nvPr/>
        </p:nvSpPr>
        <p:spPr>
          <a:xfrm>
            <a:off x="357158" y="5000636"/>
            <a:ext cx="1714512" cy="10715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Physical barrier</a:t>
            </a:r>
          </a:p>
          <a:p>
            <a:pPr algn="ctr"/>
            <a:r>
              <a:rPr lang="en-GB" dirty="0" smtClean="0"/>
              <a:t>e.g. skin</a:t>
            </a:r>
            <a:endParaRPr lang="en-GB" dirty="0"/>
          </a:p>
        </p:txBody>
      </p:sp>
      <p:sp>
        <p:nvSpPr>
          <p:cNvPr id="6" name="Flowchart: Process 5"/>
          <p:cNvSpPr/>
          <p:nvPr/>
        </p:nvSpPr>
        <p:spPr>
          <a:xfrm>
            <a:off x="2285984" y="5000636"/>
            <a:ext cx="1785950" cy="10715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Phagocytosis </a:t>
            </a:r>
            <a:endParaRPr lang="en-GB" sz="2000" b="1" dirty="0"/>
          </a:p>
        </p:txBody>
      </p:sp>
      <p:sp>
        <p:nvSpPr>
          <p:cNvPr id="7" name="Flowchart: Process 6"/>
          <p:cNvSpPr/>
          <p:nvPr/>
        </p:nvSpPr>
        <p:spPr>
          <a:xfrm>
            <a:off x="4643438" y="5000636"/>
            <a:ext cx="2000264" cy="10715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Cell-mediated response</a:t>
            </a:r>
          </a:p>
          <a:p>
            <a:pPr algn="ctr"/>
            <a:r>
              <a:rPr lang="en-GB" dirty="0" smtClean="0"/>
              <a:t>T lymphocytes</a:t>
            </a:r>
            <a:endParaRPr lang="en-GB" dirty="0"/>
          </a:p>
        </p:txBody>
      </p:sp>
      <p:sp>
        <p:nvSpPr>
          <p:cNvPr id="8" name="Flowchart: Process 7"/>
          <p:cNvSpPr/>
          <p:nvPr/>
        </p:nvSpPr>
        <p:spPr>
          <a:xfrm>
            <a:off x="7072330" y="5000636"/>
            <a:ext cx="1714512" cy="10715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err="1" smtClean="0"/>
              <a:t>Humoral</a:t>
            </a:r>
            <a:r>
              <a:rPr lang="en-GB" sz="2000" b="1" dirty="0" smtClean="0"/>
              <a:t> response</a:t>
            </a:r>
          </a:p>
          <a:p>
            <a:pPr algn="ctr"/>
            <a:r>
              <a:rPr lang="en-GB" dirty="0" smtClean="0"/>
              <a:t>B </a:t>
            </a:r>
            <a:r>
              <a:rPr lang="en-GB" dirty="0" err="1" smtClean="0"/>
              <a:t>lymphcytes</a:t>
            </a:r>
            <a:endParaRPr lang="en-GB" dirty="0"/>
          </a:p>
        </p:txBody>
      </p:sp>
      <p:grpSp>
        <p:nvGrpSpPr>
          <p:cNvPr id="9" name="Group 52"/>
          <p:cNvGrpSpPr/>
          <p:nvPr/>
        </p:nvGrpSpPr>
        <p:grpSpPr>
          <a:xfrm>
            <a:off x="2142314" y="1215216"/>
            <a:ext cx="4502976" cy="1214446"/>
            <a:chOff x="2142314" y="1215216"/>
            <a:chExt cx="4502976" cy="1214446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2143108" y="1857364"/>
              <a:ext cx="4500594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" idx="2"/>
            </p:cNvCxnSpPr>
            <p:nvPr/>
          </p:nvCxnSpPr>
          <p:spPr>
            <a:xfrm rot="5400000">
              <a:off x="4107653" y="1535893"/>
              <a:ext cx="64294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>
              <a:off x="1857356" y="2143116"/>
              <a:ext cx="57150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5400000">
              <a:off x="6358744" y="2142322"/>
              <a:ext cx="571504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46"/>
          <p:cNvGrpSpPr/>
          <p:nvPr/>
        </p:nvGrpSpPr>
        <p:grpSpPr>
          <a:xfrm>
            <a:off x="1356496" y="3715546"/>
            <a:ext cx="1716894" cy="1285884"/>
            <a:chOff x="1356496" y="3715546"/>
            <a:chExt cx="1716894" cy="1285884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1357290" y="4286256"/>
              <a:ext cx="171451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3" idx="2"/>
            </p:cNvCxnSpPr>
            <p:nvPr/>
          </p:nvCxnSpPr>
          <p:spPr>
            <a:xfrm rot="5400000">
              <a:off x="2000232" y="4000504"/>
              <a:ext cx="571504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5400000">
              <a:off x="1000100" y="4643446"/>
              <a:ext cx="71438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>
              <a:off x="2715406" y="4642652"/>
              <a:ext cx="71438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47"/>
          <p:cNvGrpSpPr/>
          <p:nvPr/>
        </p:nvGrpSpPr>
        <p:grpSpPr>
          <a:xfrm>
            <a:off x="6000760" y="3714752"/>
            <a:ext cx="1716894" cy="1285884"/>
            <a:chOff x="1356496" y="3715546"/>
            <a:chExt cx="1716894" cy="1285884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1357290" y="4286256"/>
              <a:ext cx="1714512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2000232" y="4000504"/>
              <a:ext cx="571504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5400000">
              <a:off x="1000100" y="4643446"/>
              <a:ext cx="71438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>
              <a:off x="2715406" y="4642652"/>
              <a:ext cx="714380" cy="158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85800" y="-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4400">
                <a:solidFill>
                  <a:schemeClr val="tx2"/>
                </a:solidFill>
                <a:latin typeface="Trebuchet MS" pitchFamily="34" charset="0"/>
              </a:rPr>
              <a:t>            T lymphocytes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042988" y="1052513"/>
            <a:ext cx="710723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/>
              <a:t>Respond to an organism’s own cells that</a:t>
            </a:r>
          </a:p>
          <a:p>
            <a:r>
              <a:rPr lang="en-GB" sz="2800" b="1" dirty="0"/>
              <a:t>have been invaded by non-self (foreign)</a:t>
            </a:r>
          </a:p>
          <a:p>
            <a:r>
              <a:rPr lang="en-GB" sz="2800" b="1" dirty="0"/>
              <a:t>material </a:t>
            </a:r>
            <a:r>
              <a:rPr lang="en-GB" sz="2800" b="1" dirty="0" err="1"/>
              <a:t>eg</a:t>
            </a:r>
            <a:r>
              <a:rPr lang="en-GB" sz="2800" b="1" dirty="0"/>
              <a:t> a virus or a cancer cell.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071538" y="2571745"/>
            <a:ext cx="70945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800" dirty="0"/>
              <a:t>They also respond to transplanted material, </a:t>
            </a:r>
          </a:p>
          <a:p>
            <a:r>
              <a:rPr lang="en-GB" sz="2800" dirty="0"/>
              <a:t>which is genetically different</a:t>
            </a:r>
            <a:r>
              <a:rPr lang="en-GB" sz="2800" dirty="0" smtClean="0"/>
              <a:t>.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071538" y="5643578"/>
            <a:ext cx="70945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800" dirty="0"/>
              <a:t>This type of response is called </a:t>
            </a:r>
          </a:p>
          <a:p>
            <a:r>
              <a:rPr lang="en-GB" sz="2800" b="1" dirty="0"/>
              <a:t>		</a:t>
            </a:r>
            <a:r>
              <a:rPr lang="en-GB" sz="2800" b="1" dirty="0">
                <a:solidFill>
                  <a:srgbClr val="FF0000"/>
                </a:solidFill>
              </a:rPr>
              <a:t>cell-mediated </a:t>
            </a:r>
            <a:r>
              <a:rPr lang="en-GB" sz="2800" b="1" dirty="0" smtClean="0">
                <a:solidFill>
                  <a:srgbClr val="FF0000"/>
                </a:solidFill>
              </a:rPr>
              <a:t>immunity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1538" y="3786190"/>
            <a:ext cx="72152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These cells are called </a:t>
            </a:r>
            <a:r>
              <a:rPr lang="en-GB" sz="2800" dirty="0" smtClean="0">
                <a:solidFill>
                  <a:srgbClr val="FF0000"/>
                </a:solidFill>
              </a:rPr>
              <a:t>antigen presenting cells  </a:t>
            </a:r>
            <a:r>
              <a:rPr lang="en-GB" sz="2800" dirty="0" smtClean="0"/>
              <a:t>because they can present antigens of other cells on their own cell-surface membrane.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utoUpdateAnimBg="0"/>
      <p:bldP spid="32774" grpId="0" autoUpdateAnimBg="0"/>
      <p:bldP spid="32777" grpId="0" uiExpand="1" build="p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685800" y="-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GB" sz="4400">
                <a:solidFill>
                  <a:schemeClr val="tx2"/>
                </a:solidFill>
                <a:latin typeface="Trebuchet MS" pitchFamily="34" charset="0"/>
              </a:rPr>
              <a:t>T lymphocytes</a:t>
            </a: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1981200" y="3450212"/>
            <a:ext cx="6162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3200" dirty="0"/>
              <a:t>T killer cells (T </a:t>
            </a:r>
            <a:r>
              <a:rPr lang="en-GB" sz="3200" dirty="0" err="1"/>
              <a:t>cytotoxic</a:t>
            </a:r>
            <a:r>
              <a:rPr lang="en-GB" sz="3200" dirty="0"/>
              <a:t> cells)</a:t>
            </a: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2000232" y="2714620"/>
            <a:ext cx="2597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 dirty="0"/>
              <a:t>T helper cells</a:t>
            </a:r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1214414" y="2143116"/>
            <a:ext cx="2460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 b="1" dirty="0"/>
              <a:t>2 main types:</a:t>
            </a: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982663" y="3265488"/>
            <a:ext cx="70945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800"/>
          </a:p>
        </p:txBody>
      </p:sp>
      <p:sp>
        <p:nvSpPr>
          <p:cNvPr id="5152" name="Rectangle 32"/>
          <p:cNvSpPr>
            <a:spLocks noChangeArrowheads="1"/>
          </p:cNvSpPr>
          <p:nvPr/>
        </p:nvSpPr>
        <p:spPr bwMode="auto">
          <a:xfrm>
            <a:off x="6000750" y="2071688"/>
            <a:ext cx="24574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800"/>
              <a:t>www.med.sc.edu:85/bowers/immune%20cells.htm</a:t>
            </a:r>
          </a:p>
        </p:txBody>
      </p:sp>
      <p:pic>
        <p:nvPicPr>
          <p:cNvPr id="5153" name="Picture 33" descr="t-lymph-d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22238"/>
            <a:ext cx="2514600" cy="2011362"/>
          </a:xfrm>
          <a:prstGeom prst="rect">
            <a:avLst/>
          </a:prstGeom>
          <a:noFill/>
        </p:spPr>
      </p:pic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900113" y="4143380"/>
            <a:ext cx="7561262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800" dirty="0"/>
              <a:t>T cell receptors on membranes have structures similar to antibodies, specific to one antigen.</a:t>
            </a:r>
          </a:p>
          <a:p>
            <a:endParaRPr lang="en-GB" sz="1000" dirty="0"/>
          </a:p>
          <a:p>
            <a:r>
              <a:rPr lang="en-GB" sz="3200" dirty="0"/>
              <a:t>T suppressor cells</a:t>
            </a:r>
            <a:r>
              <a:rPr lang="en-GB" sz="2800" dirty="0"/>
              <a:t> – turn off the actions of the various other lymphocytes once the pathogens have been eliminated from the body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5720" y="1000108"/>
            <a:ext cx="55007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 cells are produced in bone marrow and collect in the thymus.</a:t>
            </a:r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8" grpId="0" autoUpdateAnimBg="0"/>
      <p:bldP spid="5149" grpId="0" autoUpdateAnimBg="0"/>
      <p:bldP spid="5150" grpId="0" autoUpdateAnimBg="0"/>
      <p:bldP spid="5151" grpId="0" autoUpdateAnimBg="0"/>
      <p:bldP spid="5154" grpId="0" autoUpdateAnimBg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9"/>
          <p:cNvGrpSpPr>
            <a:grpSpLocks/>
          </p:cNvGrpSpPr>
          <p:nvPr/>
        </p:nvGrpSpPr>
        <p:grpSpPr bwMode="auto">
          <a:xfrm>
            <a:off x="2438400" y="3429000"/>
            <a:ext cx="2752725" cy="2762250"/>
            <a:chOff x="1536" y="2160"/>
            <a:chExt cx="1734" cy="1740"/>
          </a:xfrm>
        </p:grpSpPr>
        <p:grpSp>
          <p:nvGrpSpPr>
            <p:cNvPr id="3" name="Group 49"/>
            <p:cNvGrpSpPr>
              <a:grpSpLocks/>
            </p:cNvGrpSpPr>
            <p:nvPr/>
          </p:nvGrpSpPr>
          <p:grpSpPr bwMode="auto">
            <a:xfrm rot="-17783917">
              <a:off x="1533" y="2163"/>
              <a:ext cx="1740" cy="1734"/>
              <a:chOff x="2481" y="746"/>
              <a:chExt cx="1740" cy="1734"/>
            </a:xfrm>
          </p:grpSpPr>
          <p:sp>
            <p:nvSpPr>
              <p:cNvPr id="41010" name="Oval 50" descr="White marble"/>
              <p:cNvSpPr>
                <a:spLocks noChangeArrowheads="1"/>
              </p:cNvSpPr>
              <p:nvPr/>
            </p:nvSpPr>
            <p:spPr bwMode="auto">
              <a:xfrm rot="-1448722">
                <a:off x="2683" y="844"/>
                <a:ext cx="1392" cy="148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11" name="Oval 51"/>
              <p:cNvSpPr>
                <a:spLocks noChangeArrowheads="1"/>
              </p:cNvSpPr>
              <p:nvPr/>
            </p:nvSpPr>
            <p:spPr bwMode="auto">
              <a:xfrm rot="-1448722">
                <a:off x="2954" y="971"/>
                <a:ext cx="864" cy="912"/>
              </a:xfrm>
              <a:prstGeom prst="ellipse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12" name="Rectangle 52"/>
              <p:cNvSpPr>
                <a:spLocks noChangeArrowheads="1"/>
              </p:cNvSpPr>
              <p:nvPr/>
            </p:nvSpPr>
            <p:spPr bwMode="auto">
              <a:xfrm rot="-14457798">
                <a:off x="3616" y="763"/>
                <a:ext cx="14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13" name="AutoShape 53" descr="Parchment"/>
              <p:cNvSpPr>
                <a:spLocks noChangeArrowheads="1"/>
              </p:cNvSpPr>
              <p:nvPr/>
            </p:nvSpPr>
            <p:spPr bwMode="auto">
              <a:xfrm rot="-30555886">
                <a:off x="3617" y="746"/>
                <a:ext cx="192" cy="144"/>
              </a:xfrm>
              <a:prstGeom prst="triangle">
                <a:avLst>
                  <a:gd name="adj" fmla="val 50000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4" name="Group 54"/>
              <p:cNvGrpSpPr>
                <a:grpSpLocks/>
              </p:cNvGrpSpPr>
              <p:nvPr/>
            </p:nvGrpSpPr>
            <p:grpSpPr bwMode="auto">
              <a:xfrm rot="-94274">
                <a:off x="2481" y="1404"/>
                <a:ext cx="192" cy="192"/>
                <a:chOff x="3504" y="2496"/>
                <a:chExt cx="192" cy="192"/>
              </a:xfrm>
            </p:grpSpPr>
            <p:sp>
              <p:nvSpPr>
                <p:cNvPr id="41015" name="Rectangle 55"/>
                <p:cNvSpPr>
                  <a:spLocks noChangeArrowheads="1"/>
                </p:cNvSpPr>
                <p:nvPr/>
              </p:nvSpPr>
              <p:spPr bwMode="auto">
                <a:xfrm>
                  <a:off x="3504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16" name="AutoShape 56" descr="Parchment"/>
                <p:cNvSpPr>
                  <a:spLocks noChangeArrowheads="1"/>
                </p:cNvSpPr>
                <p:nvPr/>
              </p:nvSpPr>
              <p:spPr bwMode="auto">
                <a:xfrm rot="-16241245">
                  <a:off x="3480" y="2520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41017" name="Rectangle 57"/>
              <p:cNvSpPr>
                <a:spLocks noChangeArrowheads="1"/>
              </p:cNvSpPr>
              <p:nvPr/>
            </p:nvSpPr>
            <p:spPr bwMode="auto">
              <a:xfrm rot="-9498072">
                <a:off x="4037" y="1801"/>
                <a:ext cx="150" cy="1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18" name="AutoShape 58" descr="Parchment"/>
              <p:cNvSpPr>
                <a:spLocks noChangeArrowheads="1"/>
              </p:cNvSpPr>
              <p:nvPr/>
            </p:nvSpPr>
            <p:spPr bwMode="auto">
              <a:xfrm rot="-25510472">
                <a:off x="4053" y="1848"/>
                <a:ext cx="192" cy="144"/>
              </a:xfrm>
              <a:prstGeom prst="triangle">
                <a:avLst>
                  <a:gd name="adj" fmla="val 50000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5" name="Group 59"/>
              <p:cNvGrpSpPr>
                <a:grpSpLocks/>
              </p:cNvGrpSpPr>
              <p:nvPr/>
            </p:nvGrpSpPr>
            <p:grpSpPr bwMode="auto">
              <a:xfrm>
                <a:off x="3083" y="2287"/>
                <a:ext cx="192" cy="193"/>
                <a:chOff x="3083" y="2287"/>
                <a:chExt cx="192" cy="193"/>
              </a:xfrm>
            </p:grpSpPr>
            <p:sp>
              <p:nvSpPr>
                <p:cNvPr id="41020" name="Rectangle 60"/>
                <p:cNvSpPr>
                  <a:spLocks noChangeArrowheads="1"/>
                </p:cNvSpPr>
                <p:nvPr/>
              </p:nvSpPr>
              <p:spPr bwMode="auto">
                <a:xfrm rot="-4762462">
                  <a:off x="3097" y="2279"/>
                  <a:ext cx="161" cy="17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21" name="AutoShape 61" descr="Parchment"/>
                <p:cNvSpPr>
                  <a:spLocks noChangeArrowheads="1"/>
                </p:cNvSpPr>
                <p:nvPr/>
              </p:nvSpPr>
              <p:spPr bwMode="auto">
                <a:xfrm rot="-21003706">
                  <a:off x="3083" y="2336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41157" name="Text Box 197"/>
            <p:cNvSpPr txBox="1">
              <a:spLocks noChangeArrowheads="1"/>
            </p:cNvSpPr>
            <p:nvPr/>
          </p:nvSpPr>
          <p:spPr bwMode="auto">
            <a:xfrm>
              <a:off x="2016" y="3408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Tahoma" pitchFamily="34" charset="0"/>
                </a:rPr>
                <a:t>T helper</a:t>
              </a:r>
            </a:p>
          </p:txBody>
        </p:sp>
      </p:grpSp>
      <p:grpSp>
        <p:nvGrpSpPr>
          <p:cNvPr id="6" name="Group 200"/>
          <p:cNvGrpSpPr>
            <a:grpSpLocks/>
          </p:cNvGrpSpPr>
          <p:nvPr/>
        </p:nvGrpSpPr>
        <p:grpSpPr bwMode="auto">
          <a:xfrm>
            <a:off x="3938588" y="1184275"/>
            <a:ext cx="2762250" cy="2752725"/>
            <a:chOff x="2481" y="746"/>
            <a:chExt cx="1740" cy="1734"/>
          </a:xfrm>
        </p:grpSpPr>
        <p:grpSp>
          <p:nvGrpSpPr>
            <p:cNvPr id="7" name="Group 48"/>
            <p:cNvGrpSpPr>
              <a:grpSpLocks/>
            </p:cNvGrpSpPr>
            <p:nvPr/>
          </p:nvGrpSpPr>
          <p:grpSpPr bwMode="auto">
            <a:xfrm>
              <a:off x="2481" y="746"/>
              <a:ext cx="1740" cy="1734"/>
              <a:chOff x="2481" y="746"/>
              <a:chExt cx="1740" cy="1734"/>
            </a:xfrm>
          </p:grpSpPr>
          <p:sp>
            <p:nvSpPr>
              <p:cNvPr id="40984" name="Oval 24" descr="White marble"/>
              <p:cNvSpPr>
                <a:spLocks noChangeArrowheads="1"/>
              </p:cNvSpPr>
              <p:nvPr/>
            </p:nvSpPr>
            <p:spPr bwMode="auto">
              <a:xfrm rot="-1448722">
                <a:off x="2683" y="844"/>
                <a:ext cx="1392" cy="148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985" name="Oval 25"/>
              <p:cNvSpPr>
                <a:spLocks noChangeArrowheads="1"/>
              </p:cNvSpPr>
              <p:nvPr/>
            </p:nvSpPr>
            <p:spPr bwMode="auto">
              <a:xfrm rot="-1448722">
                <a:off x="2954" y="971"/>
                <a:ext cx="864" cy="912"/>
              </a:xfrm>
              <a:prstGeom prst="ellipse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994" name="Rectangle 34"/>
              <p:cNvSpPr>
                <a:spLocks noChangeArrowheads="1"/>
              </p:cNvSpPr>
              <p:nvPr/>
            </p:nvSpPr>
            <p:spPr bwMode="auto">
              <a:xfrm rot="-14457798">
                <a:off x="3616" y="763"/>
                <a:ext cx="14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0995" name="AutoShape 35" descr="Parchment"/>
              <p:cNvSpPr>
                <a:spLocks noChangeArrowheads="1"/>
              </p:cNvSpPr>
              <p:nvPr/>
            </p:nvSpPr>
            <p:spPr bwMode="auto">
              <a:xfrm rot="-30555886">
                <a:off x="3617" y="746"/>
                <a:ext cx="192" cy="144"/>
              </a:xfrm>
              <a:prstGeom prst="triangle">
                <a:avLst>
                  <a:gd name="adj" fmla="val 50000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8" name="Group 36"/>
              <p:cNvGrpSpPr>
                <a:grpSpLocks/>
              </p:cNvGrpSpPr>
              <p:nvPr/>
            </p:nvGrpSpPr>
            <p:grpSpPr bwMode="auto">
              <a:xfrm rot="-94274">
                <a:off x="2481" y="1404"/>
                <a:ext cx="192" cy="192"/>
                <a:chOff x="3504" y="2496"/>
                <a:chExt cx="192" cy="192"/>
              </a:xfrm>
            </p:grpSpPr>
            <p:sp>
              <p:nvSpPr>
                <p:cNvPr id="40997" name="Rectangle 37"/>
                <p:cNvSpPr>
                  <a:spLocks noChangeArrowheads="1"/>
                </p:cNvSpPr>
                <p:nvPr/>
              </p:nvSpPr>
              <p:spPr bwMode="auto">
                <a:xfrm>
                  <a:off x="3504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0998" name="AutoShape 38" descr="Parchment"/>
                <p:cNvSpPr>
                  <a:spLocks noChangeArrowheads="1"/>
                </p:cNvSpPr>
                <p:nvPr/>
              </p:nvSpPr>
              <p:spPr bwMode="auto">
                <a:xfrm rot="-16241245">
                  <a:off x="3480" y="2520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41000" name="Rectangle 40"/>
              <p:cNvSpPr>
                <a:spLocks noChangeArrowheads="1"/>
              </p:cNvSpPr>
              <p:nvPr/>
            </p:nvSpPr>
            <p:spPr bwMode="auto">
              <a:xfrm rot="-9498072">
                <a:off x="4037" y="1801"/>
                <a:ext cx="150" cy="1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01" name="AutoShape 41" descr="Parchment"/>
              <p:cNvSpPr>
                <a:spLocks noChangeArrowheads="1"/>
              </p:cNvSpPr>
              <p:nvPr/>
            </p:nvSpPr>
            <p:spPr bwMode="auto">
              <a:xfrm rot="-25510472">
                <a:off x="4053" y="1848"/>
                <a:ext cx="192" cy="144"/>
              </a:xfrm>
              <a:prstGeom prst="triangle">
                <a:avLst>
                  <a:gd name="adj" fmla="val 50000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9" name="Group 47"/>
              <p:cNvGrpSpPr>
                <a:grpSpLocks/>
              </p:cNvGrpSpPr>
              <p:nvPr/>
            </p:nvGrpSpPr>
            <p:grpSpPr bwMode="auto">
              <a:xfrm>
                <a:off x="3083" y="2287"/>
                <a:ext cx="192" cy="193"/>
                <a:chOff x="3083" y="2287"/>
                <a:chExt cx="192" cy="193"/>
              </a:xfrm>
            </p:grpSpPr>
            <p:sp>
              <p:nvSpPr>
                <p:cNvPr id="41003" name="Rectangle 43"/>
                <p:cNvSpPr>
                  <a:spLocks noChangeArrowheads="1"/>
                </p:cNvSpPr>
                <p:nvPr/>
              </p:nvSpPr>
              <p:spPr bwMode="auto">
                <a:xfrm rot="-4762462">
                  <a:off x="3097" y="2279"/>
                  <a:ext cx="161" cy="17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04" name="AutoShape 44" descr="Parchment"/>
                <p:cNvSpPr>
                  <a:spLocks noChangeArrowheads="1"/>
                </p:cNvSpPr>
                <p:nvPr/>
              </p:nvSpPr>
              <p:spPr bwMode="auto">
                <a:xfrm rot="-21003706">
                  <a:off x="3083" y="2336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41158" name="Text Box 198"/>
            <p:cNvSpPr txBox="1">
              <a:spLocks noChangeArrowheads="1"/>
            </p:cNvSpPr>
            <p:nvPr/>
          </p:nvSpPr>
          <p:spPr bwMode="auto">
            <a:xfrm>
              <a:off x="3024" y="1915"/>
              <a:ext cx="6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Tahoma" pitchFamily="34" charset="0"/>
                </a:rPr>
                <a:t>T killer</a:t>
              </a:r>
            </a:p>
          </p:txBody>
        </p:sp>
      </p:grp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990600" y="1371600"/>
            <a:ext cx="2895600" cy="2286000"/>
            <a:chOff x="624" y="960"/>
            <a:chExt cx="1392" cy="1104"/>
          </a:xfrm>
        </p:grpSpPr>
        <p:sp>
          <p:nvSpPr>
            <p:cNvPr id="40962" name="Oval 2" descr="Recycled paper"/>
            <p:cNvSpPr>
              <a:spLocks noChangeArrowheads="1"/>
            </p:cNvSpPr>
            <p:nvPr/>
          </p:nvSpPr>
          <p:spPr bwMode="auto">
            <a:xfrm>
              <a:off x="624" y="960"/>
              <a:ext cx="1392" cy="1104"/>
            </a:xfrm>
            <a:prstGeom prst="ellipse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63" name="Oval 3"/>
            <p:cNvSpPr>
              <a:spLocks noChangeArrowheads="1"/>
            </p:cNvSpPr>
            <p:nvPr/>
          </p:nvSpPr>
          <p:spPr bwMode="auto">
            <a:xfrm>
              <a:off x="912" y="1248"/>
              <a:ext cx="336" cy="288"/>
            </a:xfrm>
            <a:prstGeom prst="ellipse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0973" name="AutoShape 13"/>
          <p:cNvSpPr>
            <a:spLocks noChangeArrowheads="1"/>
          </p:cNvSpPr>
          <p:nvPr/>
        </p:nvSpPr>
        <p:spPr bwMode="auto">
          <a:xfrm rot="-1863757">
            <a:off x="2819400" y="3200400"/>
            <a:ext cx="381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2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0974" name="AutoShape 14"/>
          <p:cNvSpPr>
            <a:spLocks noChangeArrowheads="1"/>
          </p:cNvSpPr>
          <p:nvPr/>
        </p:nvSpPr>
        <p:spPr bwMode="auto">
          <a:xfrm rot="1073476">
            <a:off x="2438400" y="2667000"/>
            <a:ext cx="381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2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0975" name="AutoShape 15"/>
          <p:cNvSpPr>
            <a:spLocks noChangeArrowheads="1"/>
          </p:cNvSpPr>
          <p:nvPr/>
        </p:nvSpPr>
        <p:spPr bwMode="auto">
          <a:xfrm rot="513073">
            <a:off x="2819400" y="2057400"/>
            <a:ext cx="381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2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0976" name="AutoShape 16"/>
          <p:cNvSpPr>
            <a:spLocks noChangeArrowheads="1"/>
          </p:cNvSpPr>
          <p:nvPr/>
        </p:nvSpPr>
        <p:spPr bwMode="auto">
          <a:xfrm rot="1168032">
            <a:off x="1524000" y="2895600"/>
            <a:ext cx="381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100000">
                <a:srgbClr val="FF0000">
                  <a:gamma/>
                  <a:shade val="2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1" name="Group 28"/>
          <p:cNvGrpSpPr>
            <a:grpSpLocks/>
          </p:cNvGrpSpPr>
          <p:nvPr/>
        </p:nvGrpSpPr>
        <p:grpSpPr bwMode="auto">
          <a:xfrm>
            <a:off x="762000" y="1143000"/>
            <a:ext cx="3352800" cy="2743200"/>
            <a:chOff x="480" y="720"/>
            <a:chExt cx="2112" cy="1728"/>
          </a:xfrm>
        </p:grpSpPr>
        <p:sp>
          <p:nvSpPr>
            <p:cNvPr id="40977" name="AutoShape 17"/>
            <p:cNvSpPr>
              <a:spLocks noChangeArrowheads="1"/>
            </p:cNvSpPr>
            <p:nvPr/>
          </p:nvSpPr>
          <p:spPr bwMode="auto">
            <a:xfrm rot="-10759961">
              <a:off x="1392" y="2304"/>
              <a:ext cx="192" cy="144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8" name="AutoShape 18"/>
            <p:cNvSpPr>
              <a:spLocks noChangeArrowheads="1"/>
            </p:cNvSpPr>
            <p:nvPr/>
          </p:nvSpPr>
          <p:spPr bwMode="auto">
            <a:xfrm rot="-5887806">
              <a:off x="456" y="1560"/>
              <a:ext cx="192" cy="144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79" name="AutoShape 19"/>
            <p:cNvSpPr>
              <a:spLocks noChangeArrowheads="1"/>
            </p:cNvSpPr>
            <p:nvPr/>
          </p:nvSpPr>
          <p:spPr bwMode="auto">
            <a:xfrm rot="895144">
              <a:off x="1824" y="768"/>
              <a:ext cx="192" cy="144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0" name="AutoShape 20"/>
            <p:cNvSpPr>
              <a:spLocks noChangeArrowheads="1"/>
            </p:cNvSpPr>
            <p:nvPr/>
          </p:nvSpPr>
          <p:spPr bwMode="auto">
            <a:xfrm rot="4858661">
              <a:off x="2424" y="1416"/>
              <a:ext cx="192" cy="144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1" name="AutoShape 21"/>
            <p:cNvSpPr>
              <a:spLocks noChangeArrowheads="1"/>
            </p:cNvSpPr>
            <p:nvPr/>
          </p:nvSpPr>
          <p:spPr bwMode="auto">
            <a:xfrm rot="-12294471">
              <a:off x="2016" y="2160"/>
              <a:ext cx="192" cy="144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0982" name="AutoShape 22"/>
            <p:cNvSpPr>
              <a:spLocks noChangeArrowheads="1"/>
            </p:cNvSpPr>
            <p:nvPr/>
          </p:nvSpPr>
          <p:spPr bwMode="auto">
            <a:xfrm>
              <a:off x="1344" y="720"/>
              <a:ext cx="192" cy="144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156" name="Text Box 196"/>
          <p:cNvSpPr txBox="1">
            <a:spLocks noChangeArrowheads="1"/>
          </p:cNvSpPr>
          <p:nvPr/>
        </p:nvSpPr>
        <p:spPr bwMode="auto">
          <a:xfrm>
            <a:off x="163513" y="166688"/>
            <a:ext cx="46370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800">
                <a:latin typeface="Trebuchet MS" pitchFamily="34" charset="0"/>
              </a:rPr>
              <a:t>Activation of T lymphocytes</a:t>
            </a:r>
          </a:p>
        </p:txBody>
      </p:sp>
      <p:grpSp>
        <p:nvGrpSpPr>
          <p:cNvPr id="12" name="Group 210"/>
          <p:cNvGrpSpPr>
            <a:grpSpLocks/>
          </p:cNvGrpSpPr>
          <p:nvPr/>
        </p:nvGrpSpPr>
        <p:grpSpPr bwMode="auto">
          <a:xfrm>
            <a:off x="6324600" y="152400"/>
            <a:ext cx="2209800" cy="2133600"/>
            <a:chOff x="3984" y="96"/>
            <a:chExt cx="1392" cy="1344"/>
          </a:xfrm>
        </p:grpSpPr>
        <p:grpSp>
          <p:nvGrpSpPr>
            <p:cNvPr id="13" name="Group 128"/>
            <p:cNvGrpSpPr>
              <a:grpSpLocks/>
            </p:cNvGrpSpPr>
            <p:nvPr/>
          </p:nvGrpSpPr>
          <p:grpSpPr bwMode="auto">
            <a:xfrm rot="3116854">
              <a:off x="4239" y="303"/>
              <a:ext cx="1344" cy="930"/>
              <a:chOff x="4272" y="3267"/>
              <a:chExt cx="1344" cy="930"/>
            </a:xfrm>
          </p:grpSpPr>
          <p:grpSp>
            <p:nvGrpSpPr>
              <p:cNvPr id="14" name="Group 129"/>
              <p:cNvGrpSpPr>
                <a:grpSpLocks/>
              </p:cNvGrpSpPr>
              <p:nvPr/>
            </p:nvGrpSpPr>
            <p:grpSpPr bwMode="auto">
              <a:xfrm rot="-17783917">
                <a:off x="4972" y="3278"/>
                <a:ext cx="405" cy="384"/>
                <a:chOff x="2481" y="746"/>
                <a:chExt cx="1740" cy="1734"/>
              </a:xfrm>
            </p:grpSpPr>
            <p:sp>
              <p:nvSpPr>
                <p:cNvPr id="41090" name="Oval 130" descr="White marble"/>
                <p:cNvSpPr>
                  <a:spLocks noChangeArrowheads="1"/>
                </p:cNvSpPr>
                <p:nvPr/>
              </p:nvSpPr>
              <p:spPr bwMode="auto">
                <a:xfrm rot="-1448722">
                  <a:off x="2683" y="844"/>
                  <a:ext cx="1392" cy="1488"/>
                </a:xfrm>
                <a:prstGeom prst="ellips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91" name="Oval 131"/>
                <p:cNvSpPr>
                  <a:spLocks noChangeArrowheads="1"/>
                </p:cNvSpPr>
                <p:nvPr/>
              </p:nvSpPr>
              <p:spPr bwMode="auto">
                <a:xfrm rot="-1448722">
                  <a:off x="2954" y="971"/>
                  <a:ext cx="864" cy="912"/>
                </a:xfrm>
                <a:prstGeom prst="ellipse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92" name="Rectangle 132"/>
                <p:cNvSpPr>
                  <a:spLocks noChangeArrowheads="1"/>
                </p:cNvSpPr>
                <p:nvPr/>
              </p:nvSpPr>
              <p:spPr bwMode="auto">
                <a:xfrm rot="-14457798">
                  <a:off x="3616" y="763"/>
                  <a:ext cx="14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93" name="AutoShape 133" descr="Parchment"/>
                <p:cNvSpPr>
                  <a:spLocks noChangeArrowheads="1"/>
                </p:cNvSpPr>
                <p:nvPr/>
              </p:nvSpPr>
              <p:spPr bwMode="auto">
                <a:xfrm rot="-30555886">
                  <a:off x="3617" y="746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15" name="Group 134"/>
                <p:cNvGrpSpPr>
                  <a:grpSpLocks/>
                </p:cNvGrpSpPr>
                <p:nvPr/>
              </p:nvGrpSpPr>
              <p:grpSpPr bwMode="auto">
                <a:xfrm rot="-94274">
                  <a:off x="2481" y="1404"/>
                  <a:ext cx="192" cy="192"/>
                  <a:chOff x="3504" y="2496"/>
                  <a:chExt cx="192" cy="192"/>
                </a:xfrm>
              </p:grpSpPr>
              <p:sp>
                <p:nvSpPr>
                  <p:cNvPr id="41095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496"/>
                    <a:ext cx="192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096" name="AutoShape 136" descr="Parchment"/>
                  <p:cNvSpPr>
                    <a:spLocks noChangeArrowheads="1"/>
                  </p:cNvSpPr>
                  <p:nvPr/>
                </p:nvSpPr>
                <p:spPr bwMode="auto">
                  <a:xfrm rot="-16241245">
                    <a:off x="3480" y="2520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1097" name="Rectangle 137"/>
                <p:cNvSpPr>
                  <a:spLocks noChangeArrowheads="1"/>
                </p:cNvSpPr>
                <p:nvPr/>
              </p:nvSpPr>
              <p:spPr bwMode="auto">
                <a:xfrm rot="-9498072">
                  <a:off x="4037" y="1801"/>
                  <a:ext cx="150" cy="1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98" name="AutoShape 138" descr="Parchment"/>
                <p:cNvSpPr>
                  <a:spLocks noChangeArrowheads="1"/>
                </p:cNvSpPr>
                <p:nvPr/>
              </p:nvSpPr>
              <p:spPr bwMode="auto">
                <a:xfrm rot="-25510472">
                  <a:off x="4053" y="1848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16" name="Group 139"/>
                <p:cNvGrpSpPr>
                  <a:grpSpLocks/>
                </p:cNvGrpSpPr>
                <p:nvPr/>
              </p:nvGrpSpPr>
              <p:grpSpPr bwMode="auto">
                <a:xfrm>
                  <a:off x="3083" y="2287"/>
                  <a:ext cx="192" cy="193"/>
                  <a:chOff x="3083" y="2287"/>
                  <a:chExt cx="192" cy="193"/>
                </a:xfrm>
              </p:grpSpPr>
              <p:sp>
                <p:nvSpPr>
                  <p:cNvPr id="41100" name="Rectangle 140"/>
                  <p:cNvSpPr>
                    <a:spLocks noChangeArrowheads="1"/>
                  </p:cNvSpPr>
                  <p:nvPr/>
                </p:nvSpPr>
                <p:spPr bwMode="auto">
                  <a:xfrm rot="-4762462">
                    <a:off x="3097" y="2279"/>
                    <a:ext cx="161" cy="17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101" name="AutoShape 141" descr="Parchment"/>
                  <p:cNvSpPr>
                    <a:spLocks noChangeArrowheads="1"/>
                  </p:cNvSpPr>
                  <p:nvPr/>
                </p:nvSpPr>
                <p:spPr bwMode="auto">
                  <a:xfrm rot="-21003706">
                    <a:off x="3083" y="2336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17" name="Group 142"/>
              <p:cNvGrpSpPr>
                <a:grpSpLocks/>
              </p:cNvGrpSpPr>
              <p:nvPr/>
            </p:nvGrpSpPr>
            <p:grpSpPr bwMode="auto">
              <a:xfrm rot="-17783917">
                <a:off x="5221" y="3611"/>
                <a:ext cx="405" cy="384"/>
                <a:chOff x="2481" y="746"/>
                <a:chExt cx="1740" cy="1734"/>
              </a:xfrm>
            </p:grpSpPr>
            <p:sp>
              <p:nvSpPr>
                <p:cNvPr id="41103" name="Oval 143" descr="White marble"/>
                <p:cNvSpPr>
                  <a:spLocks noChangeArrowheads="1"/>
                </p:cNvSpPr>
                <p:nvPr/>
              </p:nvSpPr>
              <p:spPr bwMode="auto">
                <a:xfrm rot="-1448722">
                  <a:off x="2683" y="844"/>
                  <a:ext cx="1392" cy="1488"/>
                </a:xfrm>
                <a:prstGeom prst="ellips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04" name="Oval 144"/>
                <p:cNvSpPr>
                  <a:spLocks noChangeArrowheads="1"/>
                </p:cNvSpPr>
                <p:nvPr/>
              </p:nvSpPr>
              <p:spPr bwMode="auto">
                <a:xfrm rot="-1448722">
                  <a:off x="2954" y="971"/>
                  <a:ext cx="864" cy="912"/>
                </a:xfrm>
                <a:prstGeom prst="ellipse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05" name="Rectangle 145"/>
                <p:cNvSpPr>
                  <a:spLocks noChangeArrowheads="1"/>
                </p:cNvSpPr>
                <p:nvPr/>
              </p:nvSpPr>
              <p:spPr bwMode="auto">
                <a:xfrm rot="-14457798">
                  <a:off x="3616" y="763"/>
                  <a:ext cx="14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06" name="AutoShape 146" descr="Parchment"/>
                <p:cNvSpPr>
                  <a:spLocks noChangeArrowheads="1"/>
                </p:cNvSpPr>
                <p:nvPr/>
              </p:nvSpPr>
              <p:spPr bwMode="auto">
                <a:xfrm rot="-30555886">
                  <a:off x="3617" y="746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18" name="Group 147"/>
                <p:cNvGrpSpPr>
                  <a:grpSpLocks/>
                </p:cNvGrpSpPr>
                <p:nvPr/>
              </p:nvGrpSpPr>
              <p:grpSpPr bwMode="auto">
                <a:xfrm rot="-94274">
                  <a:off x="2481" y="1404"/>
                  <a:ext cx="192" cy="192"/>
                  <a:chOff x="3504" y="2496"/>
                  <a:chExt cx="192" cy="192"/>
                </a:xfrm>
              </p:grpSpPr>
              <p:sp>
                <p:nvSpPr>
                  <p:cNvPr id="41108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496"/>
                    <a:ext cx="192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109" name="AutoShape 149" descr="Parchment"/>
                  <p:cNvSpPr>
                    <a:spLocks noChangeArrowheads="1"/>
                  </p:cNvSpPr>
                  <p:nvPr/>
                </p:nvSpPr>
                <p:spPr bwMode="auto">
                  <a:xfrm rot="-16241245">
                    <a:off x="3480" y="2520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1110" name="Rectangle 150"/>
                <p:cNvSpPr>
                  <a:spLocks noChangeArrowheads="1"/>
                </p:cNvSpPr>
                <p:nvPr/>
              </p:nvSpPr>
              <p:spPr bwMode="auto">
                <a:xfrm rot="-9498072">
                  <a:off x="4037" y="1801"/>
                  <a:ext cx="150" cy="1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11" name="AutoShape 151" descr="Parchment"/>
                <p:cNvSpPr>
                  <a:spLocks noChangeArrowheads="1"/>
                </p:cNvSpPr>
                <p:nvPr/>
              </p:nvSpPr>
              <p:spPr bwMode="auto">
                <a:xfrm rot="-25510472">
                  <a:off x="4053" y="1848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19" name="Group 152"/>
                <p:cNvGrpSpPr>
                  <a:grpSpLocks/>
                </p:cNvGrpSpPr>
                <p:nvPr/>
              </p:nvGrpSpPr>
              <p:grpSpPr bwMode="auto">
                <a:xfrm>
                  <a:off x="3083" y="2287"/>
                  <a:ext cx="192" cy="193"/>
                  <a:chOff x="3083" y="2287"/>
                  <a:chExt cx="192" cy="193"/>
                </a:xfrm>
              </p:grpSpPr>
              <p:sp>
                <p:nvSpPr>
                  <p:cNvPr id="41113" name="Rectangle 153"/>
                  <p:cNvSpPr>
                    <a:spLocks noChangeArrowheads="1"/>
                  </p:cNvSpPr>
                  <p:nvPr/>
                </p:nvSpPr>
                <p:spPr bwMode="auto">
                  <a:xfrm rot="-4762462">
                    <a:off x="3097" y="2279"/>
                    <a:ext cx="161" cy="17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114" name="AutoShape 154" descr="Parchment"/>
                  <p:cNvSpPr>
                    <a:spLocks noChangeArrowheads="1"/>
                  </p:cNvSpPr>
                  <p:nvPr/>
                </p:nvSpPr>
                <p:spPr bwMode="auto">
                  <a:xfrm rot="-21003706">
                    <a:off x="3083" y="2336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20" name="Group 155"/>
              <p:cNvGrpSpPr>
                <a:grpSpLocks/>
              </p:cNvGrpSpPr>
              <p:nvPr/>
            </p:nvGrpSpPr>
            <p:grpSpPr bwMode="auto">
              <a:xfrm rot="-17783917">
                <a:off x="4789" y="3755"/>
                <a:ext cx="405" cy="384"/>
                <a:chOff x="2481" y="746"/>
                <a:chExt cx="1740" cy="1734"/>
              </a:xfrm>
            </p:grpSpPr>
            <p:sp>
              <p:nvSpPr>
                <p:cNvPr id="41116" name="Oval 156" descr="White marble"/>
                <p:cNvSpPr>
                  <a:spLocks noChangeArrowheads="1"/>
                </p:cNvSpPr>
                <p:nvPr/>
              </p:nvSpPr>
              <p:spPr bwMode="auto">
                <a:xfrm rot="-1448722">
                  <a:off x="2683" y="844"/>
                  <a:ext cx="1392" cy="1488"/>
                </a:xfrm>
                <a:prstGeom prst="ellips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17" name="Oval 157"/>
                <p:cNvSpPr>
                  <a:spLocks noChangeArrowheads="1"/>
                </p:cNvSpPr>
                <p:nvPr/>
              </p:nvSpPr>
              <p:spPr bwMode="auto">
                <a:xfrm rot="-1448722">
                  <a:off x="2954" y="971"/>
                  <a:ext cx="864" cy="912"/>
                </a:xfrm>
                <a:prstGeom prst="ellipse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18" name="Rectangle 158"/>
                <p:cNvSpPr>
                  <a:spLocks noChangeArrowheads="1"/>
                </p:cNvSpPr>
                <p:nvPr/>
              </p:nvSpPr>
              <p:spPr bwMode="auto">
                <a:xfrm rot="-14457798">
                  <a:off x="3616" y="763"/>
                  <a:ext cx="14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19" name="AutoShape 159" descr="Parchment"/>
                <p:cNvSpPr>
                  <a:spLocks noChangeArrowheads="1"/>
                </p:cNvSpPr>
                <p:nvPr/>
              </p:nvSpPr>
              <p:spPr bwMode="auto">
                <a:xfrm rot="-30555886">
                  <a:off x="3617" y="746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21" name="Group 160"/>
                <p:cNvGrpSpPr>
                  <a:grpSpLocks/>
                </p:cNvGrpSpPr>
                <p:nvPr/>
              </p:nvGrpSpPr>
              <p:grpSpPr bwMode="auto">
                <a:xfrm rot="-94274">
                  <a:off x="2481" y="1404"/>
                  <a:ext cx="192" cy="192"/>
                  <a:chOff x="3504" y="2496"/>
                  <a:chExt cx="192" cy="192"/>
                </a:xfrm>
              </p:grpSpPr>
              <p:sp>
                <p:nvSpPr>
                  <p:cNvPr id="41121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496"/>
                    <a:ext cx="192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122" name="AutoShape 162" descr="Parchment"/>
                  <p:cNvSpPr>
                    <a:spLocks noChangeArrowheads="1"/>
                  </p:cNvSpPr>
                  <p:nvPr/>
                </p:nvSpPr>
                <p:spPr bwMode="auto">
                  <a:xfrm rot="-16241245">
                    <a:off x="3480" y="2520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1123" name="Rectangle 163"/>
                <p:cNvSpPr>
                  <a:spLocks noChangeArrowheads="1"/>
                </p:cNvSpPr>
                <p:nvPr/>
              </p:nvSpPr>
              <p:spPr bwMode="auto">
                <a:xfrm rot="-9498072">
                  <a:off x="4037" y="1801"/>
                  <a:ext cx="150" cy="1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24" name="AutoShape 164" descr="Parchment"/>
                <p:cNvSpPr>
                  <a:spLocks noChangeArrowheads="1"/>
                </p:cNvSpPr>
                <p:nvPr/>
              </p:nvSpPr>
              <p:spPr bwMode="auto">
                <a:xfrm rot="-25510472">
                  <a:off x="4053" y="1848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22" name="Group 165"/>
                <p:cNvGrpSpPr>
                  <a:grpSpLocks/>
                </p:cNvGrpSpPr>
                <p:nvPr/>
              </p:nvGrpSpPr>
              <p:grpSpPr bwMode="auto">
                <a:xfrm>
                  <a:off x="3083" y="2287"/>
                  <a:ext cx="192" cy="193"/>
                  <a:chOff x="3083" y="2287"/>
                  <a:chExt cx="192" cy="193"/>
                </a:xfrm>
              </p:grpSpPr>
              <p:sp>
                <p:nvSpPr>
                  <p:cNvPr id="41126" name="Rectangle 166"/>
                  <p:cNvSpPr>
                    <a:spLocks noChangeArrowheads="1"/>
                  </p:cNvSpPr>
                  <p:nvPr/>
                </p:nvSpPr>
                <p:spPr bwMode="auto">
                  <a:xfrm rot="-4762462">
                    <a:off x="3097" y="2279"/>
                    <a:ext cx="161" cy="17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127" name="AutoShape 167" descr="Parchment"/>
                  <p:cNvSpPr>
                    <a:spLocks noChangeArrowheads="1"/>
                  </p:cNvSpPr>
                  <p:nvPr/>
                </p:nvSpPr>
                <p:spPr bwMode="auto">
                  <a:xfrm rot="-21003706">
                    <a:off x="3083" y="2336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23" name="Group 168"/>
              <p:cNvGrpSpPr>
                <a:grpSpLocks/>
              </p:cNvGrpSpPr>
              <p:nvPr/>
            </p:nvGrpSpPr>
            <p:grpSpPr bwMode="auto">
              <a:xfrm rot="-17783917">
                <a:off x="4261" y="3803"/>
                <a:ext cx="405" cy="384"/>
                <a:chOff x="2481" y="746"/>
                <a:chExt cx="1740" cy="1734"/>
              </a:xfrm>
            </p:grpSpPr>
            <p:sp>
              <p:nvSpPr>
                <p:cNvPr id="41129" name="Oval 169" descr="White marble"/>
                <p:cNvSpPr>
                  <a:spLocks noChangeArrowheads="1"/>
                </p:cNvSpPr>
                <p:nvPr/>
              </p:nvSpPr>
              <p:spPr bwMode="auto">
                <a:xfrm rot="-1448722">
                  <a:off x="2683" y="844"/>
                  <a:ext cx="1392" cy="1488"/>
                </a:xfrm>
                <a:prstGeom prst="ellips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30" name="Oval 170"/>
                <p:cNvSpPr>
                  <a:spLocks noChangeArrowheads="1"/>
                </p:cNvSpPr>
                <p:nvPr/>
              </p:nvSpPr>
              <p:spPr bwMode="auto">
                <a:xfrm rot="-1448722">
                  <a:off x="2954" y="971"/>
                  <a:ext cx="864" cy="912"/>
                </a:xfrm>
                <a:prstGeom prst="ellipse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31" name="Rectangle 171"/>
                <p:cNvSpPr>
                  <a:spLocks noChangeArrowheads="1"/>
                </p:cNvSpPr>
                <p:nvPr/>
              </p:nvSpPr>
              <p:spPr bwMode="auto">
                <a:xfrm rot="-14457798">
                  <a:off x="3616" y="763"/>
                  <a:ext cx="14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32" name="AutoShape 172" descr="Parchment"/>
                <p:cNvSpPr>
                  <a:spLocks noChangeArrowheads="1"/>
                </p:cNvSpPr>
                <p:nvPr/>
              </p:nvSpPr>
              <p:spPr bwMode="auto">
                <a:xfrm rot="-30555886">
                  <a:off x="3617" y="746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24" name="Group 173"/>
                <p:cNvGrpSpPr>
                  <a:grpSpLocks/>
                </p:cNvGrpSpPr>
                <p:nvPr/>
              </p:nvGrpSpPr>
              <p:grpSpPr bwMode="auto">
                <a:xfrm rot="-94274">
                  <a:off x="2481" y="1404"/>
                  <a:ext cx="192" cy="192"/>
                  <a:chOff x="3504" y="2496"/>
                  <a:chExt cx="192" cy="192"/>
                </a:xfrm>
              </p:grpSpPr>
              <p:sp>
                <p:nvSpPr>
                  <p:cNvPr id="41134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496"/>
                    <a:ext cx="192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135" name="AutoShape 175" descr="Parchment"/>
                  <p:cNvSpPr>
                    <a:spLocks noChangeArrowheads="1"/>
                  </p:cNvSpPr>
                  <p:nvPr/>
                </p:nvSpPr>
                <p:spPr bwMode="auto">
                  <a:xfrm rot="-16241245">
                    <a:off x="3480" y="2520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1136" name="Rectangle 176"/>
                <p:cNvSpPr>
                  <a:spLocks noChangeArrowheads="1"/>
                </p:cNvSpPr>
                <p:nvPr/>
              </p:nvSpPr>
              <p:spPr bwMode="auto">
                <a:xfrm rot="-9498072">
                  <a:off x="4037" y="1801"/>
                  <a:ext cx="150" cy="1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37" name="AutoShape 177" descr="Parchment"/>
                <p:cNvSpPr>
                  <a:spLocks noChangeArrowheads="1"/>
                </p:cNvSpPr>
                <p:nvPr/>
              </p:nvSpPr>
              <p:spPr bwMode="auto">
                <a:xfrm rot="-25510472">
                  <a:off x="4053" y="1848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25" name="Group 178"/>
                <p:cNvGrpSpPr>
                  <a:grpSpLocks/>
                </p:cNvGrpSpPr>
                <p:nvPr/>
              </p:nvGrpSpPr>
              <p:grpSpPr bwMode="auto">
                <a:xfrm>
                  <a:off x="3083" y="2287"/>
                  <a:ext cx="192" cy="193"/>
                  <a:chOff x="3083" y="2287"/>
                  <a:chExt cx="192" cy="193"/>
                </a:xfrm>
              </p:grpSpPr>
              <p:sp>
                <p:nvSpPr>
                  <p:cNvPr id="41139" name="Rectangle 179"/>
                  <p:cNvSpPr>
                    <a:spLocks noChangeArrowheads="1"/>
                  </p:cNvSpPr>
                  <p:nvPr/>
                </p:nvSpPr>
                <p:spPr bwMode="auto">
                  <a:xfrm rot="-4762462">
                    <a:off x="3097" y="2279"/>
                    <a:ext cx="161" cy="17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140" name="AutoShape 180" descr="Parchment"/>
                  <p:cNvSpPr>
                    <a:spLocks noChangeArrowheads="1"/>
                  </p:cNvSpPr>
                  <p:nvPr/>
                </p:nvSpPr>
                <p:spPr bwMode="auto">
                  <a:xfrm rot="-21003706">
                    <a:off x="3083" y="2336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26" name="Group 181"/>
              <p:cNvGrpSpPr>
                <a:grpSpLocks/>
              </p:cNvGrpSpPr>
              <p:nvPr/>
            </p:nvGrpSpPr>
            <p:grpSpPr bwMode="auto">
              <a:xfrm rot="-17783917">
                <a:off x="4357" y="3371"/>
                <a:ext cx="405" cy="384"/>
                <a:chOff x="2481" y="746"/>
                <a:chExt cx="1740" cy="1734"/>
              </a:xfrm>
            </p:grpSpPr>
            <p:sp>
              <p:nvSpPr>
                <p:cNvPr id="41142" name="Oval 182" descr="White marble"/>
                <p:cNvSpPr>
                  <a:spLocks noChangeArrowheads="1"/>
                </p:cNvSpPr>
                <p:nvPr/>
              </p:nvSpPr>
              <p:spPr bwMode="auto">
                <a:xfrm rot="-1448722">
                  <a:off x="2683" y="844"/>
                  <a:ext cx="1392" cy="1488"/>
                </a:xfrm>
                <a:prstGeom prst="ellips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43" name="Oval 183"/>
                <p:cNvSpPr>
                  <a:spLocks noChangeArrowheads="1"/>
                </p:cNvSpPr>
                <p:nvPr/>
              </p:nvSpPr>
              <p:spPr bwMode="auto">
                <a:xfrm rot="-1448722">
                  <a:off x="2954" y="971"/>
                  <a:ext cx="864" cy="912"/>
                </a:xfrm>
                <a:prstGeom prst="ellipse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44" name="Rectangle 184"/>
                <p:cNvSpPr>
                  <a:spLocks noChangeArrowheads="1"/>
                </p:cNvSpPr>
                <p:nvPr/>
              </p:nvSpPr>
              <p:spPr bwMode="auto">
                <a:xfrm rot="-14457798">
                  <a:off x="3616" y="763"/>
                  <a:ext cx="14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45" name="AutoShape 185" descr="Parchment"/>
                <p:cNvSpPr>
                  <a:spLocks noChangeArrowheads="1"/>
                </p:cNvSpPr>
                <p:nvPr/>
              </p:nvSpPr>
              <p:spPr bwMode="auto">
                <a:xfrm rot="-30555886">
                  <a:off x="3617" y="746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27" name="Group 186"/>
                <p:cNvGrpSpPr>
                  <a:grpSpLocks/>
                </p:cNvGrpSpPr>
                <p:nvPr/>
              </p:nvGrpSpPr>
              <p:grpSpPr bwMode="auto">
                <a:xfrm rot="-94274">
                  <a:off x="2481" y="1404"/>
                  <a:ext cx="192" cy="192"/>
                  <a:chOff x="3504" y="2496"/>
                  <a:chExt cx="192" cy="192"/>
                </a:xfrm>
              </p:grpSpPr>
              <p:sp>
                <p:nvSpPr>
                  <p:cNvPr id="41147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496"/>
                    <a:ext cx="192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148" name="AutoShape 188" descr="Parchment"/>
                  <p:cNvSpPr>
                    <a:spLocks noChangeArrowheads="1"/>
                  </p:cNvSpPr>
                  <p:nvPr/>
                </p:nvSpPr>
                <p:spPr bwMode="auto">
                  <a:xfrm rot="-16241245">
                    <a:off x="3480" y="2520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1149" name="Rectangle 189"/>
                <p:cNvSpPr>
                  <a:spLocks noChangeArrowheads="1"/>
                </p:cNvSpPr>
                <p:nvPr/>
              </p:nvSpPr>
              <p:spPr bwMode="auto">
                <a:xfrm rot="-9498072">
                  <a:off x="4037" y="1801"/>
                  <a:ext cx="150" cy="1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150" name="AutoShape 190" descr="Parchment"/>
                <p:cNvSpPr>
                  <a:spLocks noChangeArrowheads="1"/>
                </p:cNvSpPr>
                <p:nvPr/>
              </p:nvSpPr>
              <p:spPr bwMode="auto">
                <a:xfrm rot="-25510472">
                  <a:off x="4053" y="1848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28" name="Group 191"/>
                <p:cNvGrpSpPr>
                  <a:grpSpLocks/>
                </p:cNvGrpSpPr>
                <p:nvPr/>
              </p:nvGrpSpPr>
              <p:grpSpPr bwMode="auto">
                <a:xfrm>
                  <a:off x="3083" y="2287"/>
                  <a:ext cx="192" cy="193"/>
                  <a:chOff x="3083" y="2287"/>
                  <a:chExt cx="192" cy="193"/>
                </a:xfrm>
              </p:grpSpPr>
              <p:sp>
                <p:nvSpPr>
                  <p:cNvPr id="41152" name="Rectangle 192"/>
                  <p:cNvSpPr>
                    <a:spLocks noChangeArrowheads="1"/>
                  </p:cNvSpPr>
                  <p:nvPr/>
                </p:nvSpPr>
                <p:spPr bwMode="auto">
                  <a:xfrm rot="-4762462">
                    <a:off x="3097" y="2279"/>
                    <a:ext cx="161" cy="17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153" name="AutoShape 193" descr="Parchment"/>
                  <p:cNvSpPr>
                    <a:spLocks noChangeArrowheads="1"/>
                  </p:cNvSpPr>
                  <p:nvPr/>
                </p:nvSpPr>
                <p:spPr bwMode="auto">
                  <a:xfrm rot="-21003706">
                    <a:off x="3083" y="2336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</p:grpSp>
        <p:sp>
          <p:nvSpPr>
            <p:cNvPr id="41155" name="AutoShape 195"/>
            <p:cNvSpPr>
              <a:spLocks noChangeArrowheads="1"/>
            </p:cNvSpPr>
            <p:nvPr/>
          </p:nvSpPr>
          <p:spPr bwMode="auto">
            <a:xfrm rot="-1613325">
              <a:off x="3984" y="816"/>
              <a:ext cx="480" cy="24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61" name="Text Box 201"/>
            <p:cNvSpPr txBox="1">
              <a:spLocks noChangeArrowheads="1"/>
            </p:cNvSpPr>
            <p:nvPr/>
          </p:nvSpPr>
          <p:spPr bwMode="auto">
            <a:xfrm>
              <a:off x="4224" y="1152"/>
              <a:ext cx="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Tahoma" pitchFamily="34" charset="0"/>
                </a:rPr>
                <a:t>Mitosis</a:t>
              </a:r>
            </a:p>
          </p:txBody>
        </p:sp>
      </p:grpSp>
      <p:grpSp>
        <p:nvGrpSpPr>
          <p:cNvPr id="29" name="Group 209"/>
          <p:cNvGrpSpPr>
            <a:grpSpLocks/>
          </p:cNvGrpSpPr>
          <p:nvPr/>
        </p:nvGrpSpPr>
        <p:grpSpPr bwMode="auto">
          <a:xfrm>
            <a:off x="5181600" y="5186363"/>
            <a:ext cx="3733800" cy="1476375"/>
            <a:chOff x="3264" y="3267"/>
            <a:chExt cx="2352" cy="930"/>
          </a:xfrm>
        </p:grpSpPr>
        <p:grpSp>
          <p:nvGrpSpPr>
            <p:cNvPr id="30" name="Group 127"/>
            <p:cNvGrpSpPr>
              <a:grpSpLocks/>
            </p:cNvGrpSpPr>
            <p:nvPr/>
          </p:nvGrpSpPr>
          <p:grpSpPr bwMode="auto">
            <a:xfrm>
              <a:off x="4272" y="3267"/>
              <a:ext cx="1344" cy="930"/>
              <a:chOff x="4272" y="3267"/>
              <a:chExt cx="1344" cy="930"/>
            </a:xfrm>
          </p:grpSpPr>
          <p:grpSp>
            <p:nvGrpSpPr>
              <p:cNvPr id="31" name="Group 62"/>
              <p:cNvGrpSpPr>
                <a:grpSpLocks/>
              </p:cNvGrpSpPr>
              <p:nvPr/>
            </p:nvGrpSpPr>
            <p:grpSpPr bwMode="auto">
              <a:xfrm rot="-17783917">
                <a:off x="4972" y="3278"/>
                <a:ext cx="405" cy="384"/>
                <a:chOff x="2481" y="746"/>
                <a:chExt cx="1740" cy="1734"/>
              </a:xfrm>
            </p:grpSpPr>
            <p:sp>
              <p:nvSpPr>
                <p:cNvPr id="41023" name="Oval 63" descr="White marble"/>
                <p:cNvSpPr>
                  <a:spLocks noChangeArrowheads="1"/>
                </p:cNvSpPr>
                <p:nvPr/>
              </p:nvSpPr>
              <p:spPr bwMode="auto">
                <a:xfrm rot="-1448722">
                  <a:off x="2683" y="844"/>
                  <a:ext cx="1392" cy="1488"/>
                </a:xfrm>
                <a:prstGeom prst="ellips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24" name="Oval 64"/>
                <p:cNvSpPr>
                  <a:spLocks noChangeArrowheads="1"/>
                </p:cNvSpPr>
                <p:nvPr/>
              </p:nvSpPr>
              <p:spPr bwMode="auto">
                <a:xfrm rot="-1448722">
                  <a:off x="2954" y="971"/>
                  <a:ext cx="864" cy="912"/>
                </a:xfrm>
                <a:prstGeom prst="ellipse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25" name="Rectangle 65"/>
                <p:cNvSpPr>
                  <a:spLocks noChangeArrowheads="1"/>
                </p:cNvSpPr>
                <p:nvPr/>
              </p:nvSpPr>
              <p:spPr bwMode="auto">
                <a:xfrm rot="-14457798">
                  <a:off x="3616" y="763"/>
                  <a:ext cx="14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26" name="AutoShape 66" descr="Parchment"/>
                <p:cNvSpPr>
                  <a:spLocks noChangeArrowheads="1"/>
                </p:cNvSpPr>
                <p:nvPr/>
              </p:nvSpPr>
              <p:spPr bwMode="auto">
                <a:xfrm rot="-30555886">
                  <a:off x="3617" y="746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40992" name="Group 67"/>
                <p:cNvGrpSpPr>
                  <a:grpSpLocks/>
                </p:cNvGrpSpPr>
                <p:nvPr/>
              </p:nvGrpSpPr>
              <p:grpSpPr bwMode="auto">
                <a:xfrm rot="-94274">
                  <a:off x="2481" y="1404"/>
                  <a:ext cx="192" cy="192"/>
                  <a:chOff x="3504" y="2496"/>
                  <a:chExt cx="192" cy="192"/>
                </a:xfrm>
              </p:grpSpPr>
              <p:sp>
                <p:nvSpPr>
                  <p:cNvPr id="41028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496"/>
                    <a:ext cx="192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029" name="AutoShape 69" descr="Parchment"/>
                  <p:cNvSpPr>
                    <a:spLocks noChangeArrowheads="1"/>
                  </p:cNvSpPr>
                  <p:nvPr/>
                </p:nvSpPr>
                <p:spPr bwMode="auto">
                  <a:xfrm rot="-16241245">
                    <a:off x="3480" y="2520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1030" name="Rectangle 70"/>
                <p:cNvSpPr>
                  <a:spLocks noChangeArrowheads="1"/>
                </p:cNvSpPr>
                <p:nvPr/>
              </p:nvSpPr>
              <p:spPr bwMode="auto">
                <a:xfrm rot="-9498072">
                  <a:off x="4037" y="1801"/>
                  <a:ext cx="150" cy="1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31" name="AutoShape 71" descr="Parchment"/>
                <p:cNvSpPr>
                  <a:spLocks noChangeArrowheads="1"/>
                </p:cNvSpPr>
                <p:nvPr/>
              </p:nvSpPr>
              <p:spPr bwMode="auto">
                <a:xfrm rot="-25510472">
                  <a:off x="4053" y="1848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40993" name="Group 72"/>
                <p:cNvGrpSpPr>
                  <a:grpSpLocks/>
                </p:cNvGrpSpPr>
                <p:nvPr/>
              </p:nvGrpSpPr>
              <p:grpSpPr bwMode="auto">
                <a:xfrm>
                  <a:off x="3083" y="2287"/>
                  <a:ext cx="192" cy="193"/>
                  <a:chOff x="3083" y="2287"/>
                  <a:chExt cx="192" cy="193"/>
                </a:xfrm>
              </p:grpSpPr>
              <p:sp>
                <p:nvSpPr>
                  <p:cNvPr id="41033" name="Rectangle 73"/>
                  <p:cNvSpPr>
                    <a:spLocks noChangeArrowheads="1"/>
                  </p:cNvSpPr>
                  <p:nvPr/>
                </p:nvSpPr>
                <p:spPr bwMode="auto">
                  <a:xfrm rot="-4762462">
                    <a:off x="3097" y="2279"/>
                    <a:ext cx="161" cy="17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034" name="AutoShape 74" descr="Parchment"/>
                  <p:cNvSpPr>
                    <a:spLocks noChangeArrowheads="1"/>
                  </p:cNvSpPr>
                  <p:nvPr/>
                </p:nvSpPr>
                <p:spPr bwMode="auto">
                  <a:xfrm rot="-21003706">
                    <a:off x="3083" y="2336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40996" name="Group 75"/>
              <p:cNvGrpSpPr>
                <a:grpSpLocks/>
              </p:cNvGrpSpPr>
              <p:nvPr/>
            </p:nvGrpSpPr>
            <p:grpSpPr bwMode="auto">
              <a:xfrm rot="-17783917">
                <a:off x="5221" y="3611"/>
                <a:ext cx="405" cy="384"/>
                <a:chOff x="2481" y="746"/>
                <a:chExt cx="1740" cy="1734"/>
              </a:xfrm>
            </p:grpSpPr>
            <p:sp>
              <p:nvSpPr>
                <p:cNvPr id="41036" name="Oval 76" descr="White marble"/>
                <p:cNvSpPr>
                  <a:spLocks noChangeArrowheads="1"/>
                </p:cNvSpPr>
                <p:nvPr/>
              </p:nvSpPr>
              <p:spPr bwMode="auto">
                <a:xfrm rot="-1448722">
                  <a:off x="2683" y="844"/>
                  <a:ext cx="1392" cy="1488"/>
                </a:xfrm>
                <a:prstGeom prst="ellips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37" name="Oval 77"/>
                <p:cNvSpPr>
                  <a:spLocks noChangeArrowheads="1"/>
                </p:cNvSpPr>
                <p:nvPr/>
              </p:nvSpPr>
              <p:spPr bwMode="auto">
                <a:xfrm rot="-1448722">
                  <a:off x="2954" y="971"/>
                  <a:ext cx="864" cy="912"/>
                </a:xfrm>
                <a:prstGeom prst="ellipse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38" name="Rectangle 78"/>
                <p:cNvSpPr>
                  <a:spLocks noChangeArrowheads="1"/>
                </p:cNvSpPr>
                <p:nvPr/>
              </p:nvSpPr>
              <p:spPr bwMode="auto">
                <a:xfrm rot="-14457798">
                  <a:off x="3616" y="763"/>
                  <a:ext cx="14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39" name="AutoShape 79" descr="Parchment"/>
                <p:cNvSpPr>
                  <a:spLocks noChangeArrowheads="1"/>
                </p:cNvSpPr>
                <p:nvPr/>
              </p:nvSpPr>
              <p:spPr bwMode="auto">
                <a:xfrm rot="-30555886">
                  <a:off x="3617" y="746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40999" name="Group 80"/>
                <p:cNvGrpSpPr>
                  <a:grpSpLocks/>
                </p:cNvGrpSpPr>
                <p:nvPr/>
              </p:nvGrpSpPr>
              <p:grpSpPr bwMode="auto">
                <a:xfrm rot="-94274">
                  <a:off x="2481" y="1404"/>
                  <a:ext cx="192" cy="192"/>
                  <a:chOff x="3504" y="2496"/>
                  <a:chExt cx="192" cy="192"/>
                </a:xfrm>
              </p:grpSpPr>
              <p:sp>
                <p:nvSpPr>
                  <p:cNvPr id="41041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496"/>
                    <a:ext cx="192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042" name="AutoShape 82" descr="Parchment"/>
                  <p:cNvSpPr>
                    <a:spLocks noChangeArrowheads="1"/>
                  </p:cNvSpPr>
                  <p:nvPr/>
                </p:nvSpPr>
                <p:spPr bwMode="auto">
                  <a:xfrm rot="-16241245">
                    <a:off x="3480" y="2520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1043" name="Rectangle 83"/>
                <p:cNvSpPr>
                  <a:spLocks noChangeArrowheads="1"/>
                </p:cNvSpPr>
                <p:nvPr/>
              </p:nvSpPr>
              <p:spPr bwMode="auto">
                <a:xfrm rot="-9498072">
                  <a:off x="4037" y="1801"/>
                  <a:ext cx="150" cy="1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44" name="AutoShape 84" descr="Parchment"/>
                <p:cNvSpPr>
                  <a:spLocks noChangeArrowheads="1"/>
                </p:cNvSpPr>
                <p:nvPr/>
              </p:nvSpPr>
              <p:spPr bwMode="auto">
                <a:xfrm rot="-25510472">
                  <a:off x="4053" y="1848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41002" name="Group 85"/>
                <p:cNvGrpSpPr>
                  <a:grpSpLocks/>
                </p:cNvGrpSpPr>
                <p:nvPr/>
              </p:nvGrpSpPr>
              <p:grpSpPr bwMode="auto">
                <a:xfrm>
                  <a:off x="3083" y="2287"/>
                  <a:ext cx="192" cy="193"/>
                  <a:chOff x="3083" y="2287"/>
                  <a:chExt cx="192" cy="193"/>
                </a:xfrm>
              </p:grpSpPr>
              <p:sp>
                <p:nvSpPr>
                  <p:cNvPr id="41046" name="Rectangle 86"/>
                  <p:cNvSpPr>
                    <a:spLocks noChangeArrowheads="1"/>
                  </p:cNvSpPr>
                  <p:nvPr/>
                </p:nvSpPr>
                <p:spPr bwMode="auto">
                  <a:xfrm rot="-4762462">
                    <a:off x="3097" y="2279"/>
                    <a:ext cx="161" cy="17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047" name="AutoShape 87" descr="Parchment"/>
                  <p:cNvSpPr>
                    <a:spLocks noChangeArrowheads="1"/>
                  </p:cNvSpPr>
                  <p:nvPr/>
                </p:nvSpPr>
                <p:spPr bwMode="auto">
                  <a:xfrm rot="-21003706">
                    <a:off x="3083" y="2336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41005" name="Group 88"/>
              <p:cNvGrpSpPr>
                <a:grpSpLocks/>
              </p:cNvGrpSpPr>
              <p:nvPr/>
            </p:nvGrpSpPr>
            <p:grpSpPr bwMode="auto">
              <a:xfrm rot="-17783917">
                <a:off x="4789" y="3755"/>
                <a:ext cx="405" cy="384"/>
                <a:chOff x="2481" y="746"/>
                <a:chExt cx="1740" cy="1734"/>
              </a:xfrm>
            </p:grpSpPr>
            <p:sp>
              <p:nvSpPr>
                <p:cNvPr id="41049" name="Oval 89" descr="White marble"/>
                <p:cNvSpPr>
                  <a:spLocks noChangeArrowheads="1"/>
                </p:cNvSpPr>
                <p:nvPr/>
              </p:nvSpPr>
              <p:spPr bwMode="auto">
                <a:xfrm rot="-1448722">
                  <a:off x="2683" y="844"/>
                  <a:ext cx="1392" cy="1488"/>
                </a:xfrm>
                <a:prstGeom prst="ellips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50" name="Oval 90"/>
                <p:cNvSpPr>
                  <a:spLocks noChangeArrowheads="1"/>
                </p:cNvSpPr>
                <p:nvPr/>
              </p:nvSpPr>
              <p:spPr bwMode="auto">
                <a:xfrm rot="-1448722">
                  <a:off x="2954" y="971"/>
                  <a:ext cx="864" cy="912"/>
                </a:xfrm>
                <a:prstGeom prst="ellipse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51" name="Rectangle 91"/>
                <p:cNvSpPr>
                  <a:spLocks noChangeArrowheads="1"/>
                </p:cNvSpPr>
                <p:nvPr/>
              </p:nvSpPr>
              <p:spPr bwMode="auto">
                <a:xfrm rot="-14457798">
                  <a:off x="3616" y="763"/>
                  <a:ext cx="14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52" name="AutoShape 92" descr="Parchment"/>
                <p:cNvSpPr>
                  <a:spLocks noChangeArrowheads="1"/>
                </p:cNvSpPr>
                <p:nvPr/>
              </p:nvSpPr>
              <p:spPr bwMode="auto">
                <a:xfrm rot="-30555886">
                  <a:off x="3617" y="746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41006" name="Group 93"/>
                <p:cNvGrpSpPr>
                  <a:grpSpLocks/>
                </p:cNvGrpSpPr>
                <p:nvPr/>
              </p:nvGrpSpPr>
              <p:grpSpPr bwMode="auto">
                <a:xfrm rot="-94274">
                  <a:off x="2481" y="1404"/>
                  <a:ext cx="192" cy="192"/>
                  <a:chOff x="3504" y="2496"/>
                  <a:chExt cx="192" cy="192"/>
                </a:xfrm>
              </p:grpSpPr>
              <p:sp>
                <p:nvSpPr>
                  <p:cNvPr id="41054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496"/>
                    <a:ext cx="192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055" name="AutoShape 95" descr="Parchment"/>
                  <p:cNvSpPr>
                    <a:spLocks noChangeArrowheads="1"/>
                  </p:cNvSpPr>
                  <p:nvPr/>
                </p:nvSpPr>
                <p:spPr bwMode="auto">
                  <a:xfrm rot="-16241245">
                    <a:off x="3480" y="2520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1056" name="Rectangle 96"/>
                <p:cNvSpPr>
                  <a:spLocks noChangeArrowheads="1"/>
                </p:cNvSpPr>
                <p:nvPr/>
              </p:nvSpPr>
              <p:spPr bwMode="auto">
                <a:xfrm rot="-9498072">
                  <a:off x="4037" y="1801"/>
                  <a:ext cx="150" cy="1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57" name="AutoShape 97" descr="Parchment"/>
                <p:cNvSpPr>
                  <a:spLocks noChangeArrowheads="1"/>
                </p:cNvSpPr>
                <p:nvPr/>
              </p:nvSpPr>
              <p:spPr bwMode="auto">
                <a:xfrm rot="-25510472">
                  <a:off x="4053" y="1848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41007" name="Group 98"/>
                <p:cNvGrpSpPr>
                  <a:grpSpLocks/>
                </p:cNvGrpSpPr>
                <p:nvPr/>
              </p:nvGrpSpPr>
              <p:grpSpPr bwMode="auto">
                <a:xfrm>
                  <a:off x="3083" y="2287"/>
                  <a:ext cx="192" cy="193"/>
                  <a:chOff x="3083" y="2287"/>
                  <a:chExt cx="192" cy="193"/>
                </a:xfrm>
              </p:grpSpPr>
              <p:sp>
                <p:nvSpPr>
                  <p:cNvPr id="41059" name="Rectangle 99"/>
                  <p:cNvSpPr>
                    <a:spLocks noChangeArrowheads="1"/>
                  </p:cNvSpPr>
                  <p:nvPr/>
                </p:nvSpPr>
                <p:spPr bwMode="auto">
                  <a:xfrm rot="-4762462">
                    <a:off x="3097" y="2279"/>
                    <a:ext cx="161" cy="17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060" name="AutoShape 100" descr="Parchment"/>
                  <p:cNvSpPr>
                    <a:spLocks noChangeArrowheads="1"/>
                  </p:cNvSpPr>
                  <p:nvPr/>
                </p:nvSpPr>
                <p:spPr bwMode="auto">
                  <a:xfrm rot="-21003706">
                    <a:off x="3083" y="2336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41008" name="Group 101"/>
              <p:cNvGrpSpPr>
                <a:grpSpLocks/>
              </p:cNvGrpSpPr>
              <p:nvPr/>
            </p:nvGrpSpPr>
            <p:grpSpPr bwMode="auto">
              <a:xfrm rot="-17783917">
                <a:off x="4261" y="3803"/>
                <a:ext cx="405" cy="384"/>
                <a:chOff x="2481" y="746"/>
                <a:chExt cx="1740" cy="1734"/>
              </a:xfrm>
            </p:grpSpPr>
            <p:sp>
              <p:nvSpPr>
                <p:cNvPr id="41062" name="Oval 102" descr="White marble"/>
                <p:cNvSpPr>
                  <a:spLocks noChangeArrowheads="1"/>
                </p:cNvSpPr>
                <p:nvPr/>
              </p:nvSpPr>
              <p:spPr bwMode="auto">
                <a:xfrm rot="-1448722">
                  <a:off x="2683" y="844"/>
                  <a:ext cx="1392" cy="1488"/>
                </a:xfrm>
                <a:prstGeom prst="ellips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63" name="Oval 103"/>
                <p:cNvSpPr>
                  <a:spLocks noChangeArrowheads="1"/>
                </p:cNvSpPr>
                <p:nvPr/>
              </p:nvSpPr>
              <p:spPr bwMode="auto">
                <a:xfrm rot="-1448722">
                  <a:off x="2954" y="971"/>
                  <a:ext cx="864" cy="912"/>
                </a:xfrm>
                <a:prstGeom prst="ellipse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64" name="Rectangle 104"/>
                <p:cNvSpPr>
                  <a:spLocks noChangeArrowheads="1"/>
                </p:cNvSpPr>
                <p:nvPr/>
              </p:nvSpPr>
              <p:spPr bwMode="auto">
                <a:xfrm rot="-14457798">
                  <a:off x="3616" y="763"/>
                  <a:ext cx="14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65" name="AutoShape 105" descr="Parchment"/>
                <p:cNvSpPr>
                  <a:spLocks noChangeArrowheads="1"/>
                </p:cNvSpPr>
                <p:nvPr/>
              </p:nvSpPr>
              <p:spPr bwMode="auto">
                <a:xfrm rot="-30555886">
                  <a:off x="3617" y="746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41009" name="Group 106"/>
                <p:cNvGrpSpPr>
                  <a:grpSpLocks/>
                </p:cNvGrpSpPr>
                <p:nvPr/>
              </p:nvGrpSpPr>
              <p:grpSpPr bwMode="auto">
                <a:xfrm rot="-94274">
                  <a:off x="2481" y="1404"/>
                  <a:ext cx="192" cy="192"/>
                  <a:chOff x="3504" y="2496"/>
                  <a:chExt cx="192" cy="192"/>
                </a:xfrm>
              </p:grpSpPr>
              <p:sp>
                <p:nvSpPr>
                  <p:cNvPr id="41067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496"/>
                    <a:ext cx="192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068" name="AutoShape 108" descr="Parchment"/>
                  <p:cNvSpPr>
                    <a:spLocks noChangeArrowheads="1"/>
                  </p:cNvSpPr>
                  <p:nvPr/>
                </p:nvSpPr>
                <p:spPr bwMode="auto">
                  <a:xfrm rot="-16241245">
                    <a:off x="3480" y="2520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1069" name="Rectangle 109"/>
                <p:cNvSpPr>
                  <a:spLocks noChangeArrowheads="1"/>
                </p:cNvSpPr>
                <p:nvPr/>
              </p:nvSpPr>
              <p:spPr bwMode="auto">
                <a:xfrm rot="-9498072">
                  <a:off x="4037" y="1801"/>
                  <a:ext cx="150" cy="1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70" name="AutoShape 110" descr="Parchment"/>
                <p:cNvSpPr>
                  <a:spLocks noChangeArrowheads="1"/>
                </p:cNvSpPr>
                <p:nvPr/>
              </p:nvSpPr>
              <p:spPr bwMode="auto">
                <a:xfrm rot="-25510472">
                  <a:off x="4053" y="1848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41014" name="Group 111"/>
                <p:cNvGrpSpPr>
                  <a:grpSpLocks/>
                </p:cNvGrpSpPr>
                <p:nvPr/>
              </p:nvGrpSpPr>
              <p:grpSpPr bwMode="auto">
                <a:xfrm>
                  <a:off x="3083" y="2287"/>
                  <a:ext cx="192" cy="193"/>
                  <a:chOff x="3083" y="2287"/>
                  <a:chExt cx="192" cy="193"/>
                </a:xfrm>
              </p:grpSpPr>
              <p:sp>
                <p:nvSpPr>
                  <p:cNvPr id="41072" name="Rectangle 112"/>
                  <p:cNvSpPr>
                    <a:spLocks noChangeArrowheads="1"/>
                  </p:cNvSpPr>
                  <p:nvPr/>
                </p:nvSpPr>
                <p:spPr bwMode="auto">
                  <a:xfrm rot="-4762462">
                    <a:off x="3097" y="2279"/>
                    <a:ext cx="161" cy="17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073" name="AutoShape 113" descr="Parchment"/>
                  <p:cNvSpPr>
                    <a:spLocks noChangeArrowheads="1"/>
                  </p:cNvSpPr>
                  <p:nvPr/>
                </p:nvSpPr>
                <p:spPr bwMode="auto">
                  <a:xfrm rot="-21003706">
                    <a:off x="3083" y="2336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41019" name="Group 114"/>
              <p:cNvGrpSpPr>
                <a:grpSpLocks/>
              </p:cNvGrpSpPr>
              <p:nvPr/>
            </p:nvGrpSpPr>
            <p:grpSpPr bwMode="auto">
              <a:xfrm rot="-17783917">
                <a:off x="4357" y="3371"/>
                <a:ext cx="405" cy="384"/>
                <a:chOff x="2481" y="746"/>
                <a:chExt cx="1740" cy="1734"/>
              </a:xfrm>
            </p:grpSpPr>
            <p:sp>
              <p:nvSpPr>
                <p:cNvPr id="41075" name="Oval 115" descr="White marble"/>
                <p:cNvSpPr>
                  <a:spLocks noChangeArrowheads="1"/>
                </p:cNvSpPr>
                <p:nvPr/>
              </p:nvSpPr>
              <p:spPr bwMode="auto">
                <a:xfrm rot="-1448722">
                  <a:off x="2683" y="844"/>
                  <a:ext cx="1392" cy="1488"/>
                </a:xfrm>
                <a:prstGeom prst="ellipse">
                  <a:avLst/>
                </a:prstGeom>
                <a:blipFill dpi="0" rotWithShape="0">
                  <a:blip r:embed="rId2"/>
                  <a:srcRect/>
                  <a:tile tx="0" ty="0" sx="100000" sy="100000" flip="none" algn="tl"/>
                </a:blipFill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76" name="Oval 116"/>
                <p:cNvSpPr>
                  <a:spLocks noChangeArrowheads="1"/>
                </p:cNvSpPr>
                <p:nvPr/>
              </p:nvSpPr>
              <p:spPr bwMode="auto">
                <a:xfrm rot="-1448722">
                  <a:off x="2954" y="971"/>
                  <a:ext cx="864" cy="912"/>
                </a:xfrm>
                <a:prstGeom prst="ellipse">
                  <a:avLst/>
                </a:prstGeom>
                <a:solidFill>
                  <a:srgbClr val="29292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77" name="Rectangle 117"/>
                <p:cNvSpPr>
                  <a:spLocks noChangeArrowheads="1"/>
                </p:cNvSpPr>
                <p:nvPr/>
              </p:nvSpPr>
              <p:spPr bwMode="auto">
                <a:xfrm rot="-14457798">
                  <a:off x="3616" y="763"/>
                  <a:ext cx="14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78" name="AutoShape 118" descr="Parchment"/>
                <p:cNvSpPr>
                  <a:spLocks noChangeArrowheads="1"/>
                </p:cNvSpPr>
                <p:nvPr/>
              </p:nvSpPr>
              <p:spPr bwMode="auto">
                <a:xfrm rot="-30555886">
                  <a:off x="3617" y="746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41022" name="Group 119"/>
                <p:cNvGrpSpPr>
                  <a:grpSpLocks/>
                </p:cNvGrpSpPr>
                <p:nvPr/>
              </p:nvGrpSpPr>
              <p:grpSpPr bwMode="auto">
                <a:xfrm rot="-94274">
                  <a:off x="2481" y="1404"/>
                  <a:ext cx="192" cy="192"/>
                  <a:chOff x="3504" y="2496"/>
                  <a:chExt cx="192" cy="192"/>
                </a:xfrm>
              </p:grpSpPr>
              <p:sp>
                <p:nvSpPr>
                  <p:cNvPr id="41080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496"/>
                    <a:ext cx="192" cy="192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081" name="AutoShape 121" descr="Parchment"/>
                  <p:cNvSpPr>
                    <a:spLocks noChangeArrowheads="1"/>
                  </p:cNvSpPr>
                  <p:nvPr/>
                </p:nvSpPr>
                <p:spPr bwMode="auto">
                  <a:xfrm rot="-16241245">
                    <a:off x="3480" y="2520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41082" name="Rectangle 122"/>
                <p:cNvSpPr>
                  <a:spLocks noChangeArrowheads="1"/>
                </p:cNvSpPr>
                <p:nvPr/>
              </p:nvSpPr>
              <p:spPr bwMode="auto">
                <a:xfrm rot="-9498072">
                  <a:off x="4037" y="1801"/>
                  <a:ext cx="150" cy="18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083" name="AutoShape 123" descr="Parchment"/>
                <p:cNvSpPr>
                  <a:spLocks noChangeArrowheads="1"/>
                </p:cNvSpPr>
                <p:nvPr/>
              </p:nvSpPr>
              <p:spPr bwMode="auto">
                <a:xfrm rot="-25510472">
                  <a:off x="4053" y="1848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41027" name="Group 124"/>
                <p:cNvGrpSpPr>
                  <a:grpSpLocks/>
                </p:cNvGrpSpPr>
                <p:nvPr/>
              </p:nvGrpSpPr>
              <p:grpSpPr bwMode="auto">
                <a:xfrm>
                  <a:off x="3083" y="2287"/>
                  <a:ext cx="192" cy="193"/>
                  <a:chOff x="3083" y="2287"/>
                  <a:chExt cx="192" cy="193"/>
                </a:xfrm>
              </p:grpSpPr>
              <p:sp>
                <p:nvSpPr>
                  <p:cNvPr id="41085" name="Rectangle 125"/>
                  <p:cNvSpPr>
                    <a:spLocks noChangeArrowheads="1"/>
                  </p:cNvSpPr>
                  <p:nvPr/>
                </p:nvSpPr>
                <p:spPr bwMode="auto">
                  <a:xfrm rot="-4762462">
                    <a:off x="3097" y="2279"/>
                    <a:ext cx="161" cy="17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accent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41086" name="AutoShape 126" descr="Parchment"/>
                  <p:cNvSpPr>
                    <a:spLocks noChangeArrowheads="1"/>
                  </p:cNvSpPr>
                  <p:nvPr/>
                </p:nvSpPr>
                <p:spPr bwMode="auto">
                  <a:xfrm rot="-21003706">
                    <a:off x="3083" y="2336"/>
                    <a:ext cx="192" cy="144"/>
                  </a:xfrm>
                  <a:prstGeom prst="triangle">
                    <a:avLst>
                      <a:gd name="adj" fmla="val 50000"/>
                    </a:avLst>
                  </a:prstGeom>
                  <a:blipFill dpi="0" rotWithShape="0">
                    <a:blip r:embed="rId3"/>
                    <a:srcRect/>
                    <a:tile tx="0" ty="0" sx="100000" sy="100000" flip="none" algn="tl"/>
                  </a:blip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</p:grpSp>
        <p:sp>
          <p:nvSpPr>
            <p:cNvPr id="41154" name="AutoShape 194"/>
            <p:cNvSpPr>
              <a:spLocks noChangeArrowheads="1"/>
            </p:cNvSpPr>
            <p:nvPr/>
          </p:nvSpPr>
          <p:spPr bwMode="auto">
            <a:xfrm rot="1248333">
              <a:off x="3264" y="3312"/>
              <a:ext cx="1056" cy="192"/>
            </a:xfrm>
            <a:prstGeom prst="rightArrow">
              <a:avLst>
                <a:gd name="adj1" fmla="val 50000"/>
                <a:gd name="adj2" fmla="val 137500"/>
              </a:avLst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63" name="Text Box 203"/>
            <p:cNvSpPr txBox="1">
              <a:spLocks noChangeArrowheads="1"/>
            </p:cNvSpPr>
            <p:nvPr/>
          </p:nvSpPr>
          <p:spPr bwMode="auto">
            <a:xfrm>
              <a:off x="3504" y="3552"/>
              <a:ext cx="69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Tahoma" pitchFamily="34" charset="0"/>
                </a:rPr>
                <a:t>Mitosis</a:t>
              </a:r>
            </a:p>
          </p:txBody>
        </p:sp>
      </p:grpSp>
      <p:sp>
        <p:nvSpPr>
          <p:cNvPr id="41164" name="Text Box 204"/>
          <p:cNvSpPr txBox="1">
            <a:spLocks noChangeArrowheads="1"/>
          </p:cNvSpPr>
          <p:nvPr/>
        </p:nvSpPr>
        <p:spPr bwMode="auto">
          <a:xfrm>
            <a:off x="4191000" y="1066800"/>
            <a:ext cx="5105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Tahoma" pitchFamily="34" charset="0"/>
              </a:rPr>
              <a:t>Body cell infected by pathogens</a:t>
            </a:r>
          </a:p>
          <a:p>
            <a:endParaRPr lang="en-GB">
              <a:latin typeface="Tahoma" pitchFamily="34" charset="0"/>
            </a:endParaRPr>
          </a:p>
        </p:txBody>
      </p:sp>
      <p:sp>
        <p:nvSpPr>
          <p:cNvPr id="41166" name="Text Box 206"/>
          <p:cNvSpPr txBox="1">
            <a:spLocks noChangeArrowheads="1"/>
          </p:cNvSpPr>
          <p:nvPr/>
        </p:nvSpPr>
        <p:spPr bwMode="auto">
          <a:xfrm>
            <a:off x="4191000" y="1676400"/>
            <a:ext cx="45148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Tahoma" pitchFamily="34" charset="0"/>
              </a:rPr>
              <a:t>Body cell displays antigens from pathogen on its own surface</a:t>
            </a:r>
          </a:p>
          <a:p>
            <a:endParaRPr lang="en-GB"/>
          </a:p>
        </p:txBody>
      </p:sp>
      <p:sp>
        <p:nvSpPr>
          <p:cNvPr id="41167" name="Text Box 207"/>
          <p:cNvSpPr txBox="1">
            <a:spLocks noChangeArrowheads="1"/>
          </p:cNvSpPr>
          <p:nvPr/>
        </p:nvSpPr>
        <p:spPr bwMode="auto">
          <a:xfrm>
            <a:off x="304800" y="4183063"/>
            <a:ext cx="2057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Tahoma" pitchFamily="34" charset="0"/>
              </a:rPr>
              <a:t>T cells with appropriate receptors bind to antigens</a:t>
            </a:r>
          </a:p>
        </p:txBody>
      </p:sp>
      <p:sp>
        <p:nvSpPr>
          <p:cNvPr id="41168" name="Text Box 208"/>
          <p:cNvSpPr txBox="1">
            <a:spLocks noChangeArrowheads="1"/>
          </p:cNvSpPr>
          <p:nvPr/>
        </p:nvSpPr>
        <p:spPr bwMode="auto">
          <a:xfrm>
            <a:off x="6918325" y="3081338"/>
            <a:ext cx="17684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>
                <a:latin typeface="Tahoma" pitchFamily="34" charset="0"/>
              </a:rPr>
              <a:t>T cells stimulated to divide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1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 animBg="1"/>
      <p:bldP spid="40974" grpId="0" animBg="1"/>
      <p:bldP spid="40975" grpId="0" animBg="1"/>
      <p:bldP spid="40976" grpId="0" animBg="1"/>
      <p:bldP spid="41164" grpId="0" autoUpdateAnimBg="0"/>
      <p:bldP spid="41166" grpId="0" autoUpdateAnimBg="0"/>
      <p:bldP spid="41167" grpId="0" autoUpdateAnimBg="0"/>
      <p:bldP spid="411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63513" y="117475"/>
            <a:ext cx="411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>
                <a:latin typeface="Trebuchet MS" pitchFamily="34" charset="0"/>
              </a:rPr>
              <a:t>T helper lymphocytes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2209800"/>
            <a:ext cx="2752725" cy="2762250"/>
            <a:chOff x="1536" y="2160"/>
            <a:chExt cx="1734" cy="174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-17783917">
              <a:off x="1533" y="2163"/>
              <a:ext cx="1740" cy="1734"/>
              <a:chOff x="2481" y="746"/>
              <a:chExt cx="1740" cy="1734"/>
            </a:xfrm>
          </p:grpSpPr>
          <p:sp>
            <p:nvSpPr>
              <p:cNvPr id="41989" name="Oval 5" descr="White marble"/>
              <p:cNvSpPr>
                <a:spLocks noChangeArrowheads="1"/>
              </p:cNvSpPr>
              <p:nvPr/>
            </p:nvSpPr>
            <p:spPr bwMode="auto">
              <a:xfrm rot="-1448722">
                <a:off x="2683" y="844"/>
                <a:ext cx="1392" cy="148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990" name="Oval 6"/>
              <p:cNvSpPr>
                <a:spLocks noChangeArrowheads="1"/>
              </p:cNvSpPr>
              <p:nvPr/>
            </p:nvSpPr>
            <p:spPr bwMode="auto">
              <a:xfrm rot="-1448722">
                <a:off x="2954" y="971"/>
                <a:ext cx="864" cy="912"/>
              </a:xfrm>
              <a:prstGeom prst="ellipse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991" name="Rectangle 7"/>
              <p:cNvSpPr>
                <a:spLocks noChangeArrowheads="1"/>
              </p:cNvSpPr>
              <p:nvPr/>
            </p:nvSpPr>
            <p:spPr bwMode="auto">
              <a:xfrm rot="-14457798">
                <a:off x="3616" y="763"/>
                <a:ext cx="14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992" name="AutoShape 8" descr="Parchment"/>
              <p:cNvSpPr>
                <a:spLocks noChangeArrowheads="1"/>
              </p:cNvSpPr>
              <p:nvPr/>
            </p:nvSpPr>
            <p:spPr bwMode="auto">
              <a:xfrm rot="-30555886">
                <a:off x="3617" y="746"/>
                <a:ext cx="192" cy="144"/>
              </a:xfrm>
              <a:prstGeom prst="triangle">
                <a:avLst>
                  <a:gd name="adj" fmla="val 50000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 rot="-94274">
                <a:off x="2481" y="1404"/>
                <a:ext cx="192" cy="192"/>
                <a:chOff x="3504" y="2496"/>
                <a:chExt cx="192" cy="192"/>
              </a:xfrm>
            </p:grpSpPr>
            <p:sp>
              <p:nvSpPr>
                <p:cNvPr id="41994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1995" name="AutoShape 11" descr="Parchment"/>
                <p:cNvSpPr>
                  <a:spLocks noChangeArrowheads="1"/>
                </p:cNvSpPr>
                <p:nvPr/>
              </p:nvSpPr>
              <p:spPr bwMode="auto">
                <a:xfrm rot="-16241245">
                  <a:off x="3480" y="2520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41996" name="Rectangle 12"/>
              <p:cNvSpPr>
                <a:spLocks noChangeArrowheads="1"/>
              </p:cNvSpPr>
              <p:nvPr/>
            </p:nvSpPr>
            <p:spPr bwMode="auto">
              <a:xfrm rot="-9498072">
                <a:off x="4037" y="1801"/>
                <a:ext cx="150" cy="1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997" name="AutoShape 13" descr="Parchment"/>
              <p:cNvSpPr>
                <a:spLocks noChangeArrowheads="1"/>
              </p:cNvSpPr>
              <p:nvPr/>
            </p:nvSpPr>
            <p:spPr bwMode="auto">
              <a:xfrm rot="-25510472">
                <a:off x="4053" y="1848"/>
                <a:ext cx="192" cy="144"/>
              </a:xfrm>
              <a:prstGeom prst="triangle">
                <a:avLst>
                  <a:gd name="adj" fmla="val 50000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3083" y="2287"/>
                <a:ext cx="192" cy="193"/>
                <a:chOff x="3083" y="2287"/>
                <a:chExt cx="192" cy="193"/>
              </a:xfrm>
            </p:grpSpPr>
            <p:sp>
              <p:nvSpPr>
                <p:cNvPr id="41999" name="Rectangle 15"/>
                <p:cNvSpPr>
                  <a:spLocks noChangeArrowheads="1"/>
                </p:cNvSpPr>
                <p:nvPr/>
              </p:nvSpPr>
              <p:spPr bwMode="auto">
                <a:xfrm rot="-4762462">
                  <a:off x="3097" y="2279"/>
                  <a:ext cx="161" cy="17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2000" name="AutoShape 16" descr="Parchment"/>
                <p:cNvSpPr>
                  <a:spLocks noChangeArrowheads="1"/>
                </p:cNvSpPr>
                <p:nvPr/>
              </p:nvSpPr>
              <p:spPr bwMode="auto">
                <a:xfrm rot="-21003706">
                  <a:off x="3083" y="2336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42001" name="Text Box 17"/>
            <p:cNvSpPr txBox="1">
              <a:spLocks noChangeArrowheads="1"/>
            </p:cNvSpPr>
            <p:nvPr/>
          </p:nvSpPr>
          <p:spPr bwMode="auto">
            <a:xfrm>
              <a:off x="2016" y="3408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Tahoma" pitchFamily="34" charset="0"/>
                </a:rPr>
                <a:t>T helper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895600" y="1379538"/>
            <a:ext cx="5018088" cy="1287462"/>
            <a:chOff x="1824" y="869"/>
            <a:chExt cx="3161" cy="811"/>
          </a:xfrm>
        </p:grpSpPr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 flipV="1">
              <a:off x="1824" y="1104"/>
              <a:ext cx="144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2003" name="Text Box 19"/>
            <p:cNvSpPr txBox="1">
              <a:spLocks noChangeArrowheads="1"/>
            </p:cNvSpPr>
            <p:nvPr/>
          </p:nvSpPr>
          <p:spPr bwMode="auto">
            <a:xfrm>
              <a:off x="3398" y="869"/>
              <a:ext cx="15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3200">
                  <a:latin typeface="Tahoma" pitchFamily="34" charset="0"/>
                </a:rPr>
                <a:t>Memory cells</a:t>
              </a:r>
            </a:p>
          </p:txBody>
        </p:sp>
        <p:sp>
          <p:nvSpPr>
            <p:cNvPr id="42004" name="Text Box 20"/>
            <p:cNvSpPr txBox="1">
              <a:spLocks noChangeArrowheads="1"/>
            </p:cNvSpPr>
            <p:nvPr/>
          </p:nvSpPr>
          <p:spPr bwMode="auto">
            <a:xfrm rot="-1177132">
              <a:off x="2196" y="1393"/>
              <a:ext cx="5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1800">
                  <a:latin typeface="Tahoma" pitchFamily="34" charset="0"/>
                </a:rPr>
                <a:t>mitosis</a:t>
              </a:r>
            </a:p>
          </p:txBody>
        </p:sp>
      </p:grp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3124200" y="4038600"/>
            <a:ext cx="5791200" cy="1033463"/>
            <a:chOff x="1968" y="2544"/>
            <a:chExt cx="3648" cy="651"/>
          </a:xfrm>
        </p:grpSpPr>
        <p:sp>
          <p:nvSpPr>
            <p:cNvPr id="42005" name="Line 21"/>
            <p:cNvSpPr>
              <a:spLocks noChangeShapeType="1"/>
            </p:cNvSpPr>
            <p:nvPr/>
          </p:nvSpPr>
          <p:spPr bwMode="auto">
            <a:xfrm>
              <a:off x="1968" y="2544"/>
              <a:ext cx="1344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2006" name="Text Box 22"/>
            <p:cNvSpPr txBox="1">
              <a:spLocks noChangeArrowheads="1"/>
            </p:cNvSpPr>
            <p:nvPr/>
          </p:nvSpPr>
          <p:spPr bwMode="auto">
            <a:xfrm>
              <a:off x="3350" y="2868"/>
              <a:ext cx="226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800" dirty="0">
                  <a:latin typeface="Tahoma" pitchFamily="34" charset="0"/>
                </a:rPr>
                <a:t>Cytokine secretion</a:t>
              </a: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5241925" y="5105402"/>
            <a:ext cx="3673475" cy="1344613"/>
            <a:chOff x="3302" y="3216"/>
            <a:chExt cx="2314" cy="847"/>
          </a:xfrm>
        </p:grpSpPr>
        <p:sp>
          <p:nvSpPr>
            <p:cNvPr id="42007" name="Text Box 23"/>
            <p:cNvSpPr txBox="1">
              <a:spLocks noChangeArrowheads="1"/>
            </p:cNvSpPr>
            <p:nvPr/>
          </p:nvSpPr>
          <p:spPr bwMode="auto">
            <a:xfrm>
              <a:off x="3302" y="3540"/>
              <a:ext cx="231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GB" sz="2400" dirty="0">
                  <a:latin typeface="Tahoma" pitchFamily="34" charset="0"/>
                </a:rPr>
                <a:t>B lymphocyte division stimulated</a:t>
              </a:r>
            </a:p>
          </p:txBody>
        </p:sp>
        <p:sp>
          <p:nvSpPr>
            <p:cNvPr id="42008" name="Line 24"/>
            <p:cNvSpPr>
              <a:spLocks noChangeShapeType="1"/>
            </p:cNvSpPr>
            <p:nvPr/>
          </p:nvSpPr>
          <p:spPr bwMode="auto">
            <a:xfrm>
              <a:off x="4320" y="3216"/>
              <a:ext cx="0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429256" y="2571744"/>
            <a:ext cx="314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ahoma" pitchFamily="34" charset="0"/>
              </a:rPr>
              <a:t>Stimulates phagocytes to engulf pathogens</a:t>
            </a:r>
            <a:endParaRPr lang="en-GB" sz="2400" dirty="0">
              <a:latin typeface="Tahoma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5400000" flipH="1" flipV="1">
            <a:off x="6500826" y="4143380"/>
            <a:ext cx="714380" cy="158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63513" y="117475"/>
            <a:ext cx="3884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>
                <a:latin typeface="Trebuchet MS" pitchFamily="34" charset="0"/>
              </a:rPr>
              <a:t>T killer lymphocytes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523875" y="838200"/>
            <a:ext cx="2752725" cy="2762250"/>
            <a:chOff x="330" y="528"/>
            <a:chExt cx="1734" cy="174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-16740011">
              <a:off x="327" y="531"/>
              <a:ext cx="1740" cy="1734"/>
              <a:chOff x="2481" y="746"/>
              <a:chExt cx="1740" cy="1734"/>
            </a:xfrm>
          </p:grpSpPr>
          <p:sp>
            <p:nvSpPr>
              <p:cNvPr id="43013" name="Oval 5" descr="White marble"/>
              <p:cNvSpPr>
                <a:spLocks noChangeArrowheads="1"/>
              </p:cNvSpPr>
              <p:nvPr/>
            </p:nvSpPr>
            <p:spPr bwMode="auto">
              <a:xfrm rot="-1448722">
                <a:off x="2683" y="844"/>
                <a:ext cx="1392" cy="1488"/>
              </a:xfrm>
              <a:prstGeom prst="ellipse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014" name="Oval 6"/>
              <p:cNvSpPr>
                <a:spLocks noChangeArrowheads="1"/>
              </p:cNvSpPr>
              <p:nvPr/>
            </p:nvSpPr>
            <p:spPr bwMode="auto">
              <a:xfrm rot="-1448722">
                <a:off x="2954" y="971"/>
                <a:ext cx="864" cy="912"/>
              </a:xfrm>
              <a:prstGeom prst="ellipse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015" name="Rectangle 7"/>
              <p:cNvSpPr>
                <a:spLocks noChangeArrowheads="1"/>
              </p:cNvSpPr>
              <p:nvPr/>
            </p:nvSpPr>
            <p:spPr bwMode="auto">
              <a:xfrm rot="-14457798">
                <a:off x="3616" y="763"/>
                <a:ext cx="14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016" name="AutoShape 8" descr="Parchment"/>
              <p:cNvSpPr>
                <a:spLocks noChangeArrowheads="1"/>
              </p:cNvSpPr>
              <p:nvPr/>
            </p:nvSpPr>
            <p:spPr bwMode="auto">
              <a:xfrm rot="-30555886">
                <a:off x="3617" y="746"/>
                <a:ext cx="192" cy="144"/>
              </a:xfrm>
              <a:prstGeom prst="triangle">
                <a:avLst>
                  <a:gd name="adj" fmla="val 50000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 rot="-94274">
                <a:off x="2481" y="1404"/>
                <a:ext cx="192" cy="192"/>
                <a:chOff x="3504" y="2496"/>
                <a:chExt cx="192" cy="192"/>
              </a:xfrm>
            </p:grpSpPr>
            <p:sp>
              <p:nvSpPr>
                <p:cNvPr id="43018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496"/>
                  <a:ext cx="192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019" name="AutoShape 11" descr="Parchment"/>
                <p:cNvSpPr>
                  <a:spLocks noChangeArrowheads="1"/>
                </p:cNvSpPr>
                <p:nvPr/>
              </p:nvSpPr>
              <p:spPr bwMode="auto">
                <a:xfrm rot="-16241245">
                  <a:off x="3480" y="2520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43020" name="Rectangle 12"/>
              <p:cNvSpPr>
                <a:spLocks noChangeArrowheads="1"/>
              </p:cNvSpPr>
              <p:nvPr/>
            </p:nvSpPr>
            <p:spPr bwMode="auto">
              <a:xfrm rot="-9498072">
                <a:off x="4037" y="1801"/>
                <a:ext cx="150" cy="18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accent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021" name="AutoShape 13" descr="Parchment"/>
              <p:cNvSpPr>
                <a:spLocks noChangeArrowheads="1"/>
              </p:cNvSpPr>
              <p:nvPr/>
            </p:nvSpPr>
            <p:spPr bwMode="auto">
              <a:xfrm rot="-25510472">
                <a:off x="4053" y="1848"/>
                <a:ext cx="192" cy="144"/>
              </a:xfrm>
              <a:prstGeom prst="triangle">
                <a:avLst>
                  <a:gd name="adj" fmla="val 50000"/>
                </a:avLst>
              </a:prstGeom>
              <a:blipFill dpi="0" rotWithShape="0">
                <a:blip r:embed="rId3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grpSp>
            <p:nvGrpSpPr>
              <p:cNvPr id="5" name="Group 14"/>
              <p:cNvGrpSpPr>
                <a:grpSpLocks/>
              </p:cNvGrpSpPr>
              <p:nvPr/>
            </p:nvGrpSpPr>
            <p:grpSpPr bwMode="auto">
              <a:xfrm>
                <a:off x="3083" y="2287"/>
                <a:ext cx="192" cy="193"/>
                <a:chOff x="3083" y="2287"/>
                <a:chExt cx="192" cy="193"/>
              </a:xfrm>
            </p:grpSpPr>
            <p:sp>
              <p:nvSpPr>
                <p:cNvPr id="43023" name="Rectangle 15"/>
                <p:cNvSpPr>
                  <a:spLocks noChangeArrowheads="1"/>
                </p:cNvSpPr>
                <p:nvPr/>
              </p:nvSpPr>
              <p:spPr bwMode="auto">
                <a:xfrm rot="-4762462">
                  <a:off x="3097" y="2279"/>
                  <a:ext cx="161" cy="177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43024" name="AutoShape 16" descr="Parchment"/>
                <p:cNvSpPr>
                  <a:spLocks noChangeArrowheads="1"/>
                </p:cNvSpPr>
                <p:nvPr/>
              </p:nvSpPr>
              <p:spPr bwMode="auto">
                <a:xfrm rot="-21003706">
                  <a:off x="3083" y="2336"/>
                  <a:ext cx="192" cy="144"/>
                </a:xfrm>
                <a:prstGeom prst="triangle">
                  <a:avLst>
                    <a:gd name="adj" fmla="val 50000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43025" name="Text Box 17"/>
            <p:cNvSpPr txBox="1">
              <a:spLocks noChangeArrowheads="1"/>
            </p:cNvSpPr>
            <p:nvPr/>
          </p:nvSpPr>
          <p:spPr bwMode="auto">
            <a:xfrm>
              <a:off x="768" y="1824"/>
              <a:ext cx="6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latin typeface="Tahoma" pitchFamily="34" charset="0"/>
                </a:rPr>
                <a:t>T killer</a:t>
              </a:r>
            </a:p>
          </p:txBody>
        </p:sp>
      </p:grp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3429000" y="1279525"/>
            <a:ext cx="5257800" cy="679450"/>
            <a:chOff x="2160" y="806"/>
            <a:chExt cx="3312" cy="428"/>
          </a:xfrm>
        </p:grpSpPr>
        <p:sp>
          <p:nvSpPr>
            <p:cNvPr id="43027" name="Text Box 19"/>
            <p:cNvSpPr txBox="1">
              <a:spLocks noChangeArrowheads="1"/>
            </p:cNvSpPr>
            <p:nvPr/>
          </p:nvSpPr>
          <p:spPr bwMode="auto">
            <a:xfrm>
              <a:off x="3885" y="869"/>
              <a:ext cx="158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3200">
                  <a:latin typeface="Tahoma" pitchFamily="34" charset="0"/>
                </a:rPr>
                <a:t>Memory cells</a:t>
              </a:r>
            </a:p>
          </p:txBody>
        </p:sp>
        <p:sp>
          <p:nvSpPr>
            <p:cNvPr id="43070" name="Line 62"/>
            <p:cNvSpPr>
              <a:spLocks noChangeShapeType="1"/>
            </p:cNvSpPr>
            <p:nvPr/>
          </p:nvSpPr>
          <p:spPr bwMode="auto">
            <a:xfrm>
              <a:off x="2160" y="1056"/>
              <a:ext cx="16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3071" name="Text Box 63"/>
            <p:cNvSpPr txBox="1">
              <a:spLocks noChangeArrowheads="1"/>
            </p:cNvSpPr>
            <p:nvPr/>
          </p:nvSpPr>
          <p:spPr bwMode="auto">
            <a:xfrm>
              <a:off x="2544" y="806"/>
              <a:ext cx="60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>
                  <a:latin typeface="Tahoma" pitchFamily="34" charset="0"/>
                </a:rPr>
                <a:t>mitosis</a:t>
              </a:r>
            </a:p>
          </p:txBody>
        </p:sp>
      </p:grpSp>
      <p:grpSp>
        <p:nvGrpSpPr>
          <p:cNvPr id="7" name="Group 126"/>
          <p:cNvGrpSpPr>
            <a:grpSpLocks/>
          </p:cNvGrpSpPr>
          <p:nvPr/>
        </p:nvGrpSpPr>
        <p:grpSpPr bwMode="auto">
          <a:xfrm>
            <a:off x="1828800" y="2667000"/>
            <a:ext cx="3352800" cy="2743200"/>
            <a:chOff x="480" y="720"/>
            <a:chExt cx="2112" cy="1728"/>
          </a:xfrm>
        </p:grpSpPr>
        <p:grpSp>
          <p:nvGrpSpPr>
            <p:cNvPr id="8" name="Group 112"/>
            <p:cNvGrpSpPr>
              <a:grpSpLocks/>
            </p:cNvGrpSpPr>
            <p:nvPr/>
          </p:nvGrpSpPr>
          <p:grpSpPr bwMode="auto">
            <a:xfrm>
              <a:off x="624" y="864"/>
              <a:ext cx="1824" cy="1440"/>
              <a:chOff x="624" y="960"/>
              <a:chExt cx="1392" cy="1104"/>
            </a:xfrm>
          </p:grpSpPr>
          <p:sp>
            <p:nvSpPr>
              <p:cNvPr id="43121" name="Oval 113" descr="Recycled paper"/>
              <p:cNvSpPr>
                <a:spLocks noChangeArrowheads="1"/>
              </p:cNvSpPr>
              <p:nvPr/>
            </p:nvSpPr>
            <p:spPr bwMode="auto">
              <a:xfrm>
                <a:off x="624" y="960"/>
                <a:ext cx="1392" cy="1104"/>
              </a:xfrm>
              <a:prstGeom prst="ellipse">
                <a:avLst/>
              </a:prstGeom>
              <a:blipFill dpi="0" rotWithShape="0">
                <a:blip r:embed="rId4"/>
                <a:srcRect/>
                <a:tile tx="0" ty="0" sx="100000" sy="100000" flip="none" algn="tl"/>
              </a:blipFill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122" name="Oval 114"/>
              <p:cNvSpPr>
                <a:spLocks noChangeArrowheads="1"/>
              </p:cNvSpPr>
              <p:nvPr/>
            </p:nvSpPr>
            <p:spPr bwMode="auto">
              <a:xfrm>
                <a:off x="912" y="1248"/>
                <a:ext cx="336" cy="288"/>
              </a:xfrm>
              <a:prstGeom prst="ellipse">
                <a:avLst/>
              </a:prstGeom>
              <a:solidFill>
                <a:srgbClr val="29292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3123" name="AutoShape 115"/>
            <p:cNvSpPr>
              <a:spLocks noChangeArrowheads="1"/>
            </p:cNvSpPr>
            <p:nvPr/>
          </p:nvSpPr>
          <p:spPr bwMode="auto">
            <a:xfrm rot="-1863757">
              <a:off x="1776" y="2016"/>
              <a:ext cx="240" cy="9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2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24" name="AutoShape 116"/>
            <p:cNvSpPr>
              <a:spLocks noChangeArrowheads="1"/>
            </p:cNvSpPr>
            <p:nvPr/>
          </p:nvSpPr>
          <p:spPr bwMode="auto">
            <a:xfrm rot="1073476">
              <a:off x="1536" y="1680"/>
              <a:ext cx="240" cy="9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2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25" name="AutoShape 117"/>
            <p:cNvSpPr>
              <a:spLocks noChangeArrowheads="1"/>
            </p:cNvSpPr>
            <p:nvPr/>
          </p:nvSpPr>
          <p:spPr bwMode="auto">
            <a:xfrm rot="513073">
              <a:off x="1776" y="1296"/>
              <a:ext cx="240" cy="9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2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3126" name="AutoShape 118"/>
            <p:cNvSpPr>
              <a:spLocks noChangeArrowheads="1"/>
            </p:cNvSpPr>
            <p:nvPr/>
          </p:nvSpPr>
          <p:spPr bwMode="auto">
            <a:xfrm rot="1168032">
              <a:off x="960" y="1824"/>
              <a:ext cx="240" cy="96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FF0000">
                    <a:gamma/>
                    <a:shade val="2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9" name="Group 119"/>
            <p:cNvGrpSpPr>
              <a:grpSpLocks/>
            </p:cNvGrpSpPr>
            <p:nvPr/>
          </p:nvGrpSpPr>
          <p:grpSpPr bwMode="auto">
            <a:xfrm>
              <a:off x="480" y="720"/>
              <a:ext cx="2112" cy="1728"/>
              <a:chOff x="480" y="720"/>
              <a:chExt cx="2112" cy="1728"/>
            </a:xfrm>
          </p:grpSpPr>
          <p:sp>
            <p:nvSpPr>
              <p:cNvPr id="43128" name="AutoShape 120"/>
              <p:cNvSpPr>
                <a:spLocks noChangeArrowheads="1"/>
              </p:cNvSpPr>
              <p:nvPr/>
            </p:nvSpPr>
            <p:spPr bwMode="auto">
              <a:xfrm rot="-10759961">
                <a:off x="1392" y="2304"/>
                <a:ext cx="192" cy="144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129" name="AutoShape 121"/>
              <p:cNvSpPr>
                <a:spLocks noChangeArrowheads="1"/>
              </p:cNvSpPr>
              <p:nvPr/>
            </p:nvSpPr>
            <p:spPr bwMode="auto">
              <a:xfrm rot="-5887806">
                <a:off x="456" y="1560"/>
                <a:ext cx="192" cy="144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130" name="AutoShape 122"/>
              <p:cNvSpPr>
                <a:spLocks noChangeArrowheads="1"/>
              </p:cNvSpPr>
              <p:nvPr/>
            </p:nvSpPr>
            <p:spPr bwMode="auto">
              <a:xfrm rot="895144">
                <a:off x="1824" y="768"/>
                <a:ext cx="192" cy="144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131" name="AutoShape 123"/>
              <p:cNvSpPr>
                <a:spLocks noChangeArrowheads="1"/>
              </p:cNvSpPr>
              <p:nvPr/>
            </p:nvSpPr>
            <p:spPr bwMode="auto">
              <a:xfrm rot="4858661">
                <a:off x="2424" y="1416"/>
                <a:ext cx="192" cy="144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132" name="AutoShape 124"/>
              <p:cNvSpPr>
                <a:spLocks noChangeArrowheads="1"/>
              </p:cNvSpPr>
              <p:nvPr/>
            </p:nvSpPr>
            <p:spPr bwMode="auto">
              <a:xfrm rot="-12294471">
                <a:off x="2016" y="2160"/>
                <a:ext cx="192" cy="144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133" name="AutoShape 125"/>
              <p:cNvSpPr>
                <a:spLocks noChangeArrowheads="1"/>
              </p:cNvSpPr>
              <p:nvPr/>
            </p:nvSpPr>
            <p:spPr bwMode="auto">
              <a:xfrm>
                <a:off x="1344" y="720"/>
                <a:ext cx="192" cy="144"/>
              </a:xfrm>
              <a:prstGeom prst="triangle">
                <a:avLst>
                  <a:gd name="adj" fmla="val 50000"/>
                </a:avLst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0000">
                      <a:gamma/>
                      <a:shade val="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43135" name="AutoShape 127"/>
          <p:cNvSpPr>
            <a:spLocks noChangeArrowheads="1"/>
          </p:cNvSpPr>
          <p:nvPr/>
        </p:nvSpPr>
        <p:spPr bwMode="auto">
          <a:xfrm rot="-2956916">
            <a:off x="3086100" y="2552700"/>
            <a:ext cx="228600" cy="1371600"/>
          </a:xfrm>
          <a:prstGeom prst="downArrow">
            <a:avLst>
              <a:gd name="adj1" fmla="val 50000"/>
              <a:gd name="adj2" fmla="val 150000"/>
            </a:avLst>
          </a:prstGeom>
          <a:gradFill rotWithShape="0">
            <a:gsLst>
              <a:gs pos="0">
                <a:srgbClr val="660066"/>
              </a:gs>
              <a:gs pos="100000">
                <a:srgbClr val="66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3154" name="Text Box 146"/>
          <p:cNvSpPr txBox="1">
            <a:spLocks noChangeArrowheads="1"/>
          </p:cNvSpPr>
          <p:nvPr/>
        </p:nvSpPr>
        <p:spPr bwMode="auto">
          <a:xfrm>
            <a:off x="5943600" y="2776538"/>
            <a:ext cx="2590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latin typeface="Tahoma" pitchFamily="34" charset="0"/>
              </a:rPr>
              <a:t>T killer cells </a:t>
            </a:r>
            <a:r>
              <a:rPr lang="en-GB" sz="2400" dirty="0" smtClean="0">
                <a:latin typeface="Tahoma" pitchFamily="34" charset="0"/>
              </a:rPr>
              <a:t>produce a protein (</a:t>
            </a:r>
            <a:r>
              <a:rPr lang="en-GB" sz="2400" dirty="0" err="1" smtClean="0">
                <a:latin typeface="Tahoma" pitchFamily="34" charset="0"/>
              </a:rPr>
              <a:t>perforin</a:t>
            </a:r>
            <a:r>
              <a:rPr lang="en-GB" sz="2400" dirty="0" smtClean="0">
                <a:latin typeface="Tahoma" pitchFamily="34" charset="0"/>
              </a:rPr>
              <a:t>) that makes holes </a:t>
            </a:r>
            <a:r>
              <a:rPr lang="en-GB" sz="2400" dirty="0">
                <a:latin typeface="Tahoma" pitchFamily="34" charset="0"/>
              </a:rPr>
              <a:t>in the membrane of an infected body </a:t>
            </a:r>
            <a:r>
              <a:rPr lang="en-GB" sz="2400" dirty="0" smtClean="0">
                <a:latin typeface="Tahoma" pitchFamily="34" charset="0"/>
              </a:rPr>
              <a:t>cell and then secretes </a:t>
            </a:r>
            <a:r>
              <a:rPr lang="en-GB" sz="2400" dirty="0">
                <a:latin typeface="Tahoma" pitchFamily="34" charset="0"/>
              </a:rPr>
              <a:t>toxins and enzymes which kill that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3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3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35" grpId="0" animBg="1"/>
      <p:bldP spid="4315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Cell-mediated immunity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smtClean="0">
              <a:hlinkClick r:id="rId2" action="ppaction://hlinkfile"/>
            </a:endParaRPr>
          </a:p>
          <a:p>
            <a:pPr>
              <a:buNone/>
            </a:pPr>
            <a:r>
              <a:rPr lang="en-GB" smtClean="0">
                <a:hlinkClick r:id="rId2" action="ppaction://hlinkfile"/>
              </a:rPr>
              <a:t>Cellular </a:t>
            </a:r>
            <a:r>
              <a:rPr lang="en-GB" dirty="0" smtClean="0">
                <a:hlinkClick r:id="rId2" action="ppaction://hlinkfile"/>
              </a:rPr>
              <a:t>immune response T cells.swf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331</Words>
  <Application>Microsoft Office PowerPoint</Application>
  <PresentationFormat>On-screen Show (4:3)</PresentationFormat>
  <Paragraphs>66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Immunity </vt:lpstr>
      <vt:lpstr>Learning outcomes</vt:lpstr>
      <vt:lpstr>Slide 3</vt:lpstr>
      <vt:lpstr>Slide 4</vt:lpstr>
      <vt:lpstr>Slide 5</vt:lpstr>
      <vt:lpstr>Slide 6</vt:lpstr>
      <vt:lpstr>Slide 7</vt:lpstr>
      <vt:lpstr>Slide 8</vt:lpstr>
      <vt:lpstr>Cell-mediated immunity</vt:lpstr>
      <vt:lpstr>Learning outcomes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Immunity </dc:title>
  <dc:creator> </dc:creator>
  <cp:lastModifiedBy> </cp:lastModifiedBy>
  <cp:revision>12</cp:revision>
  <dcterms:created xsi:type="dcterms:W3CDTF">2008-08-07T12:32:54Z</dcterms:created>
  <dcterms:modified xsi:type="dcterms:W3CDTF">2008-08-09T06:27:30Z</dcterms:modified>
</cp:coreProperties>
</file>