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68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B5B-9422-46FB-945C-3CD9EFFF60C4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2A97-9A78-49E1-A584-E163767D2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B5B-9422-46FB-945C-3CD9EFFF60C4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2A97-9A78-49E1-A584-E163767D2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B5B-9422-46FB-945C-3CD9EFFF60C4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2A97-9A78-49E1-A584-E163767D2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B5B-9422-46FB-945C-3CD9EFFF60C4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2A97-9A78-49E1-A584-E163767D2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B5B-9422-46FB-945C-3CD9EFFF60C4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2A97-9A78-49E1-A584-E163767D2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B5B-9422-46FB-945C-3CD9EFFF60C4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2A97-9A78-49E1-A584-E163767D2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B5B-9422-46FB-945C-3CD9EFFF60C4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2A97-9A78-49E1-A584-E163767D2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B5B-9422-46FB-945C-3CD9EFFF60C4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2A97-9A78-49E1-A584-E163767D2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B5B-9422-46FB-945C-3CD9EFFF60C4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2A97-9A78-49E1-A584-E163767D2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B5B-9422-46FB-945C-3CD9EFFF60C4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2A97-9A78-49E1-A584-E163767D2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B5B-9422-46FB-945C-3CD9EFFF60C4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882A97-9A78-49E1-A584-E163767D2D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4FB5B-9422-46FB-945C-3CD9EFFF60C4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882A97-9A78-49E1-A584-E163767D2DE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RELEVANT%20OLD%20STUFF/monoclonal_antibodies%20GOOD.sw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800" dirty="0" smtClean="0"/>
              <a:t>Immunity 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6.5 Antibodies 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533400" y="990600"/>
            <a:ext cx="8305800" cy="525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7772400" cy="1143000"/>
          </a:xfrm>
        </p:spPr>
        <p:txBody>
          <a:bodyPr/>
          <a:lstStyle/>
          <a:p>
            <a:pPr algn="l"/>
            <a:r>
              <a:rPr lang="en-GB">
                <a:latin typeface="Trebuchet MS" pitchFamily="34" charset="0"/>
              </a:rPr>
              <a:t>Functions of antibodies</a:t>
            </a:r>
          </a:p>
        </p:txBody>
      </p:sp>
      <p:pic>
        <p:nvPicPr>
          <p:cNvPr id="35843" name="Picture 3" descr="C:\School\Biology images\functions of antibodies.bmp"/>
          <p:cNvPicPr>
            <a:picLocks noChangeAspect="1" noChangeArrowheads="1"/>
          </p:cNvPicPr>
          <p:nvPr/>
        </p:nvPicPr>
        <p:blipFill>
          <a:blip r:embed="rId2"/>
          <a:srcRect l="67635" t="48967"/>
          <a:stretch>
            <a:fillRect/>
          </a:stretch>
        </p:blipFill>
        <p:spPr bwMode="auto">
          <a:xfrm>
            <a:off x="2057400" y="1066800"/>
            <a:ext cx="5181600" cy="5181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Antibodies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181616"/>
          </a:xfrm>
        </p:spPr>
        <p:txBody>
          <a:bodyPr>
            <a:normAutofit/>
          </a:bodyPr>
          <a:lstStyle/>
          <a:p>
            <a:r>
              <a:rPr lang="en-GB" dirty="0" smtClean="0"/>
              <a:t>The remarkable specificity of antibodies makes them promising agents for human therapy.  But there are problems.</a:t>
            </a:r>
          </a:p>
          <a:p>
            <a:pPr lvl="1"/>
            <a:r>
              <a:rPr lang="en-GB" dirty="0" smtClean="0"/>
              <a:t> The response of the immune system to any antigen, even the simplest, is </a:t>
            </a:r>
            <a:r>
              <a:rPr lang="en-GB" dirty="0" smtClean="0">
                <a:solidFill>
                  <a:srgbClr val="FF0000"/>
                </a:solidFill>
              </a:rPr>
              <a:t>polyclonal</a:t>
            </a:r>
            <a:r>
              <a:rPr lang="en-GB" dirty="0" smtClean="0"/>
              <a:t>. That is, the system manufactures antibodies of a great range of structures both in their binding regions as well as in their </a:t>
            </a:r>
            <a:r>
              <a:rPr lang="en-GB" dirty="0" err="1" smtClean="0"/>
              <a:t>effector</a:t>
            </a:r>
            <a:r>
              <a:rPr lang="en-GB" dirty="0" smtClean="0"/>
              <a:t> regions. </a:t>
            </a:r>
          </a:p>
          <a:p>
            <a:pPr lvl="1"/>
            <a:r>
              <a:rPr lang="en-GB" dirty="0" smtClean="0"/>
              <a:t>Even if one were to isolate a single antibody-secreting cell, and place it in culture, it would die out after a few generations because of the limited growth potential of all normal somatic cells. </a:t>
            </a:r>
          </a:p>
          <a:p>
            <a:pPr lvl="1"/>
            <a:endParaRPr lang="en-GB" sz="1000" dirty="0" smtClean="0"/>
          </a:p>
          <a:p>
            <a:r>
              <a:rPr lang="en-GB" dirty="0" smtClean="0"/>
              <a:t>What is needed is a way to make "</a:t>
            </a:r>
            <a:r>
              <a:rPr lang="en-GB" dirty="0" smtClean="0">
                <a:solidFill>
                  <a:srgbClr val="FF0000"/>
                </a:solidFill>
              </a:rPr>
              <a:t>monoclonal antibodies"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>
            <a:normAutofit/>
          </a:bodyPr>
          <a:lstStyle/>
          <a:p>
            <a:r>
              <a:rPr lang="en-GB" dirty="0" smtClean="0"/>
              <a:t>Monoclonal antibodies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64360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This problem was solved for mice in 1975 with a technique devised by </a:t>
            </a:r>
            <a:r>
              <a:rPr lang="en-GB" dirty="0" err="1" smtClean="0"/>
              <a:t>Köhler</a:t>
            </a:r>
            <a:r>
              <a:rPr lang="en-GB" dirty="0" smtClean="0"/>
              <a:t> and Milstein (for which they were awarded a Nobel Prize). </a:t>
            </a:r>
          </a:p>
          <a:p>
            <a:endParaRPr lang="en-GB" sz="1100" dirty="0" smtClean="0"/>
          </a:p>
          <a:p>
            <a:r>
              <a:rPr lang="en-GB" dirty="0" smtClean="0"/>
              <a:t>An antibody-secreting B cell, like any other cell, can become cancerous. The unchecked proliferation of such a cell is called a </a:t>
            </a:r>
            <a:r>
              <a:rPr lang="en-GB" b="1" dirty="0" smtClean="0">
                <a:solidFill>
                  <a:srgbClr val="FF0000"/>
                </a:solidFill>
              </a:rPr>
              <a:t>myeloma</a:t>
            </a:r>
            <a:r>
              <a:rPr lang="en-GB" dirty="0" smtClean="0"/>
              <a:t>. </a:t>
            </a:r>
          </a:p>
          <a:p>
            <a:endParaRPr lang="en-GB" sz="1100" dirty="0" smtClean="0"/>
          </a:p>
          <a:p>
            <a:r>
              <a:rPr lang="en-GB" dirty="0" err="1" smtClean="0"/>
              <a:t>Köhler</a:t>
            </a:r>
            <a:r>
              <a:rPr lang="en-GB" dirty="0" smtClean="0"/>
              <a:t> and Milstein found a way to combine </a:t>
            </a:r>
          </a:p>
          <a:p>
            <a:pPr lvl="1"/>
            <a:r>
              <a:rPr lang="en-GB" dirty="0" smtClean="0"/>
              <a:t>the unlimited growth potential of myeloma cells with </a:t>
            </a:r>
          </a:p>
          <a:p>
            <a:pPr lvl="1"/>
            <a:r>
              <a:rPr lang="en-GB" dirty="0" smtClean="0"/>
              <a:t>the predetermined antibody specificity of normal immune spleen cells.</a:t>
            </a:r>
          </a:p>
          <a:p>
            <a:pPr lvl="1"/>
            <a:endParaRPr lang="en-GB" sz="1100" dirty="0" smtClean="0"/>
          </a:p>
          <a:p>
            <a:r>
              <a:rPr lang="en-GB" dirty="0" smtClean="0"/>
              <a:t>They did this by literally fusing myeloma cells with antibody-secreting cells from an immunized mouse. The technique is called </a:t>
            </a:r>
            <a:r>
              <a:rPr lang="en-GB" b="1" dirty="0" smtClean="0"/>
              <a:t>somatic cell hybridization</a:t>
            </a:r>
            <a:r>
              <a:rPr lang="en-GB" dirty="0" smtClean="0"/>
              <a:t>. The result is a </a:t>
            </a:r>
            <a:r>
              <a:rPr lang="en-GB" b="1" dirty="0" err="1" smtClean="0">
                <a:solidFill>
                  <a:srgbClr val="FF0000"/>
                </a:solidFill>
              </a:rPr>
              <a:t>hybridoma</a:t>
            </a:r>
            <a:r>
              <a:rPr lang="en-GB" dirty="0" smtClean="0"/>
              <a:t>. </a:t>
            </a:r>
            <a:endParaRPr lang="en-GB" smtClean="0"/>
          </a:p>
          <a:p>
            <a:endParaRPr lang="en-GB" sz="1200" dirty="0" smtClean="0"/>
          </a:p>
          <a:p>
            <a:r>
              <a:rPr lang="en-GB" dirty="0" smtClean="0">
                <a:hlinkClick r:id="rId2" action="ppaction://hlinkfile"/>
              </a:rPr>
              <a:t>Monoclonal antibodies animation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cache.eb.com/eb/image?id=21139&amp;rendTypeId=4"/>
          <p:cNvPicPr>
            <a:picLocks noChangeAspect="1" noChangeArrowheads="1"/>
          </p:cNvPicPr>
          <p:nvPr/>
        </p:nvPicPr>
        <p:blipFill>
          <a:blip r:embed="rId2"/>
          <a:srcRect b="3780"/>
          <a:stretch>
            <a:fillRect/>
          </a:stretch>
        </p:blipFill>
        <p:spPr bwMode="auto">
          <a:xfrm>
            <a:off x="0" y="500042"/>
            <a:ext cx="9144000" cy="5911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Ethical production and use of monoclonal antibodies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development of monoclonal antibodies has provided society with the power to treat diseases in a whole new way.</a:t>
            </a:r>
          </a:p>
          <a:p>
            <a:endParaRPr lang="en-GB" dirty="0" smtClean="0"/>
          </a:p>
          <a:p>
            <a:r>
              <a:rPr lang="en-GB" dirty="0" smtClean="0"/>
              <a:t>However with this power and opportunity comes great responsibility.</a:t>
            </a:r>
          </a:p>
          <a:p>
            <a:endParaRPr lang="en-GB" dirty="0" smtClean="0"/>
          </a:p>
          <a:p>
            <a:r>
              <a:rPr lang="en-GB" dirty="0" smtClean="0"/>
              <a:t>The use of monoclonal antibodies raises some ethical issues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Ethical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Production involves the use of mice (to produce antibodies and cancer cells).</a:t>
            </a:r>
          </a:p>
          <a:p>
            <a:r>
              <a:rPr lang="en-GB" dirty="0" smtClean="0"/>
              <a:t>To eliminate the need for humanisation of the antibody, transgenic mice can be used (genetic engineering).</a:t>
            </a:r>
          </a:p>
          <a:p>
            <a:r>
              <a:rPr lang="en-GB" dirty="0" smtClean="0"/>
              <a:t>There have been some deaths associated with the use of monoclonal antibodies for the treatment of multiple sclerosis.</a:t>
            </a:r>
          </a:p>
          <a:p>
            <a:r>
              <a:rPr lang="en-GB" dirty="0" smtClean="0"/>
              <a:t>Testing for the safety of new drugs presents dangers e.g. monoclonal antibody (TGN1412) induced multiple organ failure in 6 healthy volunteers in London in </a:t>
            </a:r>
            <a:r>
              <a:rPr lang="en-GB" smtClean="0"/>
              <a:t>March 2006.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Student should be able to understand the following:</a:t>
            </a:r>
          </a:p>
          <a:p>
            <a:r>
              <a:rPr lang="en-GB" dirty="0" smtClean="0"/>
              <a:t>Antibody structure and the formation of an antigen-antibody complex</a:t>
            </a:r>
          </a:p>
          <a:p>
            <a:r>
              <a:rPr lang="en-GB" dirty="0" smtClean="0"/>
              <a:t>The use of monoclonal antibodies in enabling the targeting of specific substances and cells.</a:t>
            </a:r>
          </a:p>
          <a:p>
            <a:pPr>
              <a:buNone/>
            </a:pPr>
            <a:r>
              <a:rPr lang="en-GB" dirty="0" smtClean="0"/>
              <a:t>Candidates should be able to </a:t>
            </a:r>
          </a:p>
          <a:p>
            <a:pPr lvl="1"/>
            <a:r>
              <a:rPr lang="en-GB" dirty="0" smtClean="0"/>
              <a:t>evaluate methodology, evidence and data relating to the use of monoclonal antibodies</a:t>
            </a:r>
          </a:p>
          <a:p>
            <a:pPr lvl="1"/>
            <a:r>
              <a:rPr lang="en-GB" dirty="0" smtClean="0"/>
              <a:t>discuss ethical issues associated with the use of monoclonal antibodies</a:t>
            </a:r>
          </a:p>
          <a:p>
            <a:pPr lvl="1"/>
            <a:r>
              <a:rPr lang="en-GB" dirty="0" smtClean="0"/>
              <a:t> explain the role of the scientific community in validating new knowledge about monoclonal antibodies, thus ensuring integrity</a:t>
            </a:r>
          </a:p>
          <a:p>
            <a:pPr lvl="1"/>
            <a:r>
              <a:rPr lang="en-GB" dirty="0" smtClean="0"/>
              <a:t>discuss the ways in which society uses scientific knowledge relating to monoclonal antibodies to inform decision-making.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Student should be able to understand the following:</a:t>
            </a:r>
          </a:p>
          <a:p>
            <a:r>
              <a:rPr lang="en-GB" dirty="0" smtClean="0"/>
              <a:t>Antibody structure and the formation of an antigen-antibody complex</a:t>
            </a:r>
          </a:p>
          <a:p>
            <a:r>
              <a:rPr lang="en-GB" dirty="0" smtClean="0"/>
              <a:t>The use of monoclonal antibodies in enabling the targeting of specific substances and cells.</a:t>
            </a:r>
          </a:p>
          <a:p>
            <a:pPr>
              <a:buNone/>
            </a:pPr>
            <a:r>
              <a:rPr lang="en-GB" dirty="0" smtClean="0"/>
              <a:t>Candidates should be able to </a:t>
            </a:r>
          </a:p>
          <a:p>
            <a:pPr lvl="1"/>
            <a:r>
              <a:rPr lang="en-GB" dirty="0" smtClean="0"/>
              <a:t>evaluate methodology, evidence and data relating to the use of monoclonal antibodies</a:t>
            </a:r>
          </a:p>
          <a:p>
            <a:pPr lvl="1"/>
            <a:r>
              <a:rPr lang="en-GB" dirty="0" smtClean="0"/>
              <a:t>discuss ethical issues associated with the use of monoclonal antibodies</a:t>
            </a:r>
          </a:p>
          <a:p>
            <a:pPr lvl="1"/>
            <a:r>
              <a:rPr lang="en-GB" dirty="0" smtClean="0"/>
              <a:t> explain the role of the scientific community in validating new knowledge about monoclonal antibodies, thus ensuring integrity</a:t>
            </a:r>
          </a:p>
          <a:p>
            <a:pPr lvl="1"/>
            <a:r>
              <a:rPr lang="en-GB" dirty="0" smtClean="0"/>
              <a:t>discuss the ways in which society uses scientific knowledge relating to monoclonal antibodies to inform decision-making.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algn="ctr"/>
            <a:r>
              <a:rPr lang="en-GB" dirty="0"/>
              <a:t>Antibodies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8244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Antibodies are also known as immunoglobulins.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1000" dirty="0"/>
          </a:p>
          <a:p>
            <a:pPr>
              <a:lnSpc>
                <a:spcPct val="90000"/>
              </a:lnSpc>
            </a:pPr>
            <a:r>
              <a:rPr lang="en-GB" sz="2800" dirty="0"/>
              <a:t>They are proteins synthesised by B lymphocytes.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1000" dirty="0"/>
          </a:p>
          <a:p>
            <a:pPr>
              <a:lnSpc>
                <a:spcPct val="90000"/>
              </a:lnSpc>
            </a:pPr>
            <a:r>
              <a:rPr lang="en-GB" sz="2800" dirty="0"/>
              <a:t>They are very specific, </a:t>
            </a:r>
            <a:r>
              <a:rPr lang="en-GB" sz="2800" dirty="0" smtClean="0"/>
              <a:t>                                                    each </a:t>
            </a:r>
            <a:r>
              <a:rPr lang="en-GB" sz="2800" dirty="0"/>
              <a:t>antigen has it’s own </a:t>
            </a:r>
            <a:r>
              <a:rPr lang="en-GB" sz="2800" dirty="0" smtClean="0"/>
              <a:t>                                        antibody.</a:t>
            </a:r>
          </a:p>
          <a:p>
            <a:pPr>
              <a:lnSpc>
                <a:spcPct val="90000"/>
              </a:lnSpc>
            </a:pPr>
            <a:endParaRPr lang="en-GB" sz="10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Antibodies have a binding site                                      that fits very precisely onto the                              antigen to form an                                            </a:t>
            </a:r>
            <a:r>
              <a:rPr lang="en-GB" sz="2800" dirty="0" smtClean="0">
                <a:solidFill>
                  <a:srgbClr val="FF0000"/>
                </a:solidFill>
              </a:rPr>
              <a:t>antigen-antibody complex.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4" name="Picture 21" descr="N:\I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857496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en-GB" dirty="0"/>
              <a:t>Structure of an antibody</a:t>
            </a:r>
          </a:p>
        </p:txBody>
      </p:sp>
      <p:pic>
        <p:nvPicPr>
          <p:cNvPr id="3079" name="Picture 7" descr="ANTIBOD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857364"/>
            <a:ext cx="5616575" cy="379888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928794" y="4857760"/>
            <a:ext cx="1643074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929190" y="5072074"/>
            <a:ext cx="2286016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3616817" y="2099256"/>
            <a:ext cx="2051430" cy="940825"/>
          </a:xfrm>
          <a:custGeom>
            <a:avLst/>
            <a:gdLst>
              <a:gd name="connsiteX0" fmla="*/ 40783 w 2051430"/>
              <a:gd name="connsiteY0" fmla="*/ 90152 h 940825"/>
              <a:gd name="connsiteX1" fmla="*/ 298360 w 2051430"/>
              <a:gd name="connsiteY1" fmla="*/ 77274 h 940825"/>
              <a:gd name="connsiteX2" fmla="*/ 427149 w 2051430"/>
              <a:gd name="connsiteY2" fmla="*/ 64395 h 940825"/>
              <a:gd name="connsiteX3" fmla="*/ 607453 w 2051430"/>
              <a:gd name="connsiteY3" fmla="*/ 77274 h 940825"/>
              <a:gd name="connsiteX4" fmla="*/ 646090 w 2051430"/>
              <a:gd name="connsiteY4" fmla="*/ 90152 h 940825"/>
              <a:gd name="connsiteX5" fmla="*/ 1058214 w 2051430"/>
              <a:gd name="connsiteY5" fmla="*/ 90152 h 940825"/>
              <a:gd name="connsiteX6" fmla="*/ 1187003 w 2051430"/>
              <a:gd name="connsiteY6" fmla="*/ 51516 h 940825"/>
              <a:gd name="connsiteX7" fmla="*/ 1251397 w 2051430"/>
              <a:gd name="connsiteY7" fmla="*/ 38637 h 940825"/>
              <a:gd name="connsiteX8" fmla="*/ 1444580 w 2051430"/>
              <a:gd name="connsiteY8" fmla="*/ 25758 h 940825"/>
              <a:gd name="connsiteX9" fmla="*/ 1534732 w 2051430"/>
              <a:gd name="connsiteY9" fmla="*/ 12879 h 940825"/>
              <a:gd name="connsiteX10" fmla="*/ 1573369 w 2051430"/>
              <a:gd name="connsiteY10" fmla="*/ 0 h 940825"/>
              <a:gd name="connsiteX11" fmla="*/ 1972614 w 2051430"/>
              <a:gd name="connsiteY11" fmla="*/ 12879 h 940825"/>
              <a:gd name="connsiteX12" fmla="*/ 2011251 w 2051430"/>
              <a:gd name="connsiteY12" fmla="*/ 25758 h 940825"/>
              <a:gd name="connsiteX13" fmla="*/ 2049887 w 2051430"/>
              <a:gd name="connsiteY13" fmla="*/ 103031 h 940825"/>
              <a:gd name="connsiteX14" fmla="*/ 2037008 w 2051430"/>
              <a:gd name="connsiteY14" fmla="*/ 270457 h 940825"/>
              <a:gd name="connsiteX15" fmla="*/ 1998372 w 2051430"/>
              <a:gd name="connsiteY15" fmla="*/ 296214 h 940825"/>
              <a:gd name="connsiteX16" fmla="*/ 1959735 w 2051430"/>
              <a:gd name="connsiteY16" fmla="*/ 334851 h 940825"/>
              <a:gd name="connsiteX17" fmla="*/ 1921098 w 2051430"/>
              <a:gd name="connsiteY17" fmla="*/ 347730 h 940825"/>
              <a:gd name="connsiteX18" fmla="*/ 1740794 w 2051430"/>
              <a:gd name="connsiteY18" fmla="*/ 373488 h 940825"/>
              <a:gd name="connsiteX19" fmla="*/ 1650642 w 2051430"/>
              <a:gd name="connsiteY19" fmla="*/ 399245 h 940825"/>
              <a:gd name="connsiteX20" fmla="*/ 1612006 w 2051430"/>
              <a:gd name="connsiteY20" fmla="*/ 425003 h 940825"/>
              <a:gd name="connsiteX21" fmla="*/ 1586248 w 2051430"/>
              <a:gd name="connsiteY21" fmla="*/ 463640 h 940825"/>
              <a:gd name="connsiteX22" fmla="*/ 1547611 w 2051430"/>
              <a:gd name="connsiteY22" fmla="*/ 489398 h 940825"/>
              <a:gd name="connsiteX23" fmla="*/ 1521853 w 2051430"/>
              <a:gd name="connsiteY23" fmla="*/ 553792 h 940825"/>
              <a:gd name="connsiteX24" fmla="*/ 1444580 w 2051430"/>
              <a:gd name="connsiteY24" fmla="*/ 631065 h 940825"/>
              <a:gd name="connsiteX25" fmla="*/ 1418822 w 2051430"/>
              <a:gd name="connsiteY25" fmla="*/ 669702 h 940825"/>
              <a:gd name="connsiteX26" fmla="*/ 1315791 w 2051430"/>
              <a:gd name="connsiteY26" fmla="*/ 746975 h 940825"/>
              <a:gd name="connsiteX27" fmla="*/ 1264276 w 2051430"/>
              <a:gd name="connsiteY27" fmla="*/ 772733 h 940825"/>
              <a:gd name="connsiteX28" fmla="*/ 1174124 w 2051430"/>
              <a:gd name="connsiteY28" fmla="*/ 837127 h 940825"/>
              <a:gd name="connsiteX29" fmla="*/ 1032456 w 2051430"/>
              <a:gd name="connsiteY29" fmla="*/ 862885 h 940825"/>
              <a:gd name="connsiteX30" fmla="*/ 942304 w 2051430"/>
              <a:gd name="connsiteY30" fmla="*/ 888643 h 940825"/>
              <a:gd name="connsiteX31" fmla="*/ 877910 w 2051430"/>
              <a:gd name="connsiteY31" fmla="*/ 901521 h 940825"/>
              <a:gd name="connsiteX32" fmla="*/ 839273 w 2051430"/>
              <a:gd name="connsiteY32" fmla="*/ 914400 h 940825"/>
              <a:gd name="connsiteX33" fmla="*/ 787758 w 2051430"/>
              <a:gd name="connsiteY33" fmla="*/ 927279 h 940825"/>
              <a:gd name="connsiteX34" fmla="*/ 182451 w 2051430"/>
              <a:gd name="connsiteY34" fmla="*/ 914400 h 940825"/>
              <a:gd name="connsiteX35" fmla="*/ 105177 w 2051430"/>
              <a:gd name="connsiteY35" fmla="*/ 837127 h 940825"/>
              <a:gd name="connsiteX36" fmla="*/ 66541 w 2051430"/>
              <a:gd name="connsiteY36" fmla="*/ 141668 h 940825"/>
              <a:gd name="connsiteX37" fmla="*/ 53662 w 2051430"/>
              <a:gd name="connsiteY37" fmla="*/ 103031 h 940825"/>
              <a:gd name="connsiteX38" fmla="*/ 40783 w 2051430"/>
              <a:gd name="connsiteY38" fmla="*/ 90152 h 94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51430" h="940825">
                <a:moveTo>
                  <a:pt x="40783" y="90152"/>
                </a:moveTo>
                <a:cubicBezTo>
                  <a:pt x="81566" y="85859"/>
                  <a:pt x="212584" y="82992"/>
                  <a:pt x="298360" y="77274"/>
                </a:cubicBezTo>
                <a:cubicBezTo>
                  <a:pt x="341408" y="74404"/>
                  <a:pt x="384005" y="64395"/>
                  <a:pt x="427149" y="64395"/>
                </a:cubicBezTo>
                <a:cubicBezTo>
                  <a:pt x="487403" y="64395"/>
                  <a:pt x="547352" y="72981"/>
                  <a:pt x="607453" y="77274"/>
                </a:cubicBezTo>
                <a:cubicBezTo>
                  <a:pt x="620332" y="81567"/>
                  <a:pt x="633037" y="86423"/>
                  <a:pt x="646090" y="90152"/>
                </a:cubicBezTo>
                <a:cubicBezTo>
                  <a:pt x="795610" y="132870"/>
                  <a:pt x="806880" y="99128"/>
                  <a:pt x="1058214" y="90152"/>
                </a:cubicBezTo>
                <a:cubicBezTo>
                  <a:pt x="1107281" y="73798"/>
                  <a:pt x="1128044" y="66256"/>
                  <a:pt x="1187003" y="51516"/>
                </a:cubicBezTo>
                <a:cubicBezTo>
                  <a:pt x="1208239" y="46207"/>
                  <a:pt x="1229616" y="40815"/>
                  <a:pt x="1251397" y="38637"/>
                </a:cubicBezTo>
                <a:cubicBezTo>
                  <a:pt x="1315614" y="32215"/>
                  <a:pt x="1380186" y="30051"/>
                  <a:pt x="1444580" y="25758"/>
                </a:cubicBezTo>
                <a:cubicBezTo>
                  <a:pt x="1474631" y="21465"/>
                  <a:pt x="1504966" y="18832"/>
                  <a:pt x="1534732" y="12879"/>
                </a:cubicBezTo>
                <a:cubicBezTo>
                  <a:pt x="1548044" y="10217"/>
                  <a:pt x="1559793" y="0"/>
                  <a:pt x="1573369" y="0"/>
                </a:cubicBezTo>
                <a:cubicBezTo>
                  <a:pt x="1706520" y="0"/>
                  <a:pt x="1839532" y="8586"/>
                  <a:pt x="1972614" y="12879"/>
                </a:cubicBezTo>
                <a:cubicBezTo>
                  <a:pt x="1985493" y="17172"/>
                  <a:pt x="2000650" y="17277"/>
                  <a:pt x="2011251" y="25758"/>
                </a:cubicBezTo>
                <a:cubicBezTo>
                  <a:pt x="2033946" y="43914"/>
                  <a:pt x="2041403" y="77580"/>
                  <a:pt x="2049887" y="103031"/>
                </a:cubicBezTo>
                <a:cubicBezTo>
                  <a:pt x="2045594" y="158840"/>
                  <a:pt x="2051430" y="216373"/>
                  <a:pt x="2037008" y="270457"/>
                </a:cubicBezTo>
                <a:cubicBezTo>
                  <a:pt x="2033020" y="285413"/>
                  <a:pt x="2010263" y="286305"/>
                  <a:pt x="1998372" y="296214"/>
                </a:cubicBezTo>
                <a:cubicBezTo>
                  <a:pt x="1984380" y="307874"/>
                  <a:pt x="1974890" y="324748"/>
                  <a:pt x="1959735" y="334851"/>
                </a:cubicBezTo>
                <a:cubicBezTo>
                  <a:pt x="1948439" y="342381"/>
                  <a:pt x="1934151" y="344000"/>
                  <a:pt x="1921098" y="347730"/>
                </a:cubicBezTo>
                <a:cubicBezTo>
                  <a:pt x="1845682" y="369278"/>
                  <a:pt x="1843431" y="363224"/>
                  <a:pt x="1740794" y="373488"/>
                </a:cubicBezTo>
                <a:cubicBezTo>
                  <a:pt x="1724296" y="377612"/>
                  <a:pt x="1669112" y="390010"/>
                  <a:pt x="1650642" y="399245"/>
                </a:cubicBezTo>
                <a:cubicBezTo>
                  <a:pt x="1636798" y="406167"/>
                  <a:pt x="1624885" y="416417"/>
                  <a:pt x="1612006" y="425003"/>
                </a:cubicBezTo>
                <a:cubicBezTo>
                  <a:pt x="1603420" y="437882"/>
                  <a:pt x="1597193" y="452695"/>
                  <a:pt x="1586248" y="463640"/>
                </a:cubicBezTo>
                <a:cubicBezTo>
                  <a:pt x="1575303" y="474585"/>
                  <a:pt x="1556608" y="476803"/>
                  <a:pt x="1547611" y="489398"/>
                </a:cubicBezTo>
                <a:cubicBezTo>
                  <a:pt x="1534174" y="508210"/>
                  <a:pt x="1535451" y="535096"/>
                  <a:pt x="1521853" y="553792"/>
                </a:cubicBezTo>
                <a:cubicBezTo>
                  <a:pt x="1500428" y="583252"/>
                  <a:pt x="1464786" y="600756"/>
                  <a:pt x="1444580" y="631065"/>
                </a:cubicBezTo>
                <a:cubicBezTo>
                  <a:pt x="1435994" y="643944"/>
                  <a:pt x="1429767" y="658757"/>
                  <a:pt x="1418822" y="669702"/>
                </a:cubicBezTo>
                <a:cubicBezTo>
                  <a:pt x="1402306" y="686218"/>
                  <a:pt x="1343533" y="731122"/>
                  <a:pt x="1315791" y="746975"/>
                </a:cubicBezTo>
                <a:cubicBezTo>
                  <a:pt x="1299122" y="756500"/>
                  <a:pt x="1280556" y="762558"/>
                  <a:pt x="1264276" y="772733"/>
                </a:cubicBezTo>
                <a:cubicBezTo>
                  <a:pt x="1254692" y="778723"/>
                  <a:pt x="1191453" y="829700"/>
                  <a:pt x="1174124" y="837127"/>
                </a:cubicBezTo>
                <a:cubicBezTo>
                  <a:pt x="1141839" y="850963"/>
                  <a:pt x="1056645" y="858487"/>
                  <a:pt x="1032456" y="862885"/>
                </a:cubicBezTo>
                <a:cubicBezTo>
                  <a:pt x="944118" y="878947"/>
                  <a:pt x="1015874" y="870251"/>
                  <a:pt x="942304" y="888643"/>
                </a:cubicBezTo>
                <a:cubicBezTo>
                  <a:pt x="921068" y="893952"/>
                  <a:pt x="899146" y="896212"/>
                  <a:pt x="877910" y="901521"/>
                </a:cubicBezTo>
                <a:cubicBezTo>
                  <a:pt x="864740" y="904813"/>
                  <a:pt x="852326" y="910670"/>
                  <a:pt x="839273" y="914400"/>
                </a:cubicBezTo>
                <a:cubicBezTo>
                  <a:pt x="822254" y="919263"/>
                  <a:pt x="804930" y="922986"/>
                  <a:pt x="787758" y="927279"/>
                </a:cubicBezTo>
                <a:cubicBezTo>
                  <a:pt x="585989" y="922986"/>
                  <a:pt x="382528" y="940825"/>
                  <a:pt x="182451" y="914400"/>
                </a:cubicBezTo>
                <a:cubicBezTo>
                  <a:pt x="146338" y="909630"/>
                  <a:pt x="105177" y="837127"/>
                  <a:pt x="105177" y="837127"/>
                </a:cubicBezTo>
                <a:cubicBezTo>
                  <a:pt x="28950" y="532208"/>
                  <a:pt x="94504" y="826747"/>
                  <a:pt x="66541" y="141668"/>
                </a:cubicBezTo>
                <a:cubicBezTo>
                  <a:pt x="65987" y="128104"/>
                  <a:pt x="56955" y="116201"/>
                  <a:pt x="53662" y="103031"/>
                </a:cubicBezTo>
                <a:cubicBezTo>
                  <a:pt x="52621" y="98866"/>
                  <a:pt x="0" y="94445"/>
                  <a:pt x="40783" y="9015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928794" y="3500438"/>
            <a:ext cx="714380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286380" y="4286256"/>
            <a:ext cx="207170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786446" y="3500438"/>
            <a:ext cx="192882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714612" y="4000504"/>
            <a:ext cx="1071570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071802" y="1857364"/>
            <a:ext cx="250033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33400" y="990600"/>
            <a:ext cx="8305800" cy="525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7772400" cy="1143000"/>
          </a:xfrm>
        </p:spPr>
        <p:txBody>
          <a:bodyPr/>
          <a:lstStyle/>
          <a:p>
            <a:pPr algn="l"/>
            <a:r>
              <a:rPr lang="en-GB">
                <a:latin typeface="Trebuchet MS" pitchFamily="34" charset="0"/>
              </a:rPr>
              <a:t>Functions of antibodies</a:t>
            </a:r>
          </a:p>
        </p:txBody>
      </p:sp>
      <p:pic>
        <p:nvPicPr>
          <p:cNvPr id="30723" name="Picture 3" descr="C:\School\Biology images\functions of antibodies.bmp"/>
          <p:cNvPicPr>
            <a:picLocks noChangeAspect="1" noChangeArrowheads="1"/>
          </p:cNvPicPr>
          <p:nvPr/>
        </p:nvPicPr>
        <p:blipFill>
          <a:blip r:embed="rId2"/>
          <a:srcRect r="65630" b="48257"/>
          <a:stretch>
            <a:fillRect/>
          </a:stretch>
        </p:blipFill>
        <p:spPr bwMode="auto">
          <a:xfrm>
            <a:off x="1582738" y="1219200"/>
            <a:ext cx="5503862" cy="490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33400" y="990600"/>
            <a:ext cx="8305800" cy="525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7772400" cy="1143000"/>
          </a:xfrm>
        </p:spPr>
        <p:txBody>
          <a:bodyPr/>
          <a:lstStyle/>
          <a:p>
            <a:pPr algn="l"/>
            <a:r>
              <a:rPr lang="en-GB">
                <a:latin typeface="Trebuchet MS" pitchFamily="34" charset="0"/>
              </a:rPr>
              <a:t>Functions of antibodies</a:t>
            </a:r>
          </a:p>
        </p:txBody>
      </p:sp>
      <p:pic>
        <p:nvPicPr>
          <p:cNvPr id="31747" name="Picture 3" descr="C:\School\Biology images\functions of antibodies.bmp"/>
          <p:cNvPicPr>
            <a:picLocks noChangeAspect="1" noChangeArrowheads="1"/>
          </p:cNvPicPr>
          <p:nvPr/>
        </p:nvPicPr>
        <p:blipFill>
          <a:blip r:embed="rId2"/>
          <a:srcRect l="34370" r="32365" b="49615"/>
          <a:stretch>
            <a:fillRect/>
          </a:stretch>
        </p:blipFill>
        <p:spPr bwMode="auto">
          <a:xfrm>
            <a:off x="1905000" y="1116013"/>
            <a:ext cx="5105400" cy="490378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33400" y="990600"/>
            <a:ext cx="8305800" cy="525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7772400" cy="1143000"/>
          </a:xfrm>
        </p:spPr>
        <p:txBody>
          <a:bodyPr/>
          <a:lstStyle/>
          <a:p>
            <a:pPr algn="l"/>
            <a:r>
              <a:rPr lang="en-GB">
                <a:latin typeface="Trebuchet MS" pitchFamily="34" charset="0"/>
              </a:rPr>
              <a:t>Functions of antibodies</a:t>
            </a:r>
          </a:p>
        </p:txBody>
      </p:sp>
      <p:pic>
        <p:nvPicPr>
          <p:cNvPr id="32771" name="Picture 3" descr="C:\School\Biology images\functions of antibodies.bmp"/>
          <p:cNvPicPr>
            <a:picLocks noChangeAspect="1" noChangeArrowheads="1"/>
          </p:cNvPicPr>
          <p:nvPr/>
        </p:nvPicPr>
        <p:blipFill>
          <a:blip r:embed="rId2"/>
          <a:srcRect l="67635" b="49615"/>
          <a:stretch>
            <a:fillRect/>
          </a:stretch>
        </p:blipFill>
        <p:spPr bwMode="auto">
          <a:xfrm>
            <a:off x="2133600" y="1057275"/>
            <a:ext cx="5181600" cy="51149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33400" y="990600"/>
            <a:ext cx="8305800" cy="525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7772400" cy="1143000"/>
          </a:xfrm>
        </p:spPr>
        <p:txBody>
          <a:bodyPr/>
          <a:lstStyle/>
          <a:p>
            <a:pPr algn="l"/>
            <a:r>
              <a:rPr lang="en-GB">
                <a:latin typeface="Trebuchet MS" pitchFamily="34" charset="0"/>
              </a:rPr>
              <a:t>Functions of antibodies</a:t>
            </a:r>
          </a:p>
        </p:txBody>
      </p:sp>
      <p:pic>
        <p:nvPicPr>
          <p:cNvPr id="33795" name="Picture 3" descr="C:\School\Biology images\functions of antibodies.bmp"/>
          <p:cNvPicPr>
            <a:picLocks noChangeAspect="1" noChangeArrowheads="1"/>
          </p:cNvPicPr>
          <p:nvPr/>
        </p:nvPicPr>
        <p:blipFill>
          <a:blip r:embed="rId2"/>
          <a:srcRect t="49438" r="66530"/>
          <a:stretch>
            <a:fillRect/>
          </a:stretch>
        </p:blipFill>
        <p:spPr bwMode="auto">
          <a:xfrm>
            <a:off x="1582738" y="1066800"/>
            <a:ext cx="5427662" cy="52006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33400" y="990600"/>
            <a:ext cx="8305800" cy="525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7772400" cy="1143000"/>
          </a:xfrm>
        </p:spPr>
        <p:txBody>
          <a:bodyPr/>
          <a:lstStyle/>
          <a:p>
            <a:pPr algn="l"/>
            <a:r>
              <a:rPr lang="en-GB">
                <a:latin typeface="Trebuchet MS" pitchFamily="34" charset="0"/>
              </a:rPr>
              <a:t>Functions of antibodies</a:t>
            </a:r>
          </a:p>
        </p:txBody>
      </p:sp>
      <p:pic>
        <p:nvPicPr>
          <p:cNvPr id="34819" name="Picture 3" descr="C:\School\Biology images\functions of antibodies.bmp"/>
          <p:cNvPicPr>
            <a:picLocks noChangeAspect="1" noChangeArrowheads="1"/>
          </p:cNvPicPr>
          <p:nvPr/>
        </p:nvPicPr>
        <p:blipFill>
          <a:blip r:embed="rId2"/>
          <a:srcRect l="34370" t="50385" r="32365"/>
          <a:stretch>
            <a:fillRect/>
          </a:stretch>
        </p:blipFill>
        <p:spPr bwMode="auto">
          <a:xfrm>
            <a:off x="1981200" y="990600"/>
            <a:ext cx="5486400" cy="51895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624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Immunity </vt:lpstr>
      <vt:lpstr>Learning outcomes</vt:lpstr>
      <vt:lpstr>Antibodies </vt:lpstr>
      <vt:lpstr>Structure of an antibody</vt:lpstr>
      <vt:lpstr>Functions of antibodies</vt:lpstr>
      <vt:lpstr>Functions of antibodies</vt:lpstr>
      <vt:lpstr>Functions of antibodies</vt:lpstr>
      <vt:lpstr>Functions of antibodies</vt:lpstr>
      <vt:lpstr>Functions of antibodies</vt:lpstr>
      <vt:lpstr>Functions of antibodies</vt:lpstr>
      <vt:lpstr>Antibodies </vt:lpstr>
      <vt:lpstr>Monoclonal antibodies</vt:lpstr>
      <vt:lpstr>Slide 13</vt:lpstr>
      <vt:lpstr>Ethical production and use of monoclonal antibodies</vt:lpstr>
      <vt:lpstr>Ethical issues</vt:lpstr>
      <vt:lpstr>Learning outcomes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Immunity </dc:title>
  <dc:creator> </dc:creator>
  <cp:lastModifiedBy> </cp:lastModifiedBy>
  <cp:revision>15</cp:revision>
  <dcterms:created xsi:type="dcterms:W3CDTF">2008-08-11T08:57:38Z</dcterms:created>
  <dcterms:modified xsi:type="dcterms:W3CDTF">2008-08-11T11:07:31Z</dcterms:modified>
</cp:coreProperties>
</file>