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72" r:id="rId4"/>
    <p:sldId id="266" r:id="rId5"/>
    <p:sldId id="269" r:id="rId6"/>
    <p:sldId id="273" r:id="rId7"/>
    <p:sldId id="268" r:id="rId8"/>
    <p:sldId id="274" r:id="rId9"/>
    <p:sldId id="275" r:id="rId10"/>
    <p:sldId id="276" r:id="rId11"/>
    <p:sldId id="278" r:id="rId12"/>
    <p:sldId id="279" r:id="rId13"/>
    <p:sldId id="280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709" autoAdjust="0"/>
  </p:normalViewPr>
  <p:slideViewPr>
    <p:cSldViewPr>
      <p:cViewPr varScale="1">
        <p:scale>
          <a:sx n="74" d="100"/>
          <a:sy n="74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68D42-0164-41EE-919B-48054DB29E1B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07A00-22D5-4CF5-A018-E0B96611A6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E3FBB1-29D9-4F4C-9C34-B272F49B1CAD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2951BA-552B-4C29-B683-018E4E05FA3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RELEVANT%20OLD%20STUFF/MMR%20vaccine%20controversy.m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RELEVANT%20OLD%20STUFF/Immunity%20cartoon%20-Herd%20effect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9600" dirty="0" smtClean="0"/>
              <a:t> Immunity 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6.6 Vaccination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TB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Control of TB by vaccination is difficult because:</a:t>
            </a:r>
          </a:p>
          <a:p>
            <a:r>
              <a:rPr lang="en-GB" dirty="0" smtClean="0"/>
              <a:t>The increase in HIV infection has lead to more people with impaired immune systems.</a:t>
            </a:r>
          </a:p>
          <a:p>
            <a:r>
              <a:rPr lang="en-GB" dirty="0" smtClean="0"/>
              <a:t>Poverty, wars and political unrest have created refugees, who move around a lot and live in over-crowded accommodation</a:t>
            </a:r>
          </a:p>
          <a:p>
            <a:r>
              <a:rPr lang="en-GB" dirty="0" smtClean="0"/>
              <a:t>Mobile populations, resulting from global trade, tourism and refugees spread cholera and make it difficult to ensure that individuals are vaccinated.</a:t>
            </a:r>
          </a:p>
          <a:p>
            <a:r>
              <a:rPr lang="en-GB" dirty="0" smtClean="0"/>
              <a:t>The proportion of elderly people in the population is increasing. These people often have less effective immune systems and so vaccination is less effective.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MMR vaccine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MMR vaccine linked to autism?</a:t>
            </a:r>
          </a:p>
          <a:p>
            <a:endParaRPr lang="en-GB" dirty="0" smtClean="0"/>
          </a:p>
          <a:p>
            <a:r>
              <a:rPr lang="en-GB" dirty="0" smtClean="0">
                <a:hlinkClick r:id="rId2" action="ppaction://hlinkfile"/>
              </a:rPr>
              <a:t>MMR vaccine controversy </a:t>
            </a:r>
            <a:r>
              <a:rPr lang="en-GB" dirty="0" err="1" smtClean="0">
                <a:hlinkClick r:id="rId2" action="ppaction://hlinkfile"/>
              </a:rPr>
              <a:t>movieclip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en-GB" dirty="0" smtClean="0"/>
              <a:t>Scientific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All scientific evidence should be initially treated with caution for the following reasons:</a:t>
            </a:r>
          </a:p>
          <a:p>
            <a:r>
              <a:rPr lang="en-GB" dirty="0" smtClean="0"/>
              <a:t>Scientific theory should be critically appraised and confirmed by other scientists in the field and this takes time.</a:t>
            </a:r>
          </a:p>
          <a:p>
            <a:r>
              <a:rPr lang="en-GB" dirty="0" smtClean="0"/>
              <a:t>Some scientists have vested interests e.g. </a:t>
            </a:r>
            <a:r>
              <a:rPr lang="en-GB" dirty="0" smtClean="0"/>
              <a:t>f</a:t>
            </a:r>
            <a:r>
              <a:rPr lang="en-GB" dirty="0" smtClean="0"/>
              <a:t>unding.</a:t>
            </a:r>
          </a:p>
          <a:p>
            <a:r>
              <a:rPr lang="en-GB" dirty="0" smtClean="0"/>
              <a:t>Scientists personal beliefs, views and opinion may influence the way they approach the research.</a:t>
            </a:r>
          </a:p>
          <a:p>
            <a:r>
              <a:rPr lang="en-GB" dirty="0" smtClean="0"/>
              <a:t>The facts, as presented by media, companies and governments may be biased.</a:t>
            </a:r>
          </a:p>
          <a:p>
            <a:r>
              <a:rPr lang="en-GB" dirty="0" smtClean="0"/>
              <a:t>New knowledge may challenge accepted beliefs, theories are being modified all the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</a:t>
            </a:r>
            <a:r>
              <a:rPr lang="en-GB" dirty="0" smtClean="0"/>
              <a:t>omework </a:t>
            </a:r>
            <a:br>
              <a:rPr lang="en-GB" dirty="0" smtClean="0"/>
            </a:br>
            <a:r>
              <a:rPr lang="en-GB" dirty="0" smtClean="0"/>
              <a:t>Ethics of vaccination programmes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Investigate the ethics of vaccination programmes, what questions are raised by the production and use of vaccines?</a:t>
            </a:r>
          </a:p>
          <a:p>
            <a:endParaRPr lang="en-GB" dirty="0" smtClean="0"/>
          </a:p>
          <a:p>
            <a:r>
              <a:rPr lang="en-GB" dirty="0" smtClean="0"/>
              <a:t>200 words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use of vaccines to provide protection for individuals and populations against </a:t>
            </a:r>
            <a:r>
              <a:rPr lang="en-GB" dirty="0" smtClean="0"/>
              <a:t>disease</a:t>
            </a:r>
            <a:r>
              <a:rPr lang="en-GB" dirty="0" smtClean="0"/>
              <a:t>.  </a:t>
            </a:r>
          </a:p>
          <a:p>
            <a:pPr>
              <a:buNone/>
            </a:pPr>
            <a:r>
              <a:rPr lang="en-GB" dirty="0" smtClean="0"/>
              <a:t>Candidates </a:t>
            </a:r>
            <a:r>
              <a:rPr lang="en-GB" dirty="0" smtClean="0"/>
              <a:t>should be able to </a:t>
            </a:r>
            <a:endParaRPr lang="en-GB" dirty="0" smtClean="0"/>
          </a:p>
          <a:p>
            <a:pPr lvl="1"/>
            <a:r>
              <a:rPr lang="en-GB" dirty="0" smtClean="0"/>
              <a:t>evaluate </a:t>
            </a:r>
            <a:r>
              <a:rPr lang="en-GB" dirty="0" smtClean="0"/>
              <a:t>methodology, evidence and data relating to the use of vaccines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discuss </a:t>
            </a:r>
            <a:r>
              <a:rPr lang="en-GB" dirty="0" smtClean="0"/>
              <a:t>ethical issues associated with the use of vaccines </a:t>
            </a:r>
            <a:endParaRPr lang="en-GB" dirty="0" smtClean="0"/>
          </a:p>
          <a:p>
            <a:pPr lvl="1"/>
            <a:r>
              <a:rPr lang="en-GB" dirty="0" smtClean="0"/>
              <a:t>explain </a:t>
            </a:r>
            <a:r>
              <a:rPr lang="en-GB" dirty="0" smtClean="0"/>
              <a:t>the role of the </a:t>
            </a:r>
            <a:r>
              <a:rPr lang="en-GB" dirty="0" smtClean="0"/>
              <a:t>scientific </a:t>
            </a:r>
            <a:r>
              <a:rPr lang="en-GB" dirty="0" smtClean="0"/>
              <a:t>community in validating new knowledge about </a:t>
            </a:r>
            <a:r>
              <a:rPr lang="en-GB" dirty="0" smtClean="0"/>
              <a:t> vaccines, </a:t>
            </a:r>
            <a:r>
              <a:rPr lang="en-GB" dirty="0" smtClean="0"/>
              <a:t>thus ensuring </a:t>
            </a:r>
            <a:r>
              <a:rPr lang="en-GB" dirty="0" smtClean="0"/>
              <a:t>integrity</a:t>
            </a:r>
          </a:p>
          <a:p>
            <a:pPr lvl="1"/>
            <a:r>
              <a:rPr lang="en-GB" dirty="0" smtClean="0"/>
              <a:t>discuss </a:t>
            </a:r>
            <a:r>
              <a:rPr lang="en-GB" dirty="0" smtClean="0"/>
              <a:t>the ways in which society uses </a:t>
            </a:r>
            <a:r>
              <a:rPr lang="en-GB" dirty="0" smtClean="0"/>
              <a:t>scientific </a:t>
            </a:r>
            <a:r>
              <a:rPr lang="en-GB" dirty="0" smtClean="0"/>
              <a:t>knowledge relating to vaccines </a:t>
            </a:r>
            <a:r>
              <a:rPr lang="en-GB" dirty="0" smtClean="0"/>
              <a:t>to </a:t>
            </a:r>
            <a:r>
              <a:rPr lang="en-GB" dirty="0" smtClean="0"/>
              <a:t>inform decision-making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use of vaccines to provide protection for individuals and populations against </a:t>
            </a:r>
            <a:r>
              <a:rPr lang="en-GB" dirty="0" smtClean="0"/>
              <a:t>disease</a:t>
            </a:r>
            <a:r>
              <a:rPr lang="en-GB" dirty="0" smtClean="0"/>
              <a:t>.  </a:t>
            </a:r>
          </a:p>
          <a:p>
            <a:pPr>
              <a:buNone/>
            </a:pPr>
            <a:r>
              <a:rPr lang="en-GB" dirty="0" smtClean="0"/>
              <a:t>Candidates </a:t>
            </a:r>
            <a:r>
              <a:rPr lang="en-GB" dirty="0" smtClean="0"/>
              <a:t>should be able to </a:t>
            </a:r>
            <a:endParaRPr lang="en-GB" dirty="0" smtClean="0"/>
          </a:p>
          <a:p>
            <a:pPr lvl="1"/>
            <a:r>
              <a:rPr lang="en-GB" dirty="0" smtClean="0"/>
              <a:t>evaluate </a:t>
            </a:r>
            <a:r>
              <a:rPr lang="en-GB" dirty="0" smtClean="0"/>
              <a:t>methodology, evidence and data relating to the use of vaccines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discuss </a:t>
            </a:r>
            <a:r>
              <a:rPr lang="en-GB" dirty="0" smtClean="0"/>
              <a:t>ethical issues associated with the use of vaccines </a:t>
            </a:r>
            <a:endParaRPr lang="en-GB" dirty="0" smtClean="0"/>
          </a:p>
          <a:p>
            <a:pPr lvl="1"/>
            <a:r>
              <a:rPr lang="en-GB" dirty="0" smtClean="0"/>
              <a:t>explain </a:t>
            </a:r>
            <a:r>
              <a:rPr lang="en-GB" dirty="0" smtClean="0"/>
              <a:t>the role of the </a:t>
            </a:r>
            <a:r>
              <a:rPr lang="en-GB" dirty="0" smtClean="0"/>
              <a:t>scientific </a:t>
            </a:r>
            <a:r>
              <a:rPr lang="en-GB" dirty="0" smtClean="0"/>
              <a:t>community in validating new knowledge about </a:t>
            </a:r>
            <a:r>
              <a:rPr lang="en-GB" dirty="0" smtClean="0"/>
              <a:t> vaccines, </a:t>
            </a:r>
            <a:r>
              <a:rPr lang="en-GB" dirty="0" smtClean="0"/>
              <a:t>thus ensuring </a:t>
            </a:r>
            <a:r>
              <a:rPr lang="en-GB" dirty="0" smtClean="0"/>
              <a:t>integrity</a:t>
            </a:r>
          </a:p>
          <a:p>
            <a:pPr lvl="1"/>
            <a:r>
              <a:rPr lang="en-GB" dirty="0" smtClean="0"/>
              <a:t>discuss </a:t>
            </a:r>
            <a:r>
              <a:rPr lang="en-GB" dirty="0" smtClean="0"/>
              <a:t>the ways in which society uses </a:t>
            </a:r>
            <a:r>
              <a:rPr lang="en-GB" dirty="0" smtClean="0"/>
              <a:t>scientific </a:t>
            </a:r>
            <a:r>
              <a:rPr lang="en-GB" dirty="0" smtClean="0"/>
              <a:t>knowledge relating to vaccines </a:t>
            </a:r>
            <a:r>
              <a:rPr lang="en-GB" dirty="0" smtClean="0"/>
              <a:t>to </a:t>
            </a:r>
            <a:r>
              <a:rPr lang="en-GB" dirty="0" smtClean="0"/>
              <a:t>inform decision-making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305800" cy="857232"/>
          </a:xfrm>
        </p:spPr>
        <p:txBody>
          <a:bodyPr/>
          <a:lstStyle/>
          <a:p>
            <a:pPr algn="ctr"/>
            <a:r>
              <a:rPr lang="en-GB" dirty="0" smtClean="0"/>
              <a:t>Types of immunity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928671"/>
          <a:ext cx="8215371" cy="576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7"/>
                <a:gridCol w="2738457"/>
                <a:gridCol w="2738457"/>
              </a:tblGrid>
              <a:tr h="4509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Immunity type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acquired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Duration</a:t>
                      </a:r>
                      <a:endParaRPr lang="en-GB" dirty="0"/>
                    </a:p>
                  </a:txBody>
                  <a:tcPr anchor="ctr" anchorCtr="1"/>
                </a:tc>
              </a:tr>
              <a:tr h="125846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Active natural </a:t>
                      </a:r>
                    </a:p>
                    <a:p>
                      <a:pPr algn="ctr"/>
                      <a:r>
                        <a:rPr lang="en-GB" dirty="0" smtClean="0"/>
                        <a:t>immunity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Immunity</a:t>
                      </a:r>
                      <a:r>
                        <a:rPr lang="en-GB" baseline="0" dirty="0" smtClean="0"/>
                        <a:t> develops following natural exposure to antigen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Memory cells develop</a:t>
                      </a:r>
                      <a:r>
                        <a:rPr lang="en-GB" baseline="0" dirty="0" smtClean="0"/>
                        <a:t> to produce long-lasting immunity</a:t>
                      </a:r>
                      <a:endParaRPr lang="en-GB" dirty="0"/>
                    </a:p>
                  </a:txBody>
                  <a:tcPr anchor="ctr" anchorCtr="1"/>
                </a:tc>
              </a:tr>
              <a:tr h="125846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Active</a:t>
                      </a:r>
                      <a:r>
                        <a:rPr lang="en-GB" baseline="0" dirty="0" smtClean="0"/>
                        <a:t> artificial </a:t>
                      </a:r>
                    </a:p>
                    <a:p>
                      <a:pPr algn="ctr"/>
                      <a:r>
                        <a:rPr lang="en-GB" baseline="0" dirty="0" smtClean="0"/>
                        <a:t>Induced immunity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Immunity</a:t>
                      </a:r>
                      <a:r>
                        <a:rPr lang="en-GB" baseline="0" dirty="0" smtClean="0"/>
                        <a:t> develops after immunisation with a vaccine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Memory cells develop</a:t>
                      </a:r>
                      <a:r>
                        <a:rPr lang="en-GB" baseline="0" dirty="0" smtClean="0"/>
                        <a:t> to produce long-lasting immunity</a:t>
                      </a:r>
                      <a:endParaRPr lang="en-GB" dirty="0" smtClean="0"/>
                    </a:p>
                  </a:txBody>
                  <a:tcPr anchor="ctr" anchorCtr="1"/>
                </a:tc>
              </a:tr>
              <a:tr h="153933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Passive natural</a:t>
                      </a:r>
                    </a:p>
                    <a:p>
                      <a:pPr algn="ctr"/>
                      <a:r>
                        <a:rPr lang="en-GB" dirty="0" smtClean="0"/>
                        <a:t>Immunity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Immunity develops through transfer</a:t>
                      </a:r>
                      <a:r>
                        <a:rPr lang="en-GB" baseline="0" dirty="0" smtClean="0"/>
                        <a:t> of antibodies from mother to baby through the placenta and breast milk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 memory</a:t>
                      </a:r>
                      <a:r>
                        <a:rPr lang="en-GB" baseline="0" dirty="0" smtClean="0"/>
                        <a:t> cells develop so the immunity is short term and lasts only a few months</a:t>
                      </a:r>
                      <a:endParaRPr lang="en-GB" dirty="0"/>
                    </a:p>
                  </a:txBody>
                  <a:tcPr anchor="ctr" anchorCtr="1"/>
                </a:tc>
              </a:tr>
              <a:tr h="125846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Passive artificially induce</a:t>
                      </a:r>
                      <a:r>
                        <a:rPr lang="en-GB" baseline="0" dirty="0" smtClean="0"/>
                        <a:t>d immunity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Immunity develops</a:t>
                      </a:r>
                      <a:r>
                        <a:rPr lang="en-GB" baseline="0" dirty="0" smtClean="0"/>
                        <a:t> after injection with antibodies e.g. </a:t>
                      </a:r>
                      <a:r>
                        <a:rPr lang="en-GB" baseline="0" dirty="0" err="1" smtClean="0"/>
                        <a:t>tenanus</a:t>
                      </a: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 memory</a:t>
                      </a:r>
                      <a:r>
                        <a:rPr lang="en-GB" baseline="0" dirty="0" smtClean="0"/>
                        <a:t> cells develop so the immunity is short term and lasts only a few months</a:t>
                      </a:r>
                      <a:endParaRPr lang="en-GB" dirty="0" smtClean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28596" y="2643182"/>
            <a:ext cx="821537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8596" y="3929066"/>
            <a:ext cx="821537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596" y="5429264"/>
            <a:ext cx="821537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Vaccination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Artificial active immunity </a:t>
            </a:r>
            <a:r>
              <a:rPr lang="en-GB" sz="2800" dirty="0" smtClean="0"/>
              <a:t>– immunity triggered artificially by injection of antigens into the body e.g. vaccination . Types of vaccine: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300" dirty="0" smtClean="0">
                <a:solidFill>
                  <a:schemeClr val="accent2"/>
                </a:solidFill>
                <a:latin typeface="Comic Sans MS" pitchFamily="66" charset="0"/>
              </a:rPr>
              <a:t>Living Attenuated Microorganisms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Living, can multiply but no symptoms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Stimulate body’s immune system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More likely to produce side effects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e.g. rubella</a:t>
            </a:r>
          </a:p>
          <a:p>
            <a:pPr>
              <a:lnSpc>
                <a:spcPct val="90000"/>
              </a:lnSpc>
            </a:pPr>
            <a:endParaRPr lang="en-GB" sz="1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300" dirty="0" smtClean="0">
                <a:solidFill>
                  <a:schemeClr val="accent2"/>
                </a:solidFill>
                <a:latin typeface="Comic Sans MS" pitchFamily="66" charset="0"/>
              </a:rPr>
              <a:t>Dead (killed) microorganisms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Harmless; induce immunity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e.g. typhoid, cholera, whooping cough</a:t>
            </a:r>
          </a:p>
          <a:p>
            <a:pPr>
              <a:lnSpc>
                <a:spcPct val="90000"/>
              </a:lnSpc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300" dirty="0" smtClean="0">
                <a:solidFill>
                  <a:schemeClr val="accent2"/>
                </a:solidFill>
                <a:latin typeface="Comic Sans MS" pitchFamily="66" charset="0"/>
              </a:rPr>
              <a:t>Genetically engineered microorganisms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Antigens from harmful organism transferred to harmless one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Grown in </a:t>
            </a:r>
            <a:r>
              <a:rPr lang="en-GB" sz="2300" dirty="0" err="1" smtClean="0">
                <a:latin typeface="Comic Sans MS" pitchFamily="66" charset="0"/>
              </a:rPr>
              <a:t>fermenters</a:t>
            </a:r>
            <a:r>
              <a:rPr lang="en-GB" sz="2300" dirty="0" smtClean="0">
                <a:latin typeface="Comic Sans MS" pitchFamily="66" charset="0"/>
              </a:rPr>
              <a:t>; antigen purified</a:t>
            </a:r>
          </a:p>
          <a:p>
            <a:pPr>
              <a:lnSpc>
                <a:spcPct val="90000"/>
              </a:lnSpc>
            </a:pPr>
            <a:r>
              <a:rPr lang="en-GB" sz="2300" dirty="0" smtClean="0">
                <a:latin typeface="Comic Sans MS" pitchFamily="66" charset="0"/>
              </a:rPr>
              <a:t>e.g. hepatitis B</a:t>
            </a:r>
            <a:endParaRPr lang="en-GB" sz="2300" dirty="0" smtClean="0"/>
          </a:p>
        </p:txBody>
      </p:sp>
      <p:pic>
        <p:nvPicPr>
          <p:cNvPr id="19458" name="Picture 2" descr="http://hotstove.banff.org/images/vaccinatio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14554"/>
            <a:ext cx="3168051" cy="2063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3674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Vaccination programme in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Group 168"/>
          <p:cNvGraphicFramePr>
            <a:graphicFrameLocks/>
          </p:cNvGraphicFramePr>
          <p:nvPr/>
        </p:nvGraphicFramePr>
        <p:xfrm>
          <a:off x="500034" y="1071546"/>
          <a:ext cx="8229600" cy="5579111"/>
        </p:xfrm>
        <a:graphic>
          <a:graphicData uri="http://schemas.openxmlformats.org/drawingml/2006/table">
            <a:tbl>
              <a:tblPr/>
              <a:tblGrid>
                <a:gridCol w="1722438"/>
                <a:gridCol w="1744662"/>
                <a:gridCol w="1690688"/>
                <a:gridCol w="3071812"/>
              </a:tblGrid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When to immunise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Vaccination given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How vaccination is given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What vaccination protects against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 3, and 4 months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Polio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Diptheria, Tetanus, Pertussis and Haemophilus Influenza type B (DTP-Hib)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Meningitis 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by mouth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 injection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one injection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Polio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Diptheria, Tetanus, Pertussis (whooping cough) and Hib meningitis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Meningitis 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12–15 months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Measles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Mumps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Rubella (MMR)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 injection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Measles, Mumps and Rubella (German measles)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1289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3–5 years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Polio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Diptheria, Tetanus and accellular Pertussis (DtaP)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Measles, Mumps and Rubella (MMR)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by mouth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 injection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one injection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Polio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Diptheria, Tetanus and Pertussis (whooping cough)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Measles, Mumps and Rubella (German measles)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10–14 years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(and sometimes shortly after birth)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BCG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skin test, then if needed one injection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Tuberculosis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13–18 years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Tetanus and low dose Diptheria (Td)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Polio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 injection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by mouth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Tetanus and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Diptheria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Polio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Successful vaccination programmes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en-GB" dirty="0" smtClean="0"/>
              <a:t>Suitable vaccination that is economically available in sufficient quantities</a:t>
            </a:r>
          </a:p>
          <a:p>
            <a:endParaRPr lang="en-GB" sz="1000" dirty="0" smtClean="0"/>
          </a:p>
          <a:p>
            <a:r>
              <a:rPr lang="en-GB" dirty="0" smtClean="0"/>
              <a:t>Few side effects from vaccination</a:t>
            </a:r>
          </a:p>
          <a:p>
            <a:endParaRPr lang="en-GB" sz="1000" dirty="0" smtClean="0"/>
          </a:p>
          <a:p>
            <a:r>
              <a:rPr lang="en-GB" dirty="0" smtClean="0"/>
              <a:t>Means of producing, storing and transporting the vaccines</a:t>
            </a:r>
          </a:p>
          <a:p>
            <a:endParaRPr lang="en-GB" sz="1000" dirty="0" smtClean="0"/>
          </a:p>
          <a:p>
            <a:r>
              <a:rPr lang="en-GB" dirty="0" smtClean="0"/>
              <a:t>Means of administering the vaccine properly at the appropriate time</a:t>
            </a:r>
          </a:p>
          <a:p>
            <a:endParaRPr lang="en-GB" sz="1000" dirty="0" smtClean="0"/>
          </a:p>
          <a:p>
            <a:r>
              <a:rPr lang="en-GB" dirty="0" smtClean="0"/>
              <a:t>Must be possible to vaccinate the vast majority of people  e.g. </a:t>
            </a:r>
            <a:r>
              <a:rPr lang="en-GB" dirty="0" smtClean="0">
                <a:solidFill>
                  <a:srgbClr val="FF0000"/>
                </a:solidFill>
              </a:rPr>
              <a:t>The herd immunity effect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Herd immunity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the effect of immunising a sufficiently large number of people to protect an entire population from the spread of a particular disease.</a:t>
            </a:r>
          </a:p>
          <a:p>
            <a:r>
              <a:rPr lang="en-GB" dirty="0" smtClean="0"/>
              <a:t>The required percentage cover is not the same for every disease and is dependent on factors such as </a:t>
            </a:r>
          </a:p>
          <a:p>
            <a:pPr lvl="1"/>
            <a:r>
              <a:rPr lang="en-GB" dirty="0" smtClean="0"/>
              <a:t>Population density</a:t>
            </a:r>
          </a:p>
          <a:p>
            <a:pPr lvl="1"/>
            <a:r>
              <a:rPr lang="en-GB" dirty="0" smtClean="0"/>
              <a:t>Method of transmission</a:t>
            </a:r>
          </a:p>
          <a:p>
            <a:pPr lvl="1"/>
            <a:r>
              <a:rPr lang="en-GB" dirty="0" smtClean="0"/>
              <a:t>Biology of the </a:t>
            </a:r>
            <a:r>
              <a:rPr lang="en-GB" dirty="0" smtClean="0"/>
              <a:t>disease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hlinkClick r:id="rId2" action="ppaction://hlinkfile"/>
              </a:rPr>
              <a:t>Herd effect animation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Problems with vaccines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25305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Vaccination fails to induce immunity in some individuals</a:t>
            </a:r>
          </a:p>
          <a:p>
            <a:endParaRPr lang="en-GB" sz="800" dirty="0" smtClean="0"/>
          </a:p>
          <a:p>
            <a:r>
              <a:rPr lang="en-GB" dirty="0" smtClean="0"/>
              <a:t>Some individuals may develop the disease and reinfect others</a:t>
            </a:r>
          </a:p>
          <a:p>
            <a:endParaRPr lang="en-GB" sz="800" dirty="0" smtClean="0"/>
          </a:p>
          <a:p>
            <a:r>
              <a:rPr lang="en-GB" dirty="0" smtClean="0"/>
              <a:t>The pathogen may mutate frequently e.g. Influenza</a:t>
            </a:r>
          </a:p>
          <a:p>
            <a:endParaRPr lang="en-GB" sz="800" dirty="0" smtClean="0"/>
          </a:p>
          <a:p>
            <a:r>
              <a:rPr lang="en-GB" dirty="0" smtClean="0"/>
              <a:t>So many varieties of a pathogen it is impossible to develop vaccines for them all  e.g. </a:t>
            </a:r>
            <a:r>
              <a:rPr lang="en-GB" dirty="0" smtClean="0"/>
              <a:t>c</a:t>
            </a:r>
            <a:r>
              <a:rPr lang="en-GB" dirty="0" smtClean="0"/>
              <a:t>ommon cold</a:t>
            </a:r>
          </a:p>
          <a:p>
            <a:endParaRPr lang="en-GB" sz="800" dirty="0" smtClean="0"/>
          </a:p>
          <a:p>
            <a:r>
              <a:rPr lang="en-GB" dirty="0" smtClean="0"/>
              <a:t>Certain pathogens ‘hide’ from the body’s immune system either concealing themselves in cells or in places that are out of reach (intestines)  e.g. </a:t>
            </a:r>
            <a:r>
              <a:rPr lang="en-GB" dirty="0" smtClean="0"/>
              <a:t>c</a:t>
            </a:r>
            <a:r>
              <a:rPr lang="en-GB" dirty="0" smtClean="0"/>
              <a:t>holera </a:t>
            </a:r>
          </a:p>
          <a:p>
            <a:endParaRPr lang="en-GB" sz="800" dirty="0" smtClean="0"/>
          </a:p>
          <a:p>
            <a:r>
              <a:rPr lang="en-GB" dirty="0" smtClean="0"/>
              <a:t>Individuals don’t get vaccinated for numerous reasons e.g. Religious, ethical and medical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Cholera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Control of cholera by vaccination is difficult because:</a:t>
            </a:r>
          </a:p>
          <a:p>
            <a:r>
              <a:rPr lang="en-GB" dirty="0" smtClean="0"/>
              <a:t>Cholera is an intestinal disease and therefore not easily reached by the immune system. Any treatment with oral antibiotics are too rapidly flushed away.</a:t>
            </a:r>
          </a:p>
          <a:p>
            <a:endParaRPr lang="en-GB" sz="1000" dirty="0" smtClean="0"/>
          </a:p>
          <a:p>
            <a:r>
              <a:rPr lang="en-GB" dirty="0" smtClean="0"/>
              <a:t>The antigens of cholera change rapidly </a:t>
            </a:r>
          </a:p>
          <a:p>
            <a:endParaRPr lang="en-GB" sz="1000" dirty="0" smtClean="0"/>
          </a:p>
          <a:p>
            <a:r>
              <a:rPr lang="en-GB" dirty="0" smtClean="0"/>
              <a:t>Mobile populations, resulting from global trade, tourism and refugees spread cholera and make it difficult to ensure that individuals are vaccinated.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726</TotalTime>
  <Words>1004</Words>
  <Application>Microsoft Office PowerPoint</Application>
  <PresentationFormat>On-screen Show (4:3)</PresentationFormat>
  <Paragraphs>175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Immunity </vt:lpstr>
      <vt:lpstr>Learning outcomes</vt:lpstr>
      <vt:lpstr>Types of immunity</vt:lpstr>
      <vt:lpstr>Vaccination </vt:lpstr>
      <vt:lpstr>Vaccination programme in UK</vt:lpstr>
      <vt:lpstr>Successful vaccination programmes</vt:lpstr>
      <vt:lpstr>Herd immunity effect</vt:lpstr>
      <vt:lpstr>Problems with vaccines</vt:lpstr>
      <vt:lpstr>Cholera </vt:lpstr>
      <vt:lpstr>TB</vt:lpstr>
      <vt:lpstr>MMR vaccine</vt:lpstr>
      <vt:lpstr>Scientific evidence</vt:lpstr>
      <vt:lpstr>  Homework  Ethics of vaccination programmes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Immunity </dc:title>
  <dc:creator>helenh</dc:creator>
  <cp:lastModifiedBy> </cp:lastModifiedBy>
  <cp:revision>20</cp:revision>
  <dcterms:created xsi:type="dcterms:W3CDTF">2008-04-09T11:09:31Z</dcterms:created>
  <dcterms:modified xsi:type="dcterms:W3CDTF">2008-08-11T14:27:03Z</dcterms:modified>
</cp:coreProperties>
</file>