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1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CC42B6-FC2D-4C59-B752-D5E931EE9B31}" type="datetimeFigureOut">
              <a:rPr lang="en-US" smtClean="0"/>
              <a:t>12/23/2008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13B698-F3F6-40DB-99B9-C7F2B819744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Variation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7.2 Types of variation</a:t>
            </a:r>
            <a:endParaRPr lang="en-GB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need for random sampling, and the importance of chance in contributing to </a:t>
            </a:r>
            <a:r>
              <a:rPr lang="en-GB" dirty="0" smtClean="0"/>
              <a:t>differences </a:t>
            </a:r>
            <a:r>
              <a:rPr lang="en-GB" dirty="0" smtClean="0"/>
              <a:t>between samples.</a:t>
            </a:r>
          </a:p>
          <a:p>
            <a:r>
              <a:rPr lang="en-GB" dirty="0" smtClean="0"/>
              <a:t>The concept of normal distribution about a mean. Understanding mean and </a:t>
            </a:r>
            <a:r>
              <a:rPr lang="en-GB" dirty="0" smtClean="0"/>
              <a:t>standard </a:t>
            </a:r>
            <a:r>
              <a:rPr lang="en-GB" dirty="0" smtClean="0"/>
              <a:t>deviation as measures of variation within a sample.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Candidates will not be required to calculate standard deviation in questions on </a:t>
            </a:r>
            <a:r>
              <a:rPr lang="en-GB" dirty="0" smtClean="0">
                <a:solidFill>
                  <a:srgbClr val="FF0000"/>
                </a:solidFill>
              </a:rPr>
              <a:t>written </a:t>
            </a:r>
            <a:r>
              <a:rPr lang="en-GB" dirty="0" smtClean="0">
                <a:solidFill>
                  <a:srgbClr val="FF0000"/>
                </a:solidFill>
              </a:rPr>
              <a:t>papers.</a:t>
            </a:r>
          </a:p>
          <a:p>
            <a:r>
              <a:rPr lang="en-GB" dirty="0" smtClean="0"/>
              <a:t>Candidates should be able to analyse and interpret data relating to </a:t>
            </a:r>
            <a:r>
              <a:rPr lang="en-GB" dirty="0" smtClean="0"/>
              <a:t>interspeciﬁc  and intraspeciﬁc  variation.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en-GB" dirty="0" smtClean="0"/>
              <a:t>Sampling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How can we study a whole population?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dirty="0" smtClean="0"/>
              <a:t>It’s time consuming and may in truth be impossible.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dirty="0" smtClean="0"/>
              <a:t>But we can </a:t>
            </a:r>
            <a:r>
              <a:rPr lang="en-GB" dirty="0" smtClean="0">
                <a:solidFill>
                  <a:srgbClr val="FF0000"/>
                </a:solidFill>
              </a:rPr>
              <a:t>sample</a:t>
            </a:r>
            <a:r>
              <a:rPr lang="en-GB" dirty="0" smtClean="0"/>
              <a:t> a population and from this sample then draw conclusions about the whole population.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dirty="0" smtClean="0"/>
              <a:t>This sample therefore needs to be </a:t>
            </a:r>
            <a:r>
              <a:rPr lang="en-GB" dirty="0" smtClean="0">
                <a:solidFill>
                  <a:srgbClr val="FF0000"/>
                </a:solidFill>
              </a:rPr>
              <a:t>representative</a:t>
            </a:r>
            <a:r>
              <a:rPr lang="en-GB" dirty="0" smtClean="0"/>
              <a:t> of the population as a whole. How can we achieve this?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Random sampling </a:t>
            </a:r>
            <a:r>
              <a:rPr lang="en-GB" dirty="0" smtClean="0"/>
              <a:t>(non biased - remove the human factor)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Statistical analysis </a:t>
            </a:r>
            <a:r>
              <a:rPr lang="en-GB" dirty="0" smtClean="0"/>
              <a:t>(to ensure observations are not due to chance)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Random Sampling</a:t>
            </a:r>
            <a:endParaRPr lang="en-GB" dirty="0" smtClean="0"/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 eaLnBrk="1" hangingPunct="1"/>
            <a:r>
              <a:rPr lang="en-GB" dirty="0" smtClean="0"/>
              <a:t>Looking at buttercups in a field, how </a:t>
            </a:r>
            <a:r>
              <a:rPr lang="en-GB" dirty="0" smtClean="0"/>
              <a:t>could you ensure your sample was totally unbiased and random</a:t>
            </a:r>
            <a:r>
              <a:rPr lang="en-GB" dirty="0" smtClean="0"/>
              <a:t>?</a:t>
            </a:r>
          </a:p>
          <a:p>
            <a:pPr eaLnBrk="1" hangingPunct="1"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A better form of random sampling is to: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Lay out 2 long tape measures at right angles, along 2 sides of the study area.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Use a random number generator to obtain a series of coordinates.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400" dirty="0" smtClean="0"/>
              <a:t>Place a </a:t>
            </a:r>
            <a:r>
              <a:rPr lang="en-GB" sz="2400" dirty="0" err="1" smtClean="0"/>
              <a:t>quadrat</a:t>
            </a:r>
            <a:r>
              <a:rPr lang="en-GB" sz="2400" dirty="0" smtClean="0"/>
              <a:t> at the intersection of each pair of coordinates.</a:t>
            </a:r>
          </a:p>
          <a:p>
            <a:pPr eaLnBrk="1" hangingPunct="1">
              <a:buClr>
                <a:schemeClr val="accent1"/>
              </a:buClr>
              <a:buSzPct val="55000"/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4" grpId="0"/>
      <p:bldP spid="571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22412"/>
          </a:xfrm>
        </p:spPr>
        <p:txBody>
          <a:bodyPr>
            <a:normAutofit/>
          </a:bodyPr>
          <a:lstStyle/>
          <a:p>
            <a:r>
              <a:rPr lang="en-GB" dirty="0" smtClean="0"/>
              <a:t>Mean value – tells you about the average of the values collected in a sample.</a:t>
            </a:r>
          </a:p>
          <a:p>
            <a:endParaRPr lang="en-GB" dirty="0" smtClean="0"/>
          </a:p>
          <a:p>
            <a:r>
              <a:rPr lang="en-GB" sz="2400" dirty="0" smtClean="0"/>
              <a:t>In a </a:t>
            </a:r>
            <a:r>
              <a:rPr lang="en-GB" sz="2400" dirty="0" smtClean="0">
                <a:solidFill>
                  <a:srgbClr val="FF0000"/>
                </a:solidFill>
              </a:rPr>
              <a:t>normal distribution </a:t>
            </a:r>
            <a:r>
              <a:rPr lang="en-GB" sz="2400" dirty="0" smtClean="0"/>
              <a:t>of data</a:t>
            </a:r>
            <a:r>
              <a:rPr lang="en-GB" sz="2400" dirty="0" smtClean="0"/>
              <a:t>,                                       </a:t>
            </a:r>
            <a:r>
              <a:rPr lang="en-GB" sz="2400" dirty="0" smtClean="0"/>
              <a:t>most of the samples are close to </a:t>
            </a:r>
            <a:r>
              <a:rPr lang="en-GB" sz="2400" dirty="0" smtClean="0"/>
              <a:t>                                           the </a:t>
            </a:r>
            <a:r>
              <a:rPr lang="en-GB" sz="2400" dirty="0" smtClean="0"/>
              <a:t>mean, with  </a:t>
            </a:r>
            <a:r>
              <a:rPr lang="en-GB" sz="2400" dirty="0" smtClean="0"/>
              <a:t>relatively few at                                                          </a:t>
            </a:r>
            <a:r>
              <a:rPr lang="en-GB" sz="2400" dirty="0" smtClean="0"/>
              <a:t>the extremes </a:t>
            </a:r>
            <a:r>
              <a:rPr lang="en-GB" sz="2400" dirty="0" smtClean="0"/>
              <a:t>- giving </a:t>
            </a:r>
            <a:r>
              <a:rPr lang="en-GB" sz="2400" dirty="0" smtClean="0"/>
              <a:t>a </a:t>
            </a:r>
            <a:r>
              <a:rPr lang="en-GB" sz="2400" dirty="0" smtClean="0"/>
              <a:t>                                                                  bell-shaped </a:t>
            </a:r>
            <a:r>
              <a:rPr lang="en-GB" sz="2400" dirty="0" smtClean="0"/>
              <a:t>curve.</a:t>
            </a:r>
          </a:p>
          <a:p>
            <a:endParaRPr lang="en-GB" dirty="0"/>
          </a:p>
        </p:txBody>
      </p:sp>
      <p:pic>
        <p:nvPicPr>
          <p:cNvPr id="4" name="Picture 2" descr="image\stat0107_wm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714620"/>
            <a:ext cx="40719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357298"/>
            <a:ext cx="8053387" cy="5500701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Standard deviation </a:t>
            </a:r>
            <a:r>
              <a:rPr lang="en-GB" sz="2800" dirty="0" smtClean="0"/>
              <a:t>is often used to analyse data sets – it tells you how much a set of data is spread around the mean</a:t>
            </a:r>
            <a:r>
              <a:rPr lang="en-GB" sz="2800" dirty="0" smtClean="0"/>
              <a:t>.</a:t>
            </a:r>
          </a:p>
          <a:p>
            <a:endParaRPr lang="en-GB" sz="2800" dirty="0" smtClean="0"/>
          </a:p>
          <a:p>
            <a:r>
              <a:rPr lang="en-GB" sz="2800" dirty="0" smtClean="0"/>
              <a:t>When all the samples have similar values then the distribution curve is </a:t>
            </a:r>
            <a:r>
              <a:rPr lang="en-GB" sz="2800" dirty="0" smtClean="0">
                <a:solidFill>
                  <a:srgbClr val="FF0000"/>
                </a:solidFill>
              </a:rPr>
              <a:t>steep</a:t>
            </a:r>
            <a:r>
              <a:rPr lang="en-GB" sz="2800" dirty="0" smtClean="0"/>
              <a:t> and the standard deviation is </a:t>
            </a:r>
            <a:r>
              <a:rPr lang="en-GB" sz="2800" dirty="0" smtClean="0">
                <a:solidFill>
                  <a:srgbClr val="FF0000"/>
                </a:solidFill>
              </a:rPr>
              <a:t>small</a:t>
            </a:r>
            <a:r>
              <a:rPr lang="en-GB" sz="2800" dirty="0" smtClean="0"/>
              <a:t>.</a:t>
            </a:r>
          </a:p>
          <a:p>
            <a:endParaRPr lang="en-GB" sz="2800" dirty="0" smtClean="0"/>
          </a:p>
          <a:p>
            <a:r>
              <a:rPr lang="en-GB" sz="2800" dirty="0" smtClean="0"/>
              <a:t>When the samples show a lot of variation, the distribution curve is relatively </a:t>
            </a:r>
            <a:r>
              <a:rPr lang="en-GB" sz="2800" dirty="0" smtClean="0">
                <a:solidFill>
                  <a:srgbClr val="FF0000"/>
                </a:solidFill>
              </a:rPr>
              <a:t>flat</a:t>
            </a:r>
            <a:r>
              <a:rPr lang="en-GB" sz="2800" dirty="0" smtClean="0"/>
              <a:t> and there is a </a:t>
            </a:r>
            <a:r>
              <a:rPr lang="en-GB" sz="2800" dirty="0" smtClean="0">
                <a:solidFill>
                  <a:srgbClr val="FF0000"/>
                </a:solidFill>
              </a:rPr>
              <a:t>large</a:t>
            </a:r>
            <a:r>
              <a:rPr lang="en-GB" sz="2800" dirty="0" smtClean="0"/>
              <a:t> standard deviation</a:t>
            </a:r>
            <a:r>
              <a:rPr lang="en-GB" sz="2800" dirty="0" smtClean="0"/>
              <a:t>.</a:t>
            </a:r>
            <a:endParaRPr lang="en-GB" sz="2800" dirty="0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Analysing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Standard Deviation</a:t>
            </a:r>
          </a:p>
        </p:txBody>
      </p:sp>
      <p:pic>
        <p:nvPicPr>
          <p:cNvPr id="26628" name="Picture 2" descr="http://syque.com/improvement/images/image37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214563"/>
            <a:ext cx="5486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need for random sampling, and the importance of chance in contributing to </a:t>
            </a:r>
            <a:r>
              <a:rPr lang="en-GB" dirty="0" smtClean="0"/>
              <a:t>differences </a:t>
            </a:r>
            <a:r>
              <a:rPr lang="en-GB" dirty="0" smtClean="0"/>
              <a:t>between samples.</a:t>
            </a:r>
          </a:p>
          <a:p>
            <a:r>
              <a:rPr lang="en-GB" dirty="0" smtClean="0"/>
              <a:t>The concept of normal distribution about a mean. Understanding mean and </a:t>
            </a:r>
            <a:r>
              <a:rPr lang="en-GB" dirty="0" smtClean="0"/>
              <a:t>standard </a:t>
            </a:r>
            <a:r>
              <a:rPr lang="en-GB" dirty="0" smtClean="0"/>
              <a:t>deviation as measures of variation within a sample. </a:t>
            </a:r>
          </a:p>
          <a:p>
            <a:r>
              <a:rPr lang="en-GB" dirty="0" smtClean="0"/>
              <a:t>Candidates will not be required to calculate standard deviation in questions on </a:t>
            </a:r>
            <a:r>
              <a:rPr lang="en-GB" dirty="0" smtClean="0"/>
              <a:t>written </a:t>
            </a:r>
            <a:r>
              <a:rPr lang="en-GB" dirty="0" smtClean="0"/>
              <a:t>papers.</a:t>
            </a:r>
          </a:p>
          <a:p>
            <a:r>
              <a:rPr lang="en-GB" dirty="0" smtClean="0"/>
              <a:t>Candidates should be able to analyse and interpret data relating to </a:t>
            </a:r>
            <a:r>
              <a:rPr lang="en-GB" dirty="0" smtClean="0"/>
              <a:t>interspeciﬁc  and intraspeciﬁc  variation.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434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Variation</vt:lpstr>
      <vt:lpstr>Learning objectives</vt:lpstr>
      <vt:lpstr>Sampling </vt:lpstr>
      <vt:lpstr>Random Sampling</vt:lpstr>
      <vt:lpstr>Analysing data</vt:lpstr>
      <vt:lpstr>Analysing Data</vt:lpstr>
      <vt:lpstr>Standard Deviation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 </dc:creator>
  <cp:lastModifiedBy> </cp:lastModifiedBy>
  <cp:revision>2</cp:revision>
  <dcterms:created xsi:type="dcterms:W3CDTF">2008-12-23T08:52:55Z</dcterms:created>
  <dcterms:modified xsi:type="dcterms:W3CDTF">2008-12-23T10:28:55Z</dcterms:modified>
</cp:coreProperties>
</file>