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D798-75AC-42B0-9018-EE0B863A62A6}" type="datetimeFigureOut">
              <a:rPr lang="en-US" smtClean="0"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CF63-57F3-4F68-9E9F-60105AF26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D798-75AC-42B0-9018-EE0B863A62A6}" type="datetimeFigureOut">
              <a:rPr lang="en-US" smtClean="0"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CF63-57F3-4F68-9E9F-60105AF26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D798-75AC-42B0-9018-EE0B863A62A6}" type="datetimeFigureOut">
              <a:rPr lang="en-US" smtClean="0"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CF63-57F3-4F68-9E9F-60105AF26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D798-75AC-42B0-9018-EE0B863A62A6}" type="datetimeFigureOut">
              <a:rPr lang="en-US" smtClean="0"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CF63-57F3-4F68-9E9F-60105AF26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D798-75AC-42B0-9018-EE0B863A62A6}" type="datetimeFigureOut">
              <a:rPr lang="en-US" smtClean="0"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CF63-57F3-4F68-9E9F-60105AF26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D798-75AC-42B0-9018-EE0B863A62A6}" type="datetimeFigureOut">
              <a:rPr lang="en-US" smtClean="0"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CF63-57F3-4F68-9E9F-60105AF26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D798-75AC-42B0-9018-EE0B863A62A6}" type="datetimeFigureOut">
              <a:rPr lang="en-US" smtClean="0"/>
              <a:t>12/1/2009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CF63-57F3-4F68-9E9F-60105AF26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D798-75AC-42B0-9018-EE0B863A62A6}" type="datetimeFigureOut">
              <a:rPr lang="en-US" smtClean="0"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CF63-57F3-4F68-9E9F-60105AF26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D798-75AC-42B0-9018-EE0B863A62A6}" type="datetimeFigureOut">
              <a:rPr lang="en-US" smtClean="0"/>
              <a:t>12/1/2009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CF63-57F3-4F68-9E9F-60105AF26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D798-75AC-42B0-9018-EE0B863A62A6}" type="datetimeFigureOut">
              <a:rPr lang="en-US" smtClean="0"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CF63-57F3-4F68-9E9F-60105AF26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D798-75AC-42B0-9018-EE0B863A62A6}" type="datetimeFigureOut">
              <a:rPr lang="en-US" smtClean="0"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CF63-57F3-4F68-9E9F-60105AF26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5D798-75AC-42B0-9018-EE0B863A62A6}" type="datetimeFigureOut">
              <a:rPr lang="en-US" smtClean="0"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4CF63-57F3-4F68-9E9F-60105AF268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e/e4/DNA_chemical_structure.sv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e/e4/DNA_chemical_structure.sv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4490472">
            <a:off x="2804251" y="2865919"/>
            <a:ext cx="7772400" cy="65563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Structure of DNA</a:t>
            </a:r>
            <a:endParaRPr lang="en-US" dirty="0"/>
          </a:p>
        </p:txBody>
      </p:sp>
      <p:pic>
        <p:nvPicPr>
          <p:cNvPr id="1026" name="Picture 2" descr="File:DNA chemical structure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500042"/>
            <a:ext cx="489585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600" b="1" dirty="0" smtClean="0">
                <a:solidFill>
                  <a:srgbClr val="FF0000"/>
                </a:solidFill>
              </a:rPr>
              <a:t>Learning Objectives: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2600" b="1" dirty="0" smtClean="0"/>
              <a:t>Target E/D:</a:t>
            </a:r>
          </a:p>
          <a:p>
            <a:pPr marL="0" indent="0" algn="ctr">
              <a:spcBef>
                <a:spcPts val="0"/>
              </a:spcBef>
            </a:pPr>
            <a:r>
              <a:rPr lang="en-GB" sz="2600" dirty="0" smtClean="0"/>
              <a:t>To learn the basic structure and components of DNA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2600" b="1" dirty="0" smtClean="0"/>
              <a:t>Target D/C:</a:t>
            </a:r>
          </a:p>
          <a:p>
            <a:pPr marL="0" indent="0" algn="ctr">
              <a:spcBef>
                <a:spcPts val="0"/>
              </a:spcBef>
            </a:pPr>
            <a:r>
              <a:rPr lang="en-GB" sz="2600" dirty="0" smtClean="0"/>
              <a:t>To understand how small component molecules are arranged to form nucleotides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2600" b="1" dirty="0" smtClean="0"/>
              <a:t>Target B/A:</a:t>
            </a:r>
          </a:p>
          <a:p>
            <a:pPr marL="0" indent="0" algn="ctr">
              <a:spcBef>
                <a:spcPts val="0"/>
              </a:spcBef>
            </a:pPr>
            <a:r>
              <a:rPr lang="en-GB" sz="2600" dirty="0" smtClean="0"/>
              <a:t>To understand how the resulting nucleotides confer specificity to DNA base pairing due to hydrogen bonds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2600" b="1" dirty="0" smtClean="0">
                <a:solidFill>
                  <a:srgbClr val="FF0000"/>
                </a:solidFill>
              </a:rPr>
              <a:t>Success Criteria: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2600" b="1" dirty="0" smtClean="0"/>
              <a:t>All students:</a:t>
            </a:r>
          </a:p>
          <a:p>
            <a:pPr marL="0" indent="0" algn="ctr">
              <a:spcBef>
                <a:spcPts val="0"/>
              </a:spcBef>
            </a:pPr>
            <a:r>
              <a:rPr lang="en-GB" sz="2600" dirty="0" smtClean="0"/>
              <a:t>Complete a diagram of a blank section of DNA</a:t>
            </a:r>
          </a:p>
          <a:p>
            <a:pPr marL="0" indent="0" algn="ctr">
              <a:spcBef>
                <a:spcPts val="0"/>
              </a:spcBef>
            </a:pPr>
            <a:r>
              <a:rPr lang="en-GB" sz="2600" dirty="0" smtClean="0"/>
              <a:t>To remember at least 5 molecules mentioned today by the end of the lesson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2600" b="1" dirty="0" smtClean="0"/>
              <a:t>Target B/A:</a:t>
            </a:r>
          </a:p>
          <a:p>
            <a:pPr marL="0" indent="0" algn="ctr">
              <a:spcBef>
                <a:spcPts val="0"/>
              </a:spcBef>
            </a:pPr>
            <a:r>
              <a:rPr lang="en-GB" sz="2600" dirty="0" smtClean="0"/>
              <a:t>To expand and bring in other areas of science into the structure and specificity of DNA</a:t>
            </a:r>
          </a:p>
          <a:p>
            <a:pPr marL="0" indent="0" algn="ctr">
              <a:spcBef>
                <a:spcPts val="0"/>
              </a:spcBef>
            </a:pPr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rmAutofit/>
          </a:bodyPr>
          <a:lstStyle/>
          <a:p>
            <a:r>
              <a:rPr lang="en-GB" sz="3000" dirty="0" smtClean="0"/>
              <a:t>How many biological molecules can you think of?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6" y="1071545"/>
          <a:ext cx="8358248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8"/>
                <a:gridCol w="2250296"/>
                <a:gridCol w="2089562"/>
                <a:gridCol w="2089562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Molecule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Polymer/Monomer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Process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Origin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3429000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All students should be able to fill in at least the first two columns. Students targeted at A and B (and C!) should be aiming to fill in all columns for each molecule they think of.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Basic Structure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857916"/>
          </a:xfrm>
        </p:spPr>
        <p:txBody>
          <a:bodyPr>
            <a:normAutofit/>
          </a:bodyPr>
          <a:lstStyle/>
          <a:p>
            <a:r>
              <a:rPr lang="en-GB" sz="2700" dirty="0" smtClean="0"/>
              <a:t>DNA is a polymer.</a:t>
            </a:r>
          </a:p>
          <a:p>
            <a:r>
              <a:rPr lang="en-GB" sz="2700" dirty="0" smtClean="0"/>
              <a:t>Its </a:t>
            </a:r>
            <a:r>
              <a:rPr lang="en-GB" sz="2700" dirty="0" err="1" smtClean="0"/>
              <a:t>monomeric</a:t>
            </a:r>
            <a:r>
              <a:rPr lang="en-GB" sz="2700" dirty="0" smtClean="0"/>
              <a:t> unit is the </a:t>
            </a:r>
            <a:r>
              <a:rPr lang="en-GB" sz="2700" b="1" dirty="0" smtClean="0"/>
              <a:t>nucleotide</a:t>
            </a:r>
            <a:r>
              <a:rPr lang="en-GB" sz="2700" dirty="0" smtClean="0"/>
              <a:t>.</a:t>
            </a:r>
          </a:p>
          <a:p>
            <a:endParaRPr lang="en-GB" sz="2700" dirty="0"/>
          </a:p>
          <a:p>
            <a:endParaRPr lang="en-GB" sz="2700" dirty="0" smtClean="0"/>
          </a:p>
          <a:p>
            <a:endParaRPr lang="en-GB" sz="2700" dirty="0"/>
          </a:p>
          <a:p>
            <a:endParaRPr lang="en-GB" sz="2700" dirty="0" smtClean="0"/>
          </a:p>
          <a:p>
            <a:endParaRPr lang="en-GB" sz="2700" dirty="0"/>
          </a:p>
          <a:p>
            <a:endParaRPr lang="en-GB" sz="2700" dirty="0" smtClean="0"/>
          </a:p>
          <a:p>
            <a:r>
              <a:rPr lang="en-GB" sz="2700" dirty="0" smtClean="0"/>
              <a:t>Nucleotides link together by </a:t>
            </a:r>
            <a:r>
              <a:rPr lang="en-GB" sz="2700" b="1" dirty="0" smtClean="0">
                <a:solidFill>
                  <a:srgbClr val="FF0000"/>
                </a:solidFill>
              </a:rPr>
              <a:t>condensation reactions </a:t>
            </a:r>
            <a:r>
              <a:rPr lang="en-GB" sz="2700" b="1" dirty="0" smtClean="0"/>
              <a:t> </a:t>
            </a:r>
            <a:r>
              <a:rPr lang="en-GB" sz="2700" dirty="0" smtClean="0"/>
              <a:t>between the </a:t>
            </a:r>
            <a:r>
              <a:rPr lang="en-GB" sz="2700" b="1" dirty="0" smtClean="0"/>
              <a:t>phosphate group</a:t>
            </a:r>
            <a:r>
              <a:rPr lang="en-GB" sz="2700" dirty="0" smtClean="0"/>
              <a:t> of one nucleotide, and the </a:t>
            </a:r>
            <a:r>
              <a:rPr lang="en-GB" sz="2700" b="1" dirty="0" err="1" smtClean="0"/>
              <a:t>deoxyribose</a:t>
            </a:r>
            <a:r>
              <a:rPr lang="en-GB" sz="2700" b="1" dirty="0" smtClean="0"/>
              <a:t> sugar </a:t>
            </a:r>
            <a:r>
              <a:rPr lang="en-GB" sz="2700" dirty="0" smtClean="0"/>
              <a:t>of another.</a:t>
            </a:r>
            <a:endParaRPr lang="en-US" sz="27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scienceaid.co.uk/biology/genetics/images/nucleot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71678"/>
            <a:ext cx="2857500" cy="2324100"/>
          </a:xfrm>
          <a:prstGeom prst="rect">
            <a:avLst/>
          </a:prstGeom>
          <a:noFill/>
        </p:spPr>
      </p:pic>
      <p:pic>
        <p:nvPicPr>
          <p:cNvPr id="4100" name="Picture 4" descr="https://www.msu.edu/course/isb/202/ebertmay/2004/drivers/nucleot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785926"/>
            <a:ext cx="3357586" cy="2652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nicksnowden.net/images/DNA%20single%20str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6075"/>
            <a:ext cx="4000528" cy="64445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14876" y="357166"/>
            <a:ext cx="42862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diagram shows six nucleotides in a chain.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They are linked due to condensation reactions.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Each nucleotide has a nitrogenous base (indicated with different colours and shapes).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This is only a </a:t>
            </a:r>
            <a:r>
              <a:rPr lang="en-GB" sz="2400" b="1" dirty="0" smtClean="0"/>
              <a:t>single strand </a:t>
            </a:r>
            <a:r>
              <a:rPr lang="en-GB" sz="2400" dirty="0" smtClean="0"/>
              <a:t>of DNA.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DNA actually exists as a double stranded molecule arranged as a </a:t>
            </a:r>
            <a:r>
              <a:rPr lang="en-GB" sz="2400" b="1" dirty="0" smtClean="0"/>
              <a:t>double helix</a:t>
            </a:r>
            <a:r>
              <a:rPr lang="en-GB" sz="2400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DNA 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Base Pairing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46"/>
            <a:ext cx="3857652" cy="5929354"/>
          </a:xfrm>
        </p:spPr>
        <p:txBody>
          <a:bodyPr>
            <a:normAutofit/>
          </a:bodyPr>
          <a:lstStyle/>
          <a:p>
            <a:r>
              <a:rPr lang="en-GB" sz="2600" dirty="0" smtClean="0"/>
              <a:t>There are </a:t>
            </a:r>
            <a:r>
              <a:rPr lang="en-GB" sz="2600" b="1" dirty="0" smtClean="0"/>
              <a:t>four </a:t>
            </a:r>
            <a:r>
              <a:rPr lang="en-GB" sz="2600" dirty="0" smtClean="0"/>
              <a:t>different </a:t>
            </a:r>
            <a:r>
              <a:rPr lang="en-GB" sz="2600" b="1" dirty="0" smtClean="0"/>
              <a:t>nitrogenous bases</a:t>
            </a:r>
            <a:r>
              <a:rPr lang="en-GB" sz="2600" dirty="0" smtClean="0"/>
              <a:t> in DNA. </a:t>
            </a:r>
          </a:p>
          <a:p>
            <a:r>
              <a:rPr lang="en-GB" sz="2600" dirty="0" smtClean="0"/>
              <a:t>They form the link between two single strand, which forms a ‘ladder’.</a:t>
            </a:r>
          </a:p>
          <a:p>
            <a:r>
              <a:rPr lang="en-GB" sz="2600" dirty="0" smtClean="0"/>
              <a:t>The ladder then folds into a </a:t>
            </a:r>
            <a:r>
              <a:rPr lang="en-GB" sz="2600" b="1" dirty="0" smtClean="0"/>
              <a:t>double helix</a:t>
            </a:r>
            <a:r>
              <a:rPr lang="en-GB" sz="2600" dirty="0" smtClean="0"/>
              <a:t>.</a:t>
            </a:r>
          </a:p>
          <a:p>
            <a:endParaRPr lang="en-GB" sz="2600" dirty="0"/>
          </a:p>
          <a:p>
            <a:r>
              <a:rPr lang="en-GB" sz="2600" dirty="0" smtClean="0"/>
              <a:t>The four bases are shown on the diagram.</a:t>
            </a:r>
            <a:endParaRPr lang="en-US" sz="2600" dirty="0"/>
          </a:p>
        </p:txBody>
      </p:sp>
      <p:pic>
        <p:nvPicPr>
          <p:cNvPr id="18434" name="Picture 2" descr="File:DNA chemical structure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642918"/>
            <a:ext cx="489585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Specificity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6072206"/>
          </a:xfrm>
        </p:spPr>
        <p:txBody>
          <a:bodyPr>
            <a:normAutofit/>
          </a:bodyPr>
          <a:lstStyle/>
          <a:p>
            <a:r>
              <a:rPr lang="en-GB" sz="2600" dirty="0" smtClean="0"/>
              <a:t>The way in which the four bases link is highly specific.</a:t>
            </a:r>
          </a:p>
          <a:p>
            <a:r>
              <a:rPr lang="en-GB" sz="2600" dirty="0" smtClean="0"/>
              <a:t>A base will only form a bond with another base that is </a:t>
            </a:r>
            <a:r>
              <a:rPr lang="en-GB" sz="2600" b="1" dirty="0" smtClean="0"/>
              <a:t>complementary</a:t>
            </a:r>
            <a:r>
              <a:rPr lang="en-GB" sz="2600" dirty="0" smtClean="0"/>
              <a:t>.</a:t>
            </a:r>
          </a:p>
          <a:p>
            <a:endParaRPr lang="en-GB" sz="2600" dirty="0"/>
          </a:p>
          <a:p>
            <a:endParaRPr lang="en-GB" sz="2600" dirty="0" smtClean="0"/>
          </a:p>
          <a:p>
            <a:endParaRPr lang="en-GB" sz="2600" dirty="0"/>
          </a:p>
          <a:p>
            <a:endParaRPr lang="en-GB" sz="2600" dirty="0" smtClean="0"/>
          </a:p>
          <a:p>
            <a:endParaRPr lang="en-GB" sz="2600" dirty="0"/>
          </a:p>
          <a:p>
            <a:pPr algn="ctr">
              <a:buNone/>
            </a:pPr>
            <a:endParaRPr lang="en-GB" sz="2600" dirty="0" smtClean="0"/>
          </a:p>
          <a:p>
            <a:pPr algn="ctr">
              <a:buNone/>
            </a:pPr>
            <a:r>
              <a:rPr lang="en-GB" sz="2600" dirty="0" smtClean="0"/>
              <a:t>Above is the only way the bases are able to combine.</a:t>
            </a:r>
          </a:p>
          <a:p>
            <a:pPr algn="ctr">
              <a:buNone/>
            </a:pPr>
            <a:endParaRPr lang="en-GB" sz="2600" dirty="0"/>
          </a:p>
          <a:p>
            <a:pPr algn="ctr">
              <a:buNone/>
            </a:pPr>
            <a:r>
              <a:rPr lang="en-GB" sz="2600" dirty="0" smtClean="0"/>
              <a:t>What other cases can you think of in biology specificity like this occurs?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1071538" y="2357430"/>
            <a:ext cx="2786082" cy="8572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71538" y="3571876"/>
            <a:ext cx="278608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00628" y="3571876"/>
            <a:ext cx="2786082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00628" y="2357430"/>
            <a:ext cx="2786082" cy="8572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00496" y="2786058"/>
            <a:ext cx="78581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00496" y="4000504"/>
            <a:ext cx="78581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4414" y="257174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Adenine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43504" y="257174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Thymine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14414" y="378619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Cytosine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43504" y="378619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Guanine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14356"/>
            <a:ext cx="8429684" cy="5500726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In a pair, each student is to come up with a sequence of bases for a single strand of DNA (at least 20 bases long).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Do this on your partners paper and get them to </a:t>
            </a:r>
            <a:r>
              <a:rPr lang="en-GB" smtClean="0"/>
              <a:t>complete the </a:t>
            </a:r>
            <a:r>
              <a:rPr lang="en-GB" dirty="0" smtClean="0"/>
              <a:t>corresponding strand that would make a complete section of DNA.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Check if they have completed it correctly.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406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Structure of DNA</vt:lpstr>
      <vt:lpstr>Slide 2</vt:lpstr>
      <vt:lpstr>How many biological molecules can you think of?</vt:lpstr>
      <vt:lpstr>Basic Structure of DNA</vt:lpstr>
      <vt:lpstr>Slide 5</vt:lpstr>
      <vt:lpstr>DNA diagram</vt:lpstr>
      <vt:lpstr>Base Pairing</vt:lpstr>
      <vt:lpstr>Specificity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DNA</dc:title>
  <dc:creator>Varinder</dc:creator>
  <cp:lastModifiedBy>Varinder</cp:lastModifiedBy>
  <cp:revision>1</cp:revision>
  <dcterms:created xsi:type="dcterms:W3CDTF">2009-12-01T21:33:19Z</dcterms:created>
  <dcterms:modified xsi:type="dcterms:W3CDTF">2009-12-01T22:54:48Z</dcterms:modified>
</cp:coreProperties>
</file>