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4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C1"/>
    <a:srgbClr val="E5C2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51998-8D81-4B54-A1B1-A0CBE4BCF649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3D686-A147-433B-904D-3B7E6FA051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3C1FB7-EC57-4372-B17B-D78601E8C62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Boardworks GCSE Science: Biology </a:t>
            </a:r>
          </a:p>
          <a:p>
            <a:r>
              <a:rPr lang="en-GB" smtClean="0"/>
              <a:t>Genes and Genetic Engineering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6229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97EF-428B-4E53-BA18-2569CC3FDF2F}" type="datetimeFigureOut">
              <a:rPr lang="en-US" smtClean="0"/>
              <a:pPr/>
              <a:t>2/15/2010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599F-6981-4166-886F-BD11AD5DB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Genetic%20Code%20Intro.swf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8.2 The Triplet Code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mRNA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mRNA is produced during the 1</a:t>
            </a:r>
            <a:r>
              <a:rPr lang="en-GB" sz="2600" baseline="30000" dirty="0" smtClean="0"/>
              <a:t>st</a:t>
            </a:r>
            <a:r>
              <a:rPr lang="en-GB" sz="2600" dirty="0" smtClean="0"/>
              <a:t> step of </a:t>
            </a:r>
            <a:r>
              <a:rPr lang="en-GB" sz="2600" b="1" dirty="0" smtClean="0"/>
              <a:t>protein synthesis</a:t>
            </a:r>
            <a:r>
              <a:rPr lang="en-GB" sz="2600" dirty="0" smtClean="0"/>
              <a:t> (next lesson).</a:t>
            </a:r>
          </a:p>
          <a:p>
            <a:r>
              <a:rPr lang="en-GB" sz="2600" dirty="0" smtClean="0"/>
              <a:t>It is formed in the nucleus when a section of DNA </a:t>
            </a:r>
            <a:r>
              <a:rPr lang="en-GB" sz="2600" b="1" dirty="0" smtClean="0"/>
              <a:t>unravels</a:t>
            </a:r>
            <a:r>
              <a:rPr lang="en-GB" sz="2600" dirty="0" smtClean="0"/>
              <a:t>, exposing a </a:t>
            </a:r>
            <a:r>
              <a:rPr lang="en-GB" sz="2600" b="1" dirty="0" smtClean="0"/>
              <a:t>template </a:t>
            </a:r>
            <a:r>
              <a:rPr lang="en-GB" sz="2600" dirty="0" smtClean="0"/>
              <a:t>for RNA nucleotides to assemble upon.</a:t>
            </a:r>
            <a:endParaRPr lang="en-GB" sz="26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71472" y="2643182"/>
            <a:ext cx="1785950" cy="3730322"/>
            <a:chOff x="2071670" y="642918"/>
            <a:chExt cx="2643206" cy="5802024"/>
          </a:xfrm>
        </p:grpSpPr>
        <p:grpSp>
          <p:nvGrpSpPr>
            <p:cNvPr id="6" name="Group 5"/>
            <p:cNvGrpSpPr/>
            <p:nvPr/>
          </p:nvGrpSpPr>
          <p:grpSpPr>
            <a:xfrm>
              <a:off x="2071670" y="642918"/>
              <a:ext cx="2303771" cy="5802024"/>
              <a:chOff x="2411105" y="642918"/>
              <a:chExt cx="2803837" cy="5730586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2432469" y="642918"/>
                <a:ext cx="1067961" cy="5662220"/>
              </a:xfrm>
              <a:custGeom>
                <a:avLst/>
                <a:gdLst>
                  <a:gd name="connsiteX0" fmla="*/ 62247 w 1298620"/>
                  <a:gd name="connsiteY0" fmla="*/ 0 h 5911403"/>
                  <a:gd name="connsiteX1" fmla="*/ 100884 w 1298620"/>
                  <a:gd name="connsiteY1" fmla="*/ 309093 h 5911403"/>
                  <a:gd name="connsiteX2" fmla="*/ 448614 w 1298620"/>
                  <a:gd name="connsiteY2" fmla="*/ 656823 h 5911403"/>
                  <a:gd name="connsiteX3" fmla="*/ 1002405 w 1298620"/>
                  <a:gd name="connsiteY3" fmla="*/ 901522 h 5911403"/>
                  <a:gd name="connsiteX4" fmla="*/ 1182709 w 1298620"/>
                  <a:gd name="connsiteY4" fmla="*/ 1249251 h 5911403"/>
                  <a:gd name="connsiteX5" fmla="*/ 1092557 w 1298620"/>
                  <a:gd name="connsiteY5" fmla="*/ 1777285 h 5911403"/>
                  <a:gd name="connsiteX6" fmla="*/ 538766 w 1298620"/>
                  <a:gd name="connsiteY6" fmla="*/ 2086378 h 5911403"/>
                  <a:gd name="connsiteX7" fmla="*/ 165278 w 1298620"/>
                  <a:gd name="connsiteY7" fmla="*/ 2395471 h 5911403"/>
                  <a:gd name="connsiteX8" fmla="*/ 36490 w 1298620"/>
                  <a:gd name="connsiteY8" fmla="*/ 2756079 h 5911403"/>
                  <a:gd name="connsiteX9" fmla="*/ 88005 w 1298620"/>
                  <a:gd name="connsiteY9" fmla="*/ 3193961 h 5911403"/>
                  <a:gd name="connsiteX10" fmla="*/ 564523 w 1298620"/>
                  <a:gd name="connsiteY10" fmla="*/ 3528812 h 5911403"/>
                  <a:gd name="connsiteX11" fmla="*/ 1092557 w 1298620"/>
                  <a:gd name="connsiteY11" fmla="*/ 3747753 h 5911403"/>
                  <a:gd name="connsiteX12" fmla="*/ 1272862 w 1298620"/>
                  <a:gd name="connsiteY12" fmla="*/ 4043967 h 5911403"/>
                  <a:gd name="connsiteX13" fmla="*/ 1247104 w 1298620"/>
                  <a:gd name="connsiteY13" fmla="*/ 4687910 h 5911403"/>
                  <a:gd name="connsiteX14" fmla="*/ 976647 w 1298620"/>
                  <a:gd name="connsiteY14" fmla="*/ 4932609 h 5911403"/>
                  <a:gd name="connsiteX15" fmla="*/ 513008 w 1298620"/>
                  <a:gd name="connsiteY15" fmla="*/ 5164429 h 5911403"/>
                  <a:gd name="connsiteX16" fmla="*/ 191036 w 1298620"/>
                  <a:gd name="connsiteY16" fmla="*/ 5512158 h 5911403"/>
                  <a:gd name="connsiteX17" fmla="*/ 62247 w 1298620"/>
                  <a:gd name="connsiteY17" fmla="*/ 5911403 h 5911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8620" h="5911403">
                    <a:moveTo>
                      <a:pt x="62247" y="0"/>
                    </a:moveTo>
                    <a:cubicBezTo>
                      <a:pt x="49368" y="99811"/>
                      <a:pt x="36490" y="199623"/>
                      <a:pt x="100884" y="309093"/>
                    </a:cubicBezTo>
                    <a:cubicBezTo>
                      <a:pt x="165278" y="418563"/>
                      <a:pt x="298361" y="558085"/>
                      <a:pt x="448614" y="656823"/>
                    </a:cubicBezTo>
                    <a:cubicBezTo>
                      <a:pt x="598867" y="755561"/>
                      <a:pt x="880056" y="802784"/>
                      <a:pt x="1002405" y="901522"/>
                    </a:cubicBezTo>
                    <a:cubicBezTo>
                      <a:pt x="1124754" y="1000260"/>
                      <a:pt x="1167684" y="1103291"/>
                      <a:pt x="1182709" y="1249251"/>
                    </a:cubicBezTo>
                    <a:cubicBezTo>
                      <a:pt x="1197734" y="1395211"/>
                      <a:pt x="1199881" y="1637764"/>
                      <a:pt x="1092557" y="1777285"/>
                    </a:cubicBezTo>
                    <a:cubicBezTo>
                      <a:pt x="985233" y="1916806"/>
                      <a:pt x="693312" y="1983347"/>
                      <a:pt x="538766" y="2086378"/>
                    </a:cubicBezTo>
                    <a:cubicBezTo>
                      <a:pt x="384220" y="2189409"/>
                      <a:pt x="248991" y="2283854"/>
                      <a:pt x="165278" y="2395471"/>
                    </a:cubicBezTo>
                    <a:cubicBezTo>
                      <a:pt x="81565" y="2507088"/>
                      <a:pt x="49369" y="2622997"/>
                      <a:pt x="36490" y="2756079"/>
                    </a:cubicBezTo>
                    <a:cubicBezTo>
                      <a:pt x="23611" y="2889161"/>
                      <a:pt x="0" y="3065172"/>
                      <a:pt x="88005" y="3193961"/>
                    </a:cubicBezTo>
                    <a:cubicBezTo>
                      <a:pt x="176011" y="3322750"/>
                      <a:pt x="397098" y="3436513"/>
                      <a:pt x="564523" y="3528812"/>
                    </a:cubicBezTo>
                    <a:cubicBezTo>
                      <a:pt x="731948" y="3621111"/>
                      <a:pt x="974501" y="3661894"/>
                      <a:pt x="1092557" y="3747753"/>
                    </a:cubicBezTo>
                    <a:cubicBezTo>
                      <a:pt x="1210613" y="3833612"/>
                      <a:pt x="1247104" y="3887274"/>
                      <a:pt x="1272862" y="4043967"/>
                    </a:cubicBezTo>
                    <a:cubicBezTo>
                      <a:pt x="1298620" y="4200660"/>
                      <a:pt x="1296473" y="4539803"/>
                      <a:pt x="1247104" y="4687910"/>
                    </a:cubicBezTo>
                    <a:cubicBezTo>
                      <a:pt x="1197735" y="4836017"/>
                      <a:pt x="1098996" y="4853189"/>
                      <a:pt x="976647" y="4932609"/>
                    </a:cubicBezTo>
                    <a:cubicBezTo>
                      <a:pt x="854298" y="5012029"/>
                      <a:pt x="643943" y="5067838"/>
                      <a:pt x="513008" y="5164429"/>
                    </a:cubicBezTo>
                    <a:cubicBezTo>
                      <a:pt x="382073" y="5261020"/>
                      <a:pt x="266163" y="5387662"/>
                      <a:pt x="191036" y="5512158"/>
                    </a:cubicBezTo>
                    <a:cubicBezTo>
                      <a:pt x="115909" y="5636654"/>
                      <a:pt x="89078" y="5774028"/>
                      <a:pt x="62247" y="5911403"/>
                    </a:cubicBezTo>
                  </a:path>
                </a:pathLst>
              </a:custGeom>
              <a:ln w="85725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487609" y="814640"/>
                <a:ext cx="939988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663857" y="1086826"/>
                <a:ext cx="646242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840105" y="1293627"/>
                <a:ext cx="287784" cy="1329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663857" y="1567333"/>
                <a:ext cx="646242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7" idx="4"/>
              </p:cNvCxnSpPr>
              <p:nvPr/>
            </p:nvCxnSpPr>
            <p:spPr>
              <a:xfrm flipV="1">
                <a:off x="2546359" y="1839510"/>
                <a:ext cx="858748" cy="153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546359" y="2114747"/>
                <a:ext cx="858748" cy="153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663857" y="2388454"/>
                <a:ext cx="587493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722606" y="2799014"/>
                <a:ext cx="411245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2546359" y="3071810"/>
                <a:ext cx="454005" cy="244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87609" y="3347959"/>
                <a:ext cx="512755" cy="9603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87609" y="3621666"/>
                <a:ext cx="584193" cy="2164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663857" y="3895373"/>
                <a:ext cx="407945" cy="33693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H="1" flipV="1">
                <a:off x="2598322" y="4267562"/>
                <a:ext cx="770525" cy="36839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2487609" y="4578108"/>
                <a:ext cx="939988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2428860" y="4920241"/>
                <a:ext cx="1057487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46359" y="5262374"/>
                <a:ext cx="822490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722606" y="5741361"/>
                <a:ext cx="411245" cy="153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46359" y="6015068"/>
                <a:ext cx="763740" cy="152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7" idx="17"/>
              </p:cNvCxnSpPr>
              <p:nvPr/>
            </p:nvCxnSpPr>
            <p:spPr>
              <a:xfrm flipV="1">
                <a:off x="2483660" y="6288775"/>
                <a:ext cx="943937" cy="1636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2411105" y="655093"/>
                <a:ext cx="2433851" cy="5718411"/>
              </a:xfrm>
              <a:custGeom>
                <a:avLst/>
                <a:gdLst>
                  <a:gd name="connsiteX0" fmla="*/ 1028131 w 2433851"/>
                  <a:gd name="connsiteY0" fmla="*/ 0 h 5718411"/>
                  <a:gd name="connsiteX1" fmla="*/ 1028131 w 2433851"/>
                  <a:gd name="connsiteY1" fmla="*/ 259307 h 5718411"/>
                  <a:gd name="connsiteX2" fmla="*/ 850710 w 2433851"/>
                  <a:gd name="connsiteY2" fmla="*/ 518614 h 5718411"/>
                  <a:gd name="connsiteX3" fmla="*/ 659641 w 2433851"/>
                  <a:gd name="connsiteY3" fmla="*/ 709683 h 5718411"/>
                  <a:gd name="connsiteX4" fmla="*/ 359391 w 2433851"/>
                  <a:gd name="connsiteY4" fmla="*/ 832513 h 5718411"/>
                  <a:gd name="connsiteX5" fmla="*/ 236561 w 2433851"/>
                  <a:gd name="connsiteY5" fmla="*/ 968991 h 5718411"/>
                  <a:gd name="connsiteX6" fmla="*/ 113731 w 2433851"/>
                  <a:gd name="connsiteY6" fmla="*/ 1241946 h 5718411"/>
                  <a:gd name="connsiteX7" fmla="*/ 127379 w 2433851"/>
                  <a:gd name="connsiteY7" fmla="*/ 1555844 h 5718411"/>
                  <a:gd name="connsiteX8" fmla="*/ 236561 w 2433851"/>
                  <a:gd name="connsiteY8" fmla="*/ 1719617 h 5718411"/>
                  <a:gd name="connsiteX9" fmla="*/ 577755 w 2433851"/>
                  <a:gd name="connsiteY9" fmla="*/ 2006220 h 5718411"/>
                  <a:gd name="connsiteX10" fmla="*/ 987188 w 2433851"/>
                  <a:gd name="connsiteY10" fmla="*/ 2169994 h 5718411"/>
                  <a:gd name="connsiteX11" fmla="*/ 1342029 w 2433851"/>
                  <a:gd name="connsiteY11" fmla="*/ 2156346 h 5718411"/>
                  <a:gd name="connsiteX12" fmla="*/ 1410268 w 2433851"/>
                  <a:gd name="connsiteY12" fmla="*/ 2006220 h 5718411"/>
                  <a:gd name="connsiteX13" fmla="*/ 1464859 w 2433851"/>
                  <a:gd name="connsiteY13" fmla="*/ 1815152 h 5718411"/>
                  <a:gd name="connsiteX14" fmla="*/ 1560394 w 2433851"/>
                  <a:gd name="connsiteY14" fmla="*/ 1678674 h 5718411"/>
                  <a:gd name="connsiteX15" fmla="*/ 1683223 w 2433851"/>
                  <a:gd name="connsiteY15" fmla="*/ 1610435 h 5718411"/>
                  <a:gd name="connsiteX16" fmla="*/ 1915235 w 2433851"/>
                  <a:gd name="connsiteY16" fmla="*/ 1610435 h 5718411"/>
                  <a:gd name="connsiteX17" fmla="*/ 2038065 w 2433851"/>
                  <a:gd name="connsiteY17" fmla="*/ 1678674 h 5718411"/>
                  <a:gd name="connsiteX18" fmla="*/ 2188191 w 2433851"/>
                  <a:gd name="connsiteY18" fmla="*/ 1883391 h 5718411"/>
                  <a:gd name="connsiteX19" fmla="*/ 2392907 w 2433851"/>
                  <a:gd name="connsiteY19" fmla="*/ 2661313 h 5718411"/>
                  <a:gd name="connsiteX20" fmla="*/ 2406555 w 2433851"/>
                  <a:gd name="connsiteY20" fmla="*/ 3179928 h 5718411"/>
                  <a:gd name="connsiteX21" fmla="*/ 2229134 w 2433851"/>
                  <a:gd name="connsiteY21" fmla="*/ 3684895 h 5718411"/>
                  <a:gd name="connsiteX22" fmla="*/ 1928883 w 2433851"/>
                  <a:gd name="connsiteY22" fmla="*/ 3998794 h 5718411"/>
                  <a:gd name="connsiteX23" fmla="*/ 1710519 w 2433851"/>
                  <a:gd name="connsiteY23" fmla="*/ 4012441 h 5718411"/>
                  <a:gd name="connsiteX24" fmla="*/ 1492155 w 2433851"/>
                  <a:gd name="connsiteY24" fmla="*/ 3821373 h 5718411"/>
                  <a:gd name="connsiteX25" fmla="*/ 1410268 w 2433851"/>
                  <a:gd name="connsiteY25" fmla="*/ 3466531 h 5718411"/>
                  <a:gd name="connsiteX26" fmla="*/ 1342029 w 2433851"/>
                  <a:gd name="connsiteY26" fmla="*/ 3452883 h 5718411"/>
                  <a:gd name="connsiteX27" fmla="*/ 1014483 w 2433851"/>
                  <a:gd name="connsiteY27" fmla="*/ 3480179 h 5718411"/>
                  <a:gd name="connsiteX28" fmla="*/ 441277 w 2433851"/>
                  <a:gd name="connsiteY28" fmla="*/ 3507474 h 5718411"/>
                  <a:gd name="connsiteX29" fmla="*/ 209265 w 2433851"/>
                  <a:gd name="connsiteY29" fmla="*/ 3643952 h 5718411"/>
                  <a:gd name="connsiteX30" fmla="*/ 100083 w 2433851"/>
                  <a:gd name="connsiteY30" fmla="*/ 3998794 h 5718411"/>
                  <a:gd name="connsiteX31" fmla="*/ 4549 w 2433851"/>
                  <a:gd name="connsiteY31" fmla="*/ 4367283 h 5718411"/>
                  <a:gd name="connsiteX32" fmla="*/ 127379 w 2433851"/>
                  <a:gd name="connsiteY32" fmla="*/ 4626591 h 5718411"/>
                  <a:gd name="connsiteX33" fmla="*/ 468573 w 2433851"/>
                  <a:gd name="connsiteY33" fmla="*/ 4844955 h 5718411"/>
                  <a:gd name="connsiteX34" fmla="*/ 850710 w 2433851"/>
                  <a:gd name="connsiteY34" fmla="*/ 5254388 h 5718411"/>
                  <a:gd name="connsiteX35" fmla="*/ 1055426 w 2433851"/>
                  <a:gd name="connsiteY35" fmla="*/ 5718411 h 5718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433851" h="5718411">
                    <a:moveTo>
                      <a:pt x="1028131" y="0"/>
                    </a:moveTo>
                    <a:cubicBezTo>
                      <a:pt x="1042916" y="86435"/>
                      <a:pt x="1057701" y="172871"/>
                      <a:pt x="1028131" y="259307"/>
                    </a:cubicBezTo>
                    <a:cubicBezTo>
                      <a:pt x="998561" y="345743"/>
                      <a:pt x="912125" y="443551"/>
                      <a:pt x="850710" y="518614"/>
                    </a:cubicBezTo>
                    <a:cubicBezTo>
                      <a:pt x="789295" y="593677"/>
                      <a:pt x="741527" y="657367"/>
                      <a:pt x="659641" y="709683"/>
                    </a:cubicBezTo>
                    <a:cubicBezTo>
                      <a:pt x="577755" y="761999"/>
                      <a:pt x="429904" y="789295"/>
                      <a:pt x="359391" y="832513"/>
                    </a:cubicBezTo>
                    <a:cubicBezTo>
                      <a:pt x="288878" y="875731"/>
                      <a:pt x="277504" y="900752"/>
                      <a:pt x="236561" y="968991"/>
                    </a:cubicBezTo>
                    <a:cubicBezTo>
                      <a:pt x="195618" y="1037230"/>
                      <a:pt x="131928" y="1144137"/>
                      <a:pt x="113731" y="1241946"/>
                    </a:cubicBezTo>
                    <a:cubicBezTo>
                      <a:pt x="95534" y="1339755"/>
                      <a:pt x="106907" y="1476232"/>
                      <a:pt x="127379" y="1555844"/>
                    </a:cubicBezTo>
                    <a:cubicBezTo>
                      <a:pt x="147851" y="1635456"/>
                      <a:pt x="161498" y="1644554"/>
                      <a:pt x="236561" y="1719617"/>
                    </a:cubicBezTo>
                    <a:cubicBezTo>
                      <a:pt x="311624" y="1794680"/>
                      <a:pt x="452651" y="1931157"/>
                      <a:pt x="577755" y="2006220"/>
                    </a:cubicBezTo>
                    <a:cubicBezTo>
                      <a:pt x="702859" y="2081283"/>
                      <a:pt x="859809" y="2144973"/>
                      <a:pt x="987188" y="2169994"/>
                    </a:cubicBezTo>
                    <a:cubicBezTo>
                      <a:pt x="1114567" y="2195015"/>
                      <a:pt x="1271516" y="2183642"/>
                      <a:pt x="1342029" y="2156346"/>
                    </a:cubicBezTo>
                    <a:cubicBezTo>
                      <a:pt x="1412542" y="2129050"/>
                      <a:pt x="1389796" y="2063086"/>
                      <a:pt x="1410268" y="2006220"/>
                    </a:cubicBezTo>
                    <a:cubicBezTo>
                      <a:pt x="1430740" y="1949354"/>
                      <a:pt x="1439838" y="1869743"/>
                      <a:pt x="1464859" y="1815152"/>
                    </a:cubicBezTo>
                    <a:cubicBezTo>
                      <a:pt x="1489880" y="1760561"/>
                      <a:pt x="1524000" y="1712793"/>
                      <a:pt x="1560394" y="1678674"/>
                    </a:cubicBezTo>
                    <a:cubicBezTo>
                      <a:pt x="1596788" y="1644555"/>
                      <a:pt x="1624083" y="1621808"/>
                      <a:pt x="1683223" y="1610435"/>
                    </a:cubicBezTo>
                    <a:cubicBezTo>
                      <a:pt x="1742363" y="1599062"/>
                      <a:pt x="1856095" y="1599062"/>
                      <a:pt x="1915235" y="1610435"/>
                    </a:cubicBezTo>
                    <a:cubicBezTo>
                      <a:pt x="1974375" y="1621808"/>
                      <a:pt x="1992572" y="1633181"/>
                      <a:pt x="2038065" y="1678674"/>
                    </a:cubicBezTo>
                    <a:cubicBezTo>
                      <a:pt x="2083558" y="1724167"/>
                      <a:pt x="2129051" y="1719618"/>
                      <a:pt x="2188191" y="1883391"/>
                    </a:cubicBezTo>
                    <a:cubicBezTo>
                      <a:pt x="2247331" y="2047164"/>
                      <a:pt x="2356513" y="2445224"/>
                      <a:pt x="2392907" y="2661313"/>
                    </a:cubicBezTo>
                    <a:cubicBezTo>
                      <a:pt x="2429301" y="2877402"/>
                      <a:pt x="2433851" y="3009331"/>
                      <a:pt x="2406555" y="3179928"/>
                    </a:cubicBezTo>
                    <a:cubicBezTo>
                      <a:pt x="2379259" y="3350525"/>
                      <a:pt x="2308746" y="3548417"/>
                      <a:pt x="2229134" y="3684895"/>
                    </a:cubicBezTo>
                    <a:cubicBezTo>
                      <a:pt x="2149522" y="3821373"/>
                      <a:pt x="2015319" y="3944203"/>
                      <a:pt x="1928883" y="3998794"/>
                    </a:cubicBezTo>
                    <a:cubicBezTo>
                      <a:pt x="1842447" y="4053385"/>
                      <a:pt x="1783307" y="4042011"/>
                      <a:pt x="1710519" y="4012441"/>
                    </a:cubicBezTo>
                    <a:cubicBezTo>
                      <a:pt x="1637731" y="3982871"/>
                      <a:pt x="1542197" y="3912358"/>
                      <a:pt x="1492155" y="3821373"/>
                    </a:cubicBezTo>
                    <a:cubicBezTo>
                      <a:pt x="1442113" y="3730388"/>
                      <a:pt x="1435289" y="3527946"/>
                      <a:pt x="1410268" y="3466531"/>
                    </a:cubicBezTo>
                    <a:cubicBezTo>
                      <a:pt x="1385247" y="3405116"/>
                      <a:pt x="1407993" y="3450608"/>
                      <a:pt x="1342029" y="3452883"/>
                    </a:cubicBezTo>
                    <a:cubicBezTo>
                      <a:pt x="1276065" y="3455158"/>
                      <a:pt x="1164608" y="3471081"/>
                      <a:pt x="1014483" y="3480179"/>
                    </a:cubicBezTo>
                    <a:cubicBezTo>
                      <a:pt x="864358" y="3489277"/>
                      <a:pt x="575480" y="3480179"/>
                      <a:pt x="441277" y="3507474"/>
                    </a:cubicBezTo>
                    <a:cubicBezTo>
                      <a:pt x="307074" y="3534769"/>
                      <a:pt x="266131" y="3562065"/>
                      <a:pt x="209265" y="3643952"/>
                    </a:cubicBezTo>
                    <a:cubicBezTo>
                      <a:pt x="152399" y="3725839"/>
                      <a:pt x="134202" y="3878239"/>
                      <a:pt x="100083" y="3998794"/>
                    </a:cubicBezTo>
                    <a:cubicBezTo>
                      <a:pt x="65964" y="4119349"/>
                      <a:pt x="0" y="4262650"/>
                      <a:pt x="4549" y="4367283"/>
                    </a:cubicBezTo>
                    <a:cubicBezTo>
                      <a:pt x="9098" y="4471916"/>
                      <a:pt x="50042" y="4546979"/>
                      <a:pt x="127379" y="4626591"/>
                    </a:cubicBezTo>
                    <a:cubicBezTo>
                      <a:pt x="204716" y="4706203"/>
                      <a:pt x="348018" y="4740322"/>
                      <a:pt x="468573" y="4844955"/>
                    </a:cubicBezTo>
                    <a:cubicBezTo>
                      <a:pt x="589128" y="4949588"/>
                      <a:pt x="752901" y="5108812"/>
                      <a:pt x="850710" y="5254388"/>
                    </a:cubicBezTo>
                    <a:cubicBezTo>
                      <a:pt x="948519" y="5399964"/>
                      <a:pt x="1001972" y="5559187"/>
                      <a:pt x="1055426" y="5718411"/>
                    </a:cubicBezTo>
                  </a:path>
                </a:pathLst>
              </a:custGeom>
              <a:ln w="79375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4643438" y="2500306"/>
                <a:ext cx="357190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786314" y="3000372"/>
                <a:ext cx="357190" cy="7143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857752" y="3500438"/>
                <a:ext cx="357190" cy="158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786314" y="4000504"/>
                <a:ext cx="357190" cy="7143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572000" y="4429132"/>
                <a:ext cx="42862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4186235" y="2198491"/>
              <a:ext cx="357191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768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00B050"/>
                  </a:solidFill>
                </a:rPr>
                <a:t>T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5768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86248" y="392906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43372" y="442913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>
          <a:xfrm>
            <a:off x="2500298" y="2643182"/>
            <a:ext cx="6500858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*mRNA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identical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DNA template it has been formed </a:t>
            </a:r>
            <a:r>
              <a:rPr lang="en-GB" sz="2600" dirty="0" smtClean="0"/>
              <a:t>from*.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complementary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the template.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600" b="0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b="0" baseline="0" dirty="0" smtClean="0"/>
              <a:t>mRNA</a:t>
            </a:r>
            <a:r>
              <a:rPr lang="en-GB" sz="2600" b="0" dirty="0" smtClean="0"/>
              <a:t> will move to the cytoplasm, where in conjunction with a </a:t>
            </a:r>
            <a:r>
              <a:rPr lang="en-GB" sz="2600" b="1" dirty="0" smtClean="0"/>
              <a:t>ribosome</a:t>
            </a:r>
            <a:r>
              <a:rPr lang="en-GB" sz="2600" dirty="0" smtClean="0"/>
              <a:t>, it acts as a </a:t>
            </a:r>
            <a:r>
              <a:rPr lang="en-GB" sz="2600" b="1" dirty="0" smtClean="0"/>
              <a:t>scaffold </a:t>
            </a:r>
            <a:r>
              <a:rPr lang="en-GB" sz="2600" dirty="0" smtClean="0"/>
              <a:t>to form proteins on.</a:t>
            </a:r>
            <a:endParaRPr lang="en-GB" sz="2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The bases on the mRNA indicate the </a:t>
            </a:r>
            <a:r>
              <a:rPr lang="en-GB" sz="2600" b="1" dirty="0" smtClean="0"/>
              <a:t>order</a:t>
            </a:r>
            <a:r>
              <a:rPr lang="en-GB" sz="2600" dirty="0" smtClean="0"/>
              <a:t> of amino acids in the protein being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Triplet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Each amino acid in a protein is coded for by a sequence of </a:t>
            </a:r>
            <a:r>
              <a:rPr lang="en-GB" sz="2600" b="1" dirty="0" smtClean="0"/>
              <a:t>three nucleotide bases </a:t>
            </a:r>
            <a:r>
              <a:rPr lang="en-GB" sz="2600" dirty="0" smtClean="0"/>
              <a:t>on the mRNA strand.</a:t>
            </a:r>
            <a:endParaRPr lang="en-GB" sz="2600" dirty="0"/>
          </a:p>
        </p:txBody>
      </p:sp>
      <p:grpSp>
        <p:nvGrpSpPr>
          <p:cNvPr id="61" name="Group 60"/>
          <p:cNvGrpSpPr/>
          <p:nvPr/>
        </p:nvGrpSpPr>
        <p:grpSpPr>
          <a:xfrm rot="3541216">
            <a:off x="-237250" y="3276077"/>
            <a:ext cx="3714776" cy="715968"/>
            <a:chOff x="642910" y="2143116"/>
            <a:chExt cx="3714776" cy="71596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642910" y="2857496"/>
              <a:ext cx="37147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607191" y="2678901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1036613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1465241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1893869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320909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2749537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3178164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3606792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4035421" y="2678107"/>
              <a:ext cx="35719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2910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71538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500166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8794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786050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14678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43306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71934" y="2143116"/>
              <a:ext cx="285752" cy="46166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sp>
        <p:nvSpPr>
          <p:cNvPr id="62" name="Right Brace 61"/>
          <p:cNvSpPr/>
          <p:nvPr/>
        </p:nvSpPr>
        <p:spPr>
          <a:xfrm rot="19670840">
            <a:off x="1298369" y="1617392"/>
            <a:ext cx="247137" cy="11921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1571604" y="164305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3143240" y="1643050"/>
            <a:ext cx="5857916" cy="5072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sequences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nucleotide bases 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known as 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CODONS</a:t>
            </a:r>
            <a:r>
              <a:rPr kumimoji="0" lang="en-GB" sz="26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60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The triplet code is referred to as </a:t>
            </a:r>
            <a:r>
              <a:rPr lang="en-GB" sz="2600" b="1" dirty="0" smtClean="0"/>
              <a:t>degenerate</a:t>
            </a:r>
            <a:r>
              <a:rPr lang="en-GB" sz="2600" dirty="0" smtClean="0"/>
              <a:t>. – this is because most amino acids have </a:t>
            </a:r>
            <a:r>
              <a:rPr lang="en-GB" sz="2600" b="1" dirty="0" smtClean="0"/>
              <a:t>more than one codon</a:t>
            </a:r>
            <a:r>
              <a:rPr lang="en-GB" sz="2600" dirty="0" smtClean="0"/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600" b="0" i="0" u="none" baseline="0" dirty="0" err="1" smtClean="0"/>
              <a:t>Eg</a:t>
            </a:r>
            <a:r>
              <a:rPr lang="en-GB" sz="2600" b="0" i="0" u="none" baseline="0" dirty="0" smtClean="0"/>
              <a:t>: UUA, UUG, CUU – all code for leucine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600" b="0" i="0" u="none" baseline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Three codons are </a:t>
            </a:r>
            <a:r>
              <a:rPr lang="en-GB" sz="2600" b="1" dirty="0" smtClean="0"/>
              <a:t>stop codons</a:t>
            </a:r>
            <a:r>
              <a:rPr lang="en-GB" sz="2600" dirty="0" smtClean="0"/>
              <a:t>. They mark the </a:t>
            </a:r>
            <a:r>
              <a:rPr lang="en-GB" sz="2600" b="1" dirty="0" smtClean="0"/>
              <a:t>end </a:t>
            </a:r>
            <a:r>
              <a:rPr lang="en-GB" sz="2600" dirty="0" smtClean="0"/>
              <a:t>of a polypeptide chain.</a:t>
            </a:r>
            <a:endParaRPr lang="en-GB" sz="2600" b="0" i="0" u="none" baseline="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600" b="0" i="0" u="none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Triplet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 code is </a:t>
            </a:r>
            <a:r>
              <a:rPr lang="en-GB" sz="2600" b="1" dirty="0" smtClean="0"/>
              <a:t>non-overlapping</a:t>
            </a:r>
            <a:r>
              <a:rPr lang="en-GB" sz="2600" dirty="0" smtClean="0"/>
              <a:t>. </a:t>
            </a:r>
          </a:p>
          <a:p>
            <a:endParaRPr lang="en-GB" sz="2600" dirty="0" smtClean="0"/>
          </a:p>
          <a:p>
            <a:pPr algn="ctr">
              <a:buNone/>
            </a:pPr>
            <a:r>
              <a:rPr lang="en-GB" sz="2600" dirty="0" smtClean="0"/>
              <a:t>i.e. The mRNA strand below shows </a:t>
            </a:r>
            <a:r>
              <a:rPr lang="en-GB" sz="2600" b="1" dirty="0" smtClean="0"/>
              <a:t>three</a:t>
            </a:r>
            <a:r>
              <a:rPr lang="en-GB" sz="2600" dirty="0" smtClean="0"/>
              <a:t> codons in sequence</a:t>
            </a:r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pPr algn="ctr">
              <a:buNone/>
            </a:pPr>
            <a:endParaRPr lang="en-GB" sz="2600" dirty="0" smtClean="0"/>
          </a:p>
          <a:p>
            <a:r>
              <a:rPr lang="en-GB" sz="2600" dirty="0" smtClean="0"/>
              <a:t>The code is </a:t>
            </a:r>
            <a:r>
              <a:rPr lang="en-GB" sz="2600" b="1" dirty="0" smtClean="0"/>
              <a:t>universal</a:t>
            </a:r>
            <a:r>
              <a:rPr lang="en-GB" sz="2600" dirty="0" smtClean="0"/>
              <a:t>. – The same codon codes for the same amino acid in all organisms.</a:t>
            </a:r>
            <a:endParaRPr lang="en-GB" sz="26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71604" y="2285992"/>
            <a:ext cx="1928826" cy="857256"/>
            <a:chOff x="1571604" y="3214686"/>
            <a:chExt cx="1928826" cy="85725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571604" y="4061601"/>
              <a:ext cx="1928826" cy="103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1587046" y="3849551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2269822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2951336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571604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53117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34631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00430" y="2285992"/>
            <a:ext cx="1933083" cy="867597"/>
            <a:chOff x="3500430" y="3214686"/>
            <a:chExt cx="1933083" cy="867597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3632849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4311838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4993351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616144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97658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79171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FFC000"/>
                  </a:solidFill>
                </a:rPr>
                <a:t>G</a:t>
              </a:r>
              <a:endParaRPr lang="en-GB" sz="24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500430" y="4071942"/>
              <a:ext cx="1928826" cy="103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429256" y="2285992"/>
            <a:ext cx="2048798" cy="867597"/>
            <a:chOff x="5429256" y="3214686"/>
            <a:chExt cx="2048798" cy="867597"/>
          </a:xfrm>
        </p:grpSpPr>
        <p:cxnSp>
          <p:nvCxnSpPr>
            <p:cNvPr id="48" name="Straight Connector 47"/>
            <p:cNvCxnSpPr/>
            <p:nvPr/>
          </p:nvCxnSpPr>
          <p:spPr>
            <a:xfrm rot="5400000" flipH="1" flipV="1">
              <a:off x="5674863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356376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037892" y="3848610"/>
              <a:ext cx="423458" cy="252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660685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42198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00B050"/>
                  </a:solidFill>
                </a:rPr>
                <a:t>A</a:t>
              </a:r>
              <a:endParaRPr lang="en-GB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23712" y="3214686"/>
              <a:ext cx="454342" cy="5473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429256" y="4071942"/>
              <a:ext cx="1928826" cy="103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14282" y="335756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Histidine</a:t>
            </a:r>
            <a:endParaRPr lang="en-GB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28992" y="335756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Arginine</a:t>
            </a:r>
            <a:endParaRPr lang="en-GB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35756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err="1" smtClean="0"/>
              <a:t>Histidine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4311E-6 L -0.12379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35893E-6 L 0.13281 -0.000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4" grpId="0"/>
      <p:bldP spid="34" grpId="1"/>
      <p:bldP spid="35" grpId="0"/>
      <p:bldP spid="3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volution-textbook.org/content/free/figures/02_EVOW_Art/26_EVOW_CH02.jpg"/>
          <p:cNvPicPr>
            <a:picLocks noChangeAspect="1" noChangeArrowheads="1"/>
          </p:cNvPicPr>
          <p:nvPr/>
        </p:nvPicPr>
        <p:blipFill>
          <a:blip r:embed="rId2" cstate="print"/>
          <a:srcRect l="-524" b="17631"/>
          <a:stretch>
            <a:fillRect/>
          </a:stretch>
        </p:blipFill>
        <p:spPr bwMode="auto">
          <a:xfrm>
            <a:off x="642910" y="428604"/>
            <a:ext cx="7806649" cy="5994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Transfer RNA (tRNA) </a:t>
            </a:r>
            <a:r>
              <a:rPr lang="en-GB" sz="2600" dirty="0" smtClean="0"/>
              <a:t>is a small molecule, existing as a single-strand that is </a:t>
            </a:r>
            <a:r>
              <a:rPr lang="en-GB" sz="2600" b="1" dirty="0" smtClean="0"/>
              <a:t>folded</a:t>
            </a:r>
            <a:r>
              <a:rPr lang="en-GB" sz="2600" dirty="0" smtClean="0"/>
              <a:t> into a </a:t>
            </a:r>
            <a:r>
              <a:rPr lang="en-GB" sz="2600" b="1" dirty="0" smtClean="0"/>
              <a:t>clover-leaf shape</a:t>
            </a:r>
            <a:r>
              <a:rPr lang="en-GB" sz="2600" dirty="0" smtClean="0"/>
              <a:t>.</a:t>
            </a:r>
            <a:endParaRPr lang="en-GB" sz="2600" b="1" dirty="0" smtClean="0"/>
          </a:p>
        </p:txBody>
      </p:sp>
      <p:pic>
        <p:nvPicPr>
          <p:cNvPr id="18434" name="Picture 2" descr="http://img.tfd.com/dorland/thumbs/RNA_transfer-R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3714776" cy="4086254"/>
          </a:xfrm>
          <a:prstGeom prst="rect">
            <a:avLst/>
          </a:prstGeom>
          <a:noFill/>
        </p:spPr>
      </p:pic>
      <p:pic>
        <p:nvPicPr>
          <p:cNvPr id="18436" name="Picture 4" descr="Transfer RNA Co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071678"/>
            <a:ext cx="392909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The role of tRNA is to bring the amino acids to a ribosome where protein synthesis is taking place. (more on this later)</a:t>
            </a:r>
          </a:p>
        </p:txBody>
      </p:sp>
      <p:pic>
        <p:nvPicPr>
          <p:cNvPr id="33794" name="Picture 2" descr="http://gel.ym.edu.tw/~ycl6/sc2005/images/transl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00240"/>
            <a:ext cx="4786346" cy="4144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Remembering DNA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63563" y="1257300"/>
            <a:ext cx="8231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Base pairs hold the two strands of the DNA helix together.</a:t>
            </a:r>
          </a:p>
          <a:p>
            <a:r>
              <a:rPr lang="en-GB" sz="2400" dirty="0">
                <a:latin typeface="+mn-lt"/>
              </a:rPr>
              <a:t>The rules for base pairing are…</a:t>
            </a:r>
          </a:p>
        </p:txBody>
      </p:sp>
      <p:sp>
        <p:nvSpPr>
          <p:cNvPr id="879622" name="Text Box 6"/>
          <p:cNvSpPr txBox="1">
            <a:spLocks noChangeArrowheads="1"/>
          </p:cNvSpPr>
          <p:nvPr/>
        </p:nvSpPr>
        <p:spPr bwMode="auto">
          <a:xfrm>
            <a:off x="563563" y="4171950"/>
            <a:ext cx="8231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There are millions of base pairs in a DNA molecule, and they </a:t>
            </a:r>
            <a:r>
              <a:rPr lang="en-GB" sz="2400" b="1" dirty="0">
                <a:latin typeface="+mn-lt"/>
              </a:rPr>
              <a:t>always</a:t>
            </a:r>
            <a:r>
              <a:rPr lang="en-GB" sz="2400" dirty="0">
                <a:latin typeface="+mn-lt"/>
              </a:rPr>
              <a:t> follow these rules.</a:t>
            </a:r>
          </a:p>
        </p:txBody>
      </p:sp>
      <p:sp>
        <p:nvSpPr>
          <p:cNvPr id="879624" name="Text Box 8"/>
          <p:cNvSpPr txBox="1">
            <a:spLocks noChangeArrowheads="1"/>
          </p:cNvSpPr>
          <p:nvPr/>
        </p:nvSpPr>
        <p:spPr bwMode="auto">
          <a:xfrm>
            <a:off x="593725" y="2427288"/>
            <a:ext cx="3700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+mj-lt"/>
              </a:rPr>
              <a:t>‘A’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+mj-lt"/>
              </a:rPr>
              <a:t>always pairs with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 ‘</a:t>
            </a:r>
            <a:r>
              <a:rPr lang="en-GB" sz="2800" b="1" dirty="0">
                <a:solidFill>
                  <a:srgbClr val="FF0000"/>
                </a:solidFill>
                <a:latin typeface="+mj-lt"/>
              </a:rPr>
              <a:t>T’</a:t>
            </a:r>
          </a:p>
        </p:txBody>
      </p:sp>
      <p:sp>
        <p:nvSpPr>
          <p:cNvPr id="879625" name="Text Box 9"/>
          <p:cNvSpPr txBox="1">
            <a:spLocks noChangeArrowheads="1"/>
          </p:cNvSpPr>
          <p:nvPr/>
        </p:nvSpPr>
        <p:spPr bwMode="auto">
          <a:xfrm>
            <a:off x="4813300" y="2427288"/>
            <a:ext cx="3735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>
                <a:solidFill>
                  <a:srgbClr val="FF0000"/>
                </a:solidFill>
                <a:latin typeface="+mj-lt"/>
              </a:rPr>
              <a:t>‘C’</a:t>
            </a:r>
            <a:r>
              <a:rPr lang="en-GB" sz="280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b="1">
                <a:solidFill>
                  <a:srgbClr val="FF0000"/>
                </a:solidFill>
                <a:latin typeface="+mj-lt"/>
              </a:rPr>
              <a:t>always</a:t>
            </a:r>
            <a:r>
              <a:rPr lang="en-GB" sz="280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800" b="1">
                <a:solidFill>
                  <a:srgbClr val="FF0000"/>
                </a:solidFill>
                <a:latin typeface="+mj-lt"/>
              </a:rPr>
              <a:t>pairs with</a:t>
            </a:r>
            <a:r>
              <a:rPr lang="en-GB" sz="2800">
                <a:solidFill>
                  <a:srgbClr val="FF0000"/>
                </a:solidFill>
                <a:latin typeface="+mj-lt"/>
              </a:rPr>
              <a:t> ‘</a:t>
            </a:r>
            <a:r>
              <a:rPr lang="en-GB" sz="2800" b="1">
                <a:solidFill>
                  <a:srgbClr val="FF0000"/>
                </a:solidFill>
                <a:latin typeface="+mj-lt"/>
              </a:rPr>
              <a:t>G’</a:t>
            </a:r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563563" y="5213350"/>
            <a:ext cx="8008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It is the sequence of these bases along a DNA molecule that forms the 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genetic code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dirty="0">
                <a:latin typeface="+mn-lt"/>
              </a:rPr>
              <a:t>– it’s that simple!</a:t>
            </a:r>
          </a:p>
        </p:txBody>
      </p:sp>
      <p:sp>
        <p:nvSpPr>
          <p:cNvPr id="7175" name="Rectangle 2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How do bases pair together?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82638" y="3011488"/>
            <a:ext cx="2159000" cy="641350"/>
            <a:chOff x="493" y="1599"/>
            <a:chExt cx="1360" cy="404"/>
          </a:xfrm>
        </p:grpSpPr>
        <p:pic>
          <p:nvPicPr>
            <p:cNvPr id="7188" name="Picture 23" descr="a_ba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" y="1626"/>
              <a:ext cx="1360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9" name="Text Box 27"/>
            <p:cNvSpPr txBox="1">
              <a:spLocks noChangeArrowheads="1"/>
            </p:cNvSpPr>
            <p:nvPr/>
          </p:nvSpPr>
          <p:spPr bwMode="auto">
            <a:xfrm>
              <a:off x="580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A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789238" y="3011488"/>
            <a:ext cx="996950" cy="641350"/>
            <a:chOff x="1757" y="1599"/>
            <a:chExt cx="628" cy="404"/>
          </a:xfrm>
        </p:grpSpPr>
        <p:pic>
          <p:nvPicPr>
            <p:cNvPr id="7186" name="Picture 26" descr="t_bas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7" y="1624"/>
              <a:ext cx="6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7" name="Text Box 28"/>
            <p:cNvSpPr txBox="1">
              <a:spLocks noChangeArrowheads="1"/>
            </p:cNvSpPr>
            <p:nvPr/>
          </p:nvSpPr>
          <p:spPr bwMode="auto">
            <a:xfrm>
              <a:off x="2003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T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092700" y="3011488"/>
            <a:ext cx="1658938" cy="641350"/>
            <a:chOff x="3208" y="1599"/>
            <a:chExt cx="1045" cy="404"/>
          </a:xfrm>
        </p:grpSpPr>
        <p:pic>
          <p:nvPicPr>
            <p:cNvPr id="7184" name="Picture 24" descr="c_bas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08" y="1621"/>
              <a:ext cx="1045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" name="Text Box 29"/>
            <p:cNvSpPr txBox="1">
              <a:spLocks noChangeArrowheads="1"/>
            </p:cNvSpPr>
            <p:nvPr/>
          </p:nvSpPr>
          <p:spPr bwMode="auto">
            <a:xfrm>
              <a:off x="3298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C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543675" y="3011488"/>
            <a:ext cx="1573213" cy="641350"/>
            <a:chOff x="4122" y="1599"/>
            <a:chExt cx="991" cy="404"/>
          </a:xfrm>
        </p:grpSpPr>
        <p:pic>
          <p:nvPicPr>
            <p:cNvPr id="7182" name="Picture 25" descr="g_bas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22" y="1621"/>
              <a:ext cx="99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3" name="Text Box 30"/>
            <p:cNvSpPr txBox="1">
              <a:spLocks noChangeArrowheads="1"/>
            </p:cNvSpPr>
            <p:nvPr/>
          </p:nvSpPr>
          <p:spPr bwMode="auto">
            <a:xfrm>
              <a:off x="4729" y="1599"/>
              <a:ext cx="29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3600" b="1"/>
                <a:t>G</a:t>
              </a:r>
            </a:p>
          </p:txBody>
        </p:sp>
      </p:grpSp>
      <p:pic>
        <p:nvPicPr>
          <p:cNvPr id="879653" name="Picture 37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47088" y="5786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4572000" y="6143625"/>
            <a:ext cx="2786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hlinkClick r:id="rId8" action="ppaction://hlinkfile"/>
              </a:rPr>
              <a:t>Genetic Code Intro.swf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7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7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2" grpId="0"/>
      <p:bldP spid="879624" grpId="0"/>
      <p:bldP spid="879625" grpId="0"/>
      <p:bldP spid="8796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What’s the point of DNA?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It’s a code that gives us the order for a sequence of amino acids.</a:t>
            </a:r>
          </a:p>
          <a:p>
            <a:r>
              <a:rPr lang="en-GB" sz="2600" dirty="0" smtClean="0"/>
              <a:t>The amino acids combine by </a:t>
            </a:r>
            <a:r>
              <a:rPr lang="en-GB" sz="2600" b="1" dirty="0" smtClean="0"/>
              <a:t>condensation </a:t>
            </a:r>
            <a:r>
              <a:rPr lang="en-GB" sz="2600" dirty="0" smtClean="0"/>
              <a:t>reactions, forming a </a:t>
            </a:r>
            <a:r>
              <a:rPr lang="en-GB" sz="2600" b="1" dirty="0" smtClean="0"/>
              <a:t>polypeptide chain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pic>
        <p:nvPicPr>
          <p:cNvPr id="2050" name="Picture 2" descr="http://upload.wikimedia.org/wikipedia/commons/c/c4/DNA_double_helix_horizontal.png"/>
          <p:cNvPicPr>
            <a:picLocks noChangeAspect="1" noChangeArrowheads="1"/>
          </p:cNvPicPr>
          <p:nvPr/>
        </p:nvPicPr>
        <p:blipFill>
          <a:blip r:embed="rId2" cstate="print"/>
          <a:srcRect l="6228" t="21895" r="2862" b="26634"/>
          <a:stretch>
            <a:fillRect/>
          </a:stretch>
        </p:blipFill>
        <p:spPr bwMode="auto">
          <a:xfrm rot="5400000">
            <a:off x="-185771" y="3614739"/>
            <a:ext cx="3643338" cy="1700224"/>
          </a:xfrm>
          <a:prstGeom prst="rect">
            <a:avLst/>
          </a:prstGeom>
          <a:noFill/>
        </p:spPr>
      </p:pic>
      <p:pic>
        <p:nvPicPr>
          <p:cNvPr id="2052" name="Picture 4" descr="http://www.pearsonsuccessnet.com/snpapp/iText/products/0-13-115075-8/text/chapter5/05images/05-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0369" y="2643182"/>
            <a:ext cx="3706885" cy="3643338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2643174" y="4000504"/>
            <a:ext cx="1928826" cy="85725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2910" y="6072206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err="1" smtClean="0"/>
              <a:t>dna</a:t>
            </a:r>
            <a:endParaRPr lang="en-GB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6072206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protein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Location, Location, 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We know that DNA is compartmentalised in the:</a:t>
            </a:r>
          </a:p>
          <a:p>
            <a:pPr algn="ctr">
              <a:buNone/>
            </a:pPr>
            <a:r>
              <a:rPr lang="en-GB" sz="2600" b="1" dirty="0" smtClean="0"/>
              <a:t>NUCLEUS</a:t>
            </a:r>
          </a:p>
          <a:p>
            <a:r>
              <a:rPr lang="en-GB" sz="2600" dirty="0" smtClean="0"/>
              <a:t>We know that proteins are synthesised in the:</a:t>
            </a:r>
          </a:p>
          <a:p>
            <a:pPr algn="ctr">
              <a:buNone/>
            </a:pPr>
            <a:r>
              <a:rPr lang="en-GB" sz="2600" b="1" dirty="0" smtClean="0"/>
              <a:t>CYTOPLASM</a:t>
            </a:r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r>
              <a:rPr lang="en-GB" sz="2600" b="1" dirty="0" smtClean="0"/>
              <a:t>DNA can’t leave the nucleus because it’s </a:t>
            </a:r>
            <a:r>
              <a:rPr lang="en-GB" sz="2600" b="1" u="sng" dirty="0" smtClean="0"/>
              <a:t>too large</a:t>
            </a:r>
            <a:r>
              <a:rPr lang="en-GB" sz="2600" dirty="0"/>
              <a:t> </a:t>
            </a:r>
            <a:r>
              <a:rPr lang="en-GB" sz="2600" b="1" dirty="0" smtClean="0"/>
              <a:t>to fit through the nuclear pores.</a:t>
            </a: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r>
              <a:rPr lang="en-GB" sz="2600" b="1" dirty="0" smtClean="0"/>
              <a:t>How does the code contained within DNA get to the cytoplasm where it is needed for protein production?</a:t>
            </a:r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4000" b="1" dirty="0" smtClean="0"/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44"/>
          <p:cNvSpPr/>
          <p:nvPr/>
        </p:nvSpPr>
        <p:spPr>
          <a:xfrm>
            <a:off x="3582537" y="-373039"/>
            <a:ext cx="5918579" cy="7701887"/>
          </a:xfrm>
          <a:custGeom>
            <a:avLst/>
            <a:gdLst>
              <a:gd name="connsiteX0" fmla="*/ 75063 w 5918579"/>
              <a:gd name="connsiteY0" fmla="*/ 154675 h 7701887"/>
              <a:gd name="connsiteX1" fmla="*/ 689212 w 5918579"/>
              <a:gd name="connsiteY1" fmla="*/ 714233 h 7701887"/>
              <a:gd name="connsiteX2" fmla="*/ 1562669 w 5918579"/>
              <a:gd name="connsiteY2" fmla="*/ 1669576 h 7701887"/>
              <a:gd name="connsiteX3" fmla="*/ 2081284 w 5918579"/>
              <a:gd name="connsiteY3" fmla="*/ 2351964 h 7701887"/>
              <a:gd name="connsiteX4" fmla="*/ 2722729 w 5918579"/>
              <a:gd name="connsiteY4" fmla="*/ 3402842 h 7701887"/>
              <a:gd name="connsiteX5" fmla="*/ 3104866 w 5918579"/>
              <a:gd name="connsiteY5" fmla="*/ 4330890 h 7701887"/>
              <a:gd name="connsiteX6" fmla="*/ 3473356 w 5918579"/>
              <a:gd name="connsiteY6" fmla="*/ 5613779 h 7701887"/>
              <a:gd name="connsiteX7" fmla="*/ 3541594 w 5918579"/>
              <a:gd name="connsiteY7" fmla="*/ 6664657 h 7701887"/>
              <a:gd name="connsiteX8" fmla="*/ 3596185 w 5918579"/>
              <a:gd name="connsiteY8" fmla="*/ 7347045 h 7701887"/>
              <a:gd name="connsiteX9" fmla="*/ 4032914 w 5918579"/>
              <a:gd name="connsiteY9" fmla="*/ 7387988 h 7701887"/>
              <a:gd name="connsiteX10" fmla="*/ 5616054 w 5918579"/>
              <a:gd name="connsiteY10" fmla="*/ 7347045 h 7701887"/>
              <a:gd name="connsiteX11" fmla="*/ 5848066 w 5918579"/>
              <a:gd name="connsiteY11" fmla="*/ 7019499 h 7701887"/>
              <a:gd name="connsiteX12" fmla="*/ 5889009 w 5918579"/>
              <a:gd name="connsiteY12" fmla="*/ 3252717 h 7701887"/>
              <a:gd name="connsiteX13" fmla="*/ 5820770 w 5918579"/>
              <a:gd name="connsiteY13" fmla="*/ 823415 h 7701887"/>
              <a:gd name="connsiteX14" fmla="*/ 5738884 w 5918579"/>
              <a:gd name="connsiteY14" fmla="*/ 181970 h 7701887"/>
              <a:gd name="connsiteX15" fmla="*/ 4892723 w 5918579"/>
              <a:gd name="connsiteY15" fmla="*/ 100084 h 7701887"/>
              <a:gd name="connsiteX16" fmla="*/ 1603612 w 5918579"/>
              <a:gd name="connsiteY16" fmla="*/ 195618 h 7701887"/>
              <a:gd name="connsiteX17" fmla="*/ 470848 w 5918579"/>
              <a:gd name="connsiteY17" fmla="*/ 113732 h 7701887"/>
              <a:gd name="connsiteX18" fmla="*/ 238836 w 5918579"/>
              <a:gd name="connsiteY18" fmla="*/ 4549 h 7701887"/>
              <a:gd name="connsiteX19" fmla="*/ 75063 w 5918579"/>
              <a:gd name="connsiteY19" fmla="*/ 154675 h 770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18579" h="7701887">
                <a:moveTo>
                  <a:pt x="75063" y="154675"/>
                </a:moveTo>
                <a:cubicBezTo>
                  <a:pt x="150126" y="272956"/>
                  <a:pt x="441278" y="461750"/>
                  <a:pt x="689212" y="714233"/>
                </a:cubicBezTo>
                <a:cubicBezTo>
                  <a:pt x="937146" y="966716"/>
                  <a:pt x="1330657" y="1396621"/>
                  <a:pt x="1562669" y="1669576"/>
                </a:cubicBezTo>
                <a:cubicBezTo>
                  <a:pt x="1794681" y="1942531"/>
                  <a:pt x="1887941" y="2063087"/>
                  <a:pt x="2081284" y="2351964"/>
                </a:cubicBezTo>
                <a:cubicBezTo>
                  <a:pt x="2274627" y="2640841"/>
                  <a:pt x="2552132" y="3073021"/>
                  <a:pt x="2722729" y="3402842"/>
                </a:cubicBezTo>
                <a:cubicBezTo>
                  <a:pt x="2893326" y="3732663"/>
                  <a:pt x="2979762" y="3962401"/>
                  <a:pt x="3104866" y="4330890"/>
                </a:cubicBezTo>
                <a:cubicBezTo>
                  <a:pt x="3229970" y="4699379"/>
                  <a:pt x="3400568" y="5224818"/>
                  <a:pt x="3473356" y="5613779"/>
                </a:cubicBezTo>
                <a:cubicBezTo>
                  <a:pt x="3546144" y="6002740"/>
                  <a:pt x="3521123" y="6375779"/>
                  <a:pt x="3541594" y="6664657"/>
                </a:cubicBezTo>
                <a:cubicBezTo>
                  <a:pt x="3562065" y="6953535"/>
                  <a:pt x="3514298" y="7226490"/>
                  <a:pt x="3596185" y="7347045"/>
                </a:cubicBezTo>
                <a:cubicBezTo>
                  <a:pt x="3678072" y="7467600"/>
                  <a:pt x="3696269" y="7387988"/>
                  <a:pt x="4032914" y="7387988"/>
                </a:cubicBezTo>
                <a:cubicBezTo>
                  <a:pt x="4369559" y="7387988"/>
                  <a:pt x="5313529" y="7408460"/>
                  <a:pt x="5616054" y="7347045"/>
                </a:cubicBezTo>
                <a:cubicBezTo>
                  <a:pt x="5918579" y="7285630"/>
                  <a:pt x="5802573" y="7701887"/>
                  <a:pt x="5848066" y="7019499"/>
                </a:cubicBezTo>
                <a:cubicBezTo>
                  <a:pt x="5893559" y="6337111"/>
                  <a:pt x="5893558" y="4285398"/>
                  <a:pt x="5889009" y="3252717"/>
                </a:cubicBezTo>
                <a:cubicBezTo>
                  <a:pt x="5884460" y="2220036"/>
                  <a:pt x="5845791" y="1335206"/>
                  <a:pt x="5820770" y="823415"/>
                </a:cubicBezTo>
                <a:cubicBezTo>
                  <a:pt x="5795749" y="311624"/>
                  <a:pt x="5893558" y="302525"/>
                  <a:pt x="5738884" y="181970"/>
                </a:cubicBezTo>
                <a:cubicBezTo>
                  <a:pt x="5584210" y="61415"/>
                  <a:pt x="5581935" y="97809"/>
                  <a:pt x="4892723" y="100084"/>
                </a:cubicBezTo>
                <a:cubicBezTo>
                  <a:pt x="4203511" y="102359"/>
                  <a:pt x="2340591" y="193343"/>
                  <a:pt x="1603612" y="195618"/>
                </a:cubicBezTo>
                <a:cubicBezTo>
                  <a:pt x="866633" y="197893"/>
                  <a:pt x="698311" y="145577"/>
                  <a:pt x="470848" y="113732"/>
                </a:cubicBezTo>
                <a:cubicBezTo>
                  <a:pt x="243385" y="81887"/>
                  <a:pt x="302525" y="0"/>
                  <a:pt x="238836" y="4549"/>
                </a:cubicBezTo>
                <a:cubicBezTo>
                  <a:pt x="175147" y="9098"/>
                  <a:pt x="0" y="36394"/>
                  <a:pt x="75063" y="154675"/>
                </a:cubicBezTo>
                <a:close/>
              </a:path>
            </a:pathLst>
          </a:custGeom>
          <a:solidFill>
            <a:srgbClr val="E5C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Freeform 142"/>
          <p:cNvSpPr/>
          <p:nvPr/>
        </p:nvSpPr>
        <p:spPr>
          <a:xfrm>
            <a:off x="-541361" y="-484495"/>
            <a:ext cx="8275093" cy="7679140"/>
          </a:xfrm>
          <a:custGeom>
            <a:avLst/>
            <a:gdLst>
              <a:gd name="connsiteX0" fmla="*/ 4062483 w 8275093"/>
              <a:gd name="connsiteY0" fmla="*/ 156949 h 7679140"/>
              <a:gd name="connsiteX1" fmla="*/ 5154304 w 8275093"/>
              <a:gd name="connsiteY1" fmla="*/ 1112292 h 7679140"/>
              <a:gd name="connsiteX2" fmla="*/ 5727510 w 8275093"/>
              <a:gd name="connsiteY2" fmla="*/ 1835623 h 7679140"/>
              <a:gd name="connsiteX3" fmla="*/ 6682854 w 8275093"/>
              <a:gd name="connsiteY3" fmla="*/ 3118513 h 7679140"/>
              <a:gd name="connsiteX4" fmla="*/ 7269707 w 8275093"/>
              <a:gd name="connsiteY4" fmla="*/ 4155743 h 7679140"/>
              <a:gd name="connsiteX5" fmla="*/ 7474424 w 8275093"/>
              <a:gd name="connsiteY5" fmla="*/ 4865426 h 7679140"/>
              <a:gd name="connsiteX6" fmla="*/ 7679140 w 8275093"/>
              <a:gd name="connsiteY6" fmla="*/ 5820770 h 7679140"/>
              <a:gd name="connsiteX7" fmla="*/ 7665492 w 8275093"/>
              <a:gd name="connsiteY7" fmla="*/ 6107373 h 7679140"/>
              <a:gd name="connsiteX8" fmla="*/ 7706436 w 8275093"/>
              <a:gd name="connsiteY8" fmla="*/ 6830704 h 7679140"/>
              <a:gd name="connsiteX9" fmla="*/ 7706436 w 8275093"/>
              <a:gd name="connsiteY9" fmla="*/ 7390262 h 7679140"/>
              <a:gd name="connsiteX10" fmla="*/ 7310651 w 8275093"/>
              <a:gd name="connsiteY10" fmla="*/ 7635922 h 7679140"/>
              <a:gd name="connsiteX11" fmla="*/ 1919785 w 8275093"/>
              <a:gd name="connsiteY11" fmla="*/ 7649570 h 7679140"/>
              <a:gd name="connsiteX12" fmla="*/ 459474 w 8275093"/>
              <a:gd name="connsiteY12" fmla="*/ 7540388 h 7679140"/>
              <a:gd name="connsiteX13" fmla="*/ 118280 w 8275093"/>
              <a:gd name="connsiteY13" fmla="*/ 6857999 h 7679140"/>
              <a:gd name="connsiteX14" fmla="*/ 22746 w 8275093"/>
              <a:gd name="connsiteY14" fmla="*/ 3268638 h 7679140"/>
              <a:gd name="connsiteX15" fmla="*/ 254758 w 8275093"/>
              <a:gd name="connsiteY15" fmla="*/ 907576 h 7679140"/>
              <a:gd name="connsiteX16" fmla="*/ 623248 w 8275093"/>
              <a:gd name="connsiteY16" fmla="*/ 266131 h 7679140"/>
              <a:gd name="connsiteX17" fmla="*/ 1851546 w 8275093"/>
              <a:gd name="connsiteY17" fmla="*/ 225188 h 7679140"/>
              <a:gd name="connsiteX18" fmla="*/ 3093492 w 8275093"/>
              <a:gd name="connsiteY18" fmla="*/ 170596 h 7679140"/>
              <a:gd name="connsiteX19" fmla="*/ 4062483 w 8275093"/>
              <a:gd name="connsiteY19" fmla="*/ 156949 h 767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75093" h="7679140">
                <a:moveTo>
                  <a:pt x="4062483" y="156949"/>
                </a:moveTo>
                <a:cubicBezTo>
                  <a:pt x="4405952" y="313898"/>
                  <a:pt x="4876800" y="832513"/>
                  <a:pt x="5154304" y="1112292"/>
                </a:cubicBezTo>
                <a:cubicBezTo>
                  <a:pt x="5431808" y="1392071"/>
                  <a:pt x="5472752" y="1501253"/>
                  <a:pt x="5727510" y="1835623"/>
                </a:cubicBezTo>
                <a:cubicBezTo>
                  <a:pt x="5982268" y="2169993"/>
                  <a:pt x="6425821" y="2731826"/>
                  <a:pt x="6682854" y="3118513"/>
                </a:cubicBezTo>
                <a:cubicBezTo>
                  <a:pt x="6939887" y="3505200"/>
                  <a:pt x="7137779" y="3864591"/>
                  <a:pt x="7269707" y="4155743"/>
                </a:cubicBezTo>
                <a:cubicBezTo>
                  <a:pt x="7401635" y="4446895"/>
                  <a:pt x="7406185" y="4587922"/>
                  <a:pt x="7474424" y="4865426"/>
                </a:cubicBezTo>
                <a:cubicBezTo>
                  <a:pt x="7542663" y="5142931"/>
                  <a:pt x="7647295" y="5613779"/>
                  <a:pt x="7679140" y="5820770"/>
                </a:cubicBezTo>
                <a:cubicBezTo>
                  <a:pt x="7710985" y="6027761"/>
                  <a:pt x="7660943" y="5939051"/>
                  <a:pt x="7665492" y="6107373"/>
                </a:cubicBezTo>
                <a:cubicBezTo>
                  <a:pt x="7670041" y="6275695"/>
                  <a:pt x="7699612" y="6616889"/>
                  <a:pt x="7706436" y="6830704"/>
                </a:cubicBezTo>
                <a:cubicBezTo>
                  <a:pt x="7713260" y="7044519"/>
                  <a:pt x="7772400" y="7256059"/>
                  <a:pt x="7706436" y="7390262"/>
                </a:cubicBezTo>
                <a:cubicBezTo>
                  <a:pt x="7640472" y="7524465"/>
                  <a:pt x="8275093" y="7592704"/>
                  <a:pt x="7310651" y="7635922"/>
                </a:cubicBezTo>
                <a:cubicBezTo>
                  <a:pt x="6346209" y="7679140"/>
                  <a:pt x="3061648" y="7665492"/>
                  <a:pt x="1919785" y="7649570"/>
                </a:cubicBezTo>
                <a:cubicBezTo>
                  <a:pt x="777922" y="7633648"/>
                  <a:pt x="759725" y="7672317"/>
                  <a:pt x="459474" y="7540388"/>
                </a:cubicBezTo>
                <a:cubicBezTo>
                  <a:pt x="159223" y="7408460"/>
                  <a:pt x="191068" y="7569957"/>
                  <a:pt x="118280" y="6857999"/>
                </a:cubicBezTo>
                <a:cubicBezTo>
                  <a:pt x="45492" y="6146041"/>
                  <a:pt x="0" y="4260375"/>
                  <a:pt x="22746" y="3268638"/>
                </a:cubicBezTo>
                <a:cubicBezTo>
                  <a:pt x="45492" y="2276901"/>
                  <a:pt x="154674" y="1407994"/>
                  <a:pt x="254758" y="907576"/>
                </a:cubicBezTo>
                <a:cubicBezTo>
                  <a:pt x="354842" y="407158"/>
                  <a:pt x="357117" y="379862"/>
                  <a:pt x="623248" y="266131"/>
                </a:cubicBezTo>
                <a:cubicBezTo>
                  <a:pt x="889379" y="152400"/>
                  <a:pt x="1851546" y="225188"/>
                  <a:pt x="1851546" y="225188"/>
                </a:cubicBezTo>
                <a:lnTo>
                  <a:pt x="3093492" y="170596"/>
                </a:lnTo>
                <a:cubicBezTo>
                  <a:pt x="3461981" y="159223"/>
                  <a:pt x="3719014" y="0"/>
                  <a:pt x="4062483" y="15694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47"/>
          <p:cNvGrpSpPr/>
          <p:nvPr/>
        </p:nvGrpSpPr>
        <p:grpSpPr>
          <a:xfrm>
            <a:off x="428596" y="642918"/>
            <a:ext cx="785818" cy="5697089"/>
            <a:chOff x="500034" y="463639"/>
            <a:chExt cx="1303009" cy="5947806"/>
          </a:xfrm>
        </p:grpSpPr>
        <p:sp>
          <p:nvSpPr>
            <p:cNvPr id="4" name="Freeform 3"/>
            <p:cNvSpPr/>
            <p:nvPr/>
          </p:nvSpPr>
          <p:spPr>
            <a:xfrm>
              <a:off x="504423" y="463639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500034" y="500042"/>
              <a:ext cx="1298620" cy="5911403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71472" y="642918"/>
              <a:ext cx="114300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85786" y="927082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5" idx="2"/>
            </p:cNvCxnSpPr>
            <p:nvPr/>
          </p:nvCxnSpPr>
          <p:spPr>
            <a:xfrm>
              <a:off x="1000100" y="1142984"/>
              <a:ext cx="349940" cy="138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85786" y="1428736"/>
              <a:ext cx="78581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4"/>
            </p:cNvCxnSpPr>
            <p:nvPr/>
          </p:nvCxnSpPr>
          <p:spPr>
            <a:xfrm flipV="1">
              <a:off x="642910" y="1712891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42910" y="2000240"/>
              <a:ext cx="1044222" cy="15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85786" y="2285992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857224" y="2714620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2910" y="3000372"/>
              <a:ext cx="107157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5" idx="8"/>
            </p:cNvCxnSpPr>
            <p:nvPr/>
          </p:nvCxnSpPr>
          <p:spPr>
            <a:xfrm flipV="1">
              <a:off x="571472" y="3256121"/>
              <a:ext cx="1190692" cy="3160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71472" y="3571876"/>
              <a:ext cx="121444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85786" y="3857628"/>
              <a:ext cx="714380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" idx="11"/>
            </p:cNvCxnSpPr>
            <p:nvPr/>
          </p:nvCxnSpPr>
          <p:spPr>
            <a:xfrm rot="10800000" flipH="1" flipV="1">
              <a:off x="706097" y="4247796"/>
              <a:ext cx="936944" cy="3846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71472" y="4572008"/>
              <a:ext cx="1143008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00034" y="4929198"/>
              <a:ext cx="1285884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42910" y="5286388"/>
              <a:ext cx="1000132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57224" y="5786454"/>
              <a:ext cx="500066" cy="159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2910" y="6072206"/>
              <a:ext cx="92869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" idx="17"/>
            </p:cNvCxnSpPr>
            <p:nvPr/>
          </p:nvCxnSpPr>
          <p:spPr>
            <a:xfrm flipV="1">
              <a:off x="566670" y="6357958"/>
              <a:ext cx="1147810" cy="170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071670" y="642918"/>
            <a:ext cx="2303771" cy="5802024"/>
            <a:chOff x="2411105" y="642918"/>
            <a:chExt cx="2803837" cy="5730586"/>
          </a:xfrm>
        </p:grpSpPr>
        <p:sp>
          <p:nvSpPr>
            <p:cNvPr id="50" name="Freeform 49"/>
            <p:cNvSpPr/>
            <p:nvPr/>
          </p:nvSpPr>
          <p:spPr>
            <a:xfrm>
              <a:off x="2432469" y="642918"/>
              <a:ext cx="1067961" cy="5662220"/>
            </a:xfrm>
            <a:custGeom>
              <a:avLst/>
              <a:gdLst>
                <a:gd name="connsiteX0" fmla="*/ 62247 w 1298620"/>
                <a:gd name="connsiteY0" fmla="*/ 0 h 5911403"/>
                <a:gd name="connsiteX1" fmla="*/ 100884 w 1298620"/>
                <a:gd name="connsiteY1" fmla="*/ 309093 h 5911403"/>
                <a:gd name="connsiteX2" fmla="*/ 448614 w 1298620"/>
                <a:gd name="connsiteY2" fmla="*/ 656823 h 5911403"/>
                <a:gd name="connsiteX3" fmla="*/ 1002405 w 1298620"/>
                <a:gd name="connsiteY3" fmla="*/ 901522 h 5911403"/>
                <a:gd name="connsiteX4" fmla="*/ 1182709 w 1298620"/>
                <a:gd name="connsiteY4" fmla="*/ 1249251 h 5911403"/>
                <a:gd name="connsiteX5" fmla="*/ 1092557 w 1298620"/>
                <a:gd name="connsiteY5" fmla="*/ 1777285 h 5911403"/>
                <a:gd name="connsiteX6" fmla="*/ 538766 w 1298620"/>
                <a:gd name="connsiteY6" fmla="*/ 2086378 h 5911403"/>
                <a:gd name="connsiteX7" fmla="*/ 165278 w 1298620"/>
                <a:gd name="connsiteY7" fmla="*/ 2395471 h 5911403"/>
                <a:gd name="connsiteX8" fmla="*/ 36490 w 1298620"/>
                <a:gd name="connsiteY8" fmla="*/ 2756079 h 5911403"/>
                <a:gd name="connsiteX9" fmla="*/ 88005 w 1298620"/>
                <a:gd name="connsiteY9" fmla="*/ 3193961 h 5911403"/>
                <a:gd name="connsiteX10" fmla="*/ 564523 w 1298620"/>
                <a:gd name="connsiteY10" fmla="*/ 3528812 h 5911403"/>
                <a:gd name="connsiteX11" fmla="*/ 1092557 w 1298620"/>
                <a:gd name="connsiteY11" fmla="*/ 3747753 h 5911403"/>
                <a:gd name="connsiteX12" fmla="*/ 1272862 w 1298620"/>
                <a:gd name="connsiteY12" fmla="*/ 4043967 h 5911403"/>
                <a:gd name="connsiteX13" fmla="*/ 1247104 w 1298620"/>
                <a:gd name="connsiteY13" fmla="*/ 4687910 h 5911403"/>
                <a:gd name="connsiteX14" fmla="*/ 976647 w 1298620"/>
                <a:gd name="connsiteY14" fmla="*/ 4932609 h 5911403"/>
                <a:gd name="connsiteX15" fmla="*/ 513008 w 1298620"/>
                <a:gd name="connsiteY15" fmla="*/ 5164429 h 5911403"/>
                <a:gd name="connsiteX16" fmla="*/ 191036 w 1298620"/>
                <a:gd name="connsiteY16" fmla="*/ 5512158 h 5911403"/>
                <a:gd name="connsiteX17" fmla="*/ 62247 w 1298620"/>
                <a:gd name="connsiteY17" fmla="*/ 5911403 h 59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98620" h="5911403">
                  <a:moveTo>
                    <a:pt x="62247" y="0"/>
                  </a:moveTo>
                  <a:cubicBezTo>
                    <a:pt x="49368" y="99811"/>
                    <a:pt x="36490" y="199623"/>
                    <a:pt x="100884" y="309093"/>
                  </a:cubicBezTo>
                  <a:cubicBezTo>
                    <a:pt x="165278" y="418563"/>
                    <a:pt x="298361" y="558085"/>
                    <a:pt x="448614" y="656823"/>
                  </a:cubicBezTo>
                  <a:cubicBezTo>
                    <a:pt x="598867" y="755561"/>
                    <a:pt x="880056" y="802784"/>
                    <a:pt x="1002405" y="901522"/>
                  </a:cubicBezTo>
                  <a:cubicBezTo>
                    <a:pt x="1124754" y="1000260"/>
                    <a:pt x="1167684" y="1103291"/>
                    <a:pt x="1182709" y="1249251"/>
                  </a:cubicBezTo>
                  <a:cubicBezTo>
                    <a:pt x="1197734" y="1395211"/>
                    <a:pt x="1199881" y="1637764"/>
                    <a:pt x="1092557" y="1777285"/>
                  </a:cubicBezTo>
                  <a:cubicBezTo>
                    <a:pt x="985233" y="1916806"/>
                    <a:pt x="693312" y="1983347"/>
                    <a:pt x="538766" y="2086378"/>
                  </a:cubicBezTo>
                  <a:cubicBezTo>
                    <a:pt x="384220" y="2189409"/>
                    <a:pt x="248991" y="2283854"/>
                    <a:pt x="165278" y="2395471"/>
                  </a:cubicBezTo>
                  <a:cubicBezTo>
                    <a:pt x="81565" y="2507088"/>
                    <a:pt x="49369" y="2622997"/>
                    <a:pt x="36490" y="2756079"/>
                  </a:cubicBezTo>
                  <a:cubicBezTo>
                    <a:pt x="23611" y="2889161"/>
                    <a:pt x="0" y="3065172"/>
                    <a:pt x="88005" y="3193961"/>
                  </a:cubicBezTo>
                  <a:cubicBezTo>
                    <a:pt x="176011" y="3322750"/>
                    <a:pt x="397098" y="3436513"/>
                    <a:pt x="564523" y="3528812"/>
                  </a:cubicBezTo>
                  <a:cubicBezTo>
                    <a:pt x="731948" y="3621111"/>
                    <a:pt x="974501" y="3661894"/>
                    <a:pt x="1092557" y="3747753"/>
                  </a:cubicBezTo>
                  <a:cubicBezTo>
                    <a:pt x="1210613" y="3833612"/>
                    <a:pt x="1247104" y="3887274"/>
                    <a:pt x="1272862" y="4043967"/>
                  </a:cubicBezTo>
                  <a:cubicBezTo>
                    <a:pt x="1298620" y="4200660"/>
                    <a:pt x="1296473" y="4539803"/>
                    <a:pt x="1247104" y="4687910"/>
                  </a:cubicBezTo>
                  <a:cubicBezTo>
                    <a:pt x="1197735" y="4836017"/>
                    <a:pt x="1098996" y="4853189"/>
                    <a:pt x="976647" y="4932609"/>
                  </a:cubicBezTo>
                  <a:cubicBezTo>
                    <a:pt x="854298" y="5012029"/>
                    <a:pt x="643943" y="5067838"/>
                    <a:pt x="513008" y="5164429"/>
                  </a:cubicBezTo>
                  <a:cubicBezTo>
                    <a:pt x="382073" y="5261020"/>
                    <a:pt x="266163" y="5387662"/>
                    <a:pt x="191036" y="5512158"/>
                  </a:cubicBezTo>
                  <a:cubicBezTo>
                    <a:pt x="115909" y="5636654"/>
                    <a:pt x="89078" y="5774028"/>
                    <a:pt x="62247" y="5911403"/>
                  </a:cubicBezTo>
                </a:path>
              </a:pathLst>
            </a:custGeom>
            <a:ln w="857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487609" y="814640"/>
              <a:ext cx="939988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663857" y="1086826"/>
              <a:ext cx="646242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840105" y="1293627"/>
              <a:ext cx="287784" cy="1329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663857" y="1567333"/>
              <a:ext cx="646242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0" idx="4"/>
            </p:cNvCxnSpPr>
            <p:nvPr/>
          </p:nvCxnSpPr>
          <p:spPr>
            <a:xfrm flipV="1">
              <a:off x="2546359" y="1839510"/>
              <a:ext cx="858748" cy="153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546359" y="2114747"/>
              <a:ext cx="858748" cy="153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2663857" y="2388454"/>
              <a:ext cx="587493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722606" y="2799014"/>
              <a:ext cx="411245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546359" y="3071810"/>
              <a:ext cx="454005" cy="244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487609" y="3347959"/>
              <a:ext cx="512755" cy="9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487609" y="3621666"/>
              <a:ext cx="584193" cy="2164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663857" y="3895373"/>
              <a:ext cx="407945" cy="3369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 flipH="1" flipV="1">
              <a:off x="2598322" y="4267562"/>
              <a:ext cx="770525" cy="368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487609" y="4578108"/>
              <a:ext cx="939988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428860" y="4920241"/>
              <a:ext cx="1057487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546359" y="5262374"/>
              <a:ext cx="822490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722606" y="5741361"/>
              <a:ext cx="411245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546359" y="6015068"/>
              <a:ext cx="763740" cy="152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0" idx="17"/>
            </p:cNvCxnSpPr>
            <p:nvPr/>
          </p:nvCxnSpPr>
          <p:spPr>
            <a:xfrm flipV="1">
              <a:off x="2483660" y="6288775"/>
              <a:ext cx="943937" cy="1636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3" name="Freeform 72"/>
            <p:cNvSpPr/>
            <p:nvPr/>
          </p:nvSpPr>
          <p:spPr>
            <a:xfrm>
              <a:off x="2411105" y="655093"/>
              <a:ext cx="2433851" cy="5718411"/>
            </a:xfrm>
            <a:custGeom>
              <a:avLst/>
              <a:gdLst>
                <a:gd name="connsiteX0" fmla="*/ 1028131 w 2433851"/>
                <a:gd name="connsiteY0" fmla="*/ 0 h 5718411"/>
                <a:gd name="connsiteX1" fmla="*/ 1028131 w 2433851"/>
                <a:gd name="connsiteY1" fmla="*/ 259307 h 5718411"/>
                <a:gd name="connsiteX2" fmla="*/ 850710 w 2433851"/>
                <a:gd name="connsiteY2" fmla="*/ 518614 h 5718411"/>
                <a:gd name="connsiteX3" fmla="*/ 659641 w 2433851"/>
                <a:gd name="connsiteY3" fmla="*/ 709683 h 5718411"/>
                <a:gd name="connsiteX4" fmla="*/ 359391 w 2433851"/>
                <a:gd name="connsiteY4" fmla="*/ 832513 h 5718411"/>
                <a:gd name="connsiteX5" fmla="*/ 236561 w 2433851"/>
                <a:gd name="connsiteY5" fmla="*/ 968991 h 5718411"/>
                <a:gd name="connsiteX6" fmla="*/ 113731 w 2433851"/>
                <a:gd name="connsiteY6" fmla="*/ 1241946 h 5718411"/>
                <a:gd name="connsiteX7" fmla="*/ 127379 w 2433851"/>
                <a:gd name="connsiteY7" fmla="*/ 1555844 h 5718411"/>
                <a:gd name="connsiteX8" fmla="*/ 236561 w 2433851"/>
                <a:gd name="connsiteY8" fmla="*/ 1719617 h 5718411"/>
                <a:gd name="connsiteX9" fmla="*/ 577755 w 2433851"/>
                <a:gd name="connsiteY9" fmla="*/ 2006220 h 5718411"/>
                <a:gd name="connsiteX10" fmla="*/ 987188 w 2433851"/>
                <a:gd name="connsiteY10" fmla="*/ 2169994 h 5718411"/>
                <a:gd name="connsiteX11" fmla="*/ 1342029 w 2433851"/>
                <a:gd name="connsiteY11" fmla="*/ 2156346 h 5718411"/>
                <a:gd name="connsiteX12" fmla="*/ 1410268 w 2433851"/>
                <a:gd name="connsiteY12" fmla="*/ 2006220 h 5718411"/>
                <a:gd name="connsiteX13" fmla="*/ 1464859 w 2433851"/>
                <a:gd name="connsiteY13" fmla="*/ 1815152 h 5718411"/>
                <a:gd name="connsiteX14" fmla="*/ 1560394 w 2433851"/>
                <a:gd name="connsiteY14" fmla="*/ 1678674 h 5718411"/>
                <a:gd name="connsiteX15" fmla="*/ 1683223 w 2433851"/>
                <a:gd name="connsiteY15" fmla="*/ 1610435 h 5718411"/>
                <a:gd name="connsiteX16" fmla="*/ 1915235 w 2433851"/>
                <a:gd name="connsiteY16" fmla="*/ 1610435 h 5718411"/>
                <a:gd name="connsiteX17" fmla="*/ 2038065 w 2433851"/>
                <a:gd name="connsiteY17" fmla="*/ 1678674 h 5718411"/>
                <a:gd name="connsiteX18" fmla="*/ 2188191 w 2433851"/>
                <a:gd name="connsiteY18" fmla="*/ 1883391 h 5718411"/>
                <a:gd name="connsiteX19" fmla="*/ 2392907 w 2433851"/>
                <a:gd name="connsiteY19" fmla="*/ 2661313 h 5718411"/>
                <a:gd name="connsiteX20" fmla="*/ 2406555 w 2433851"/>
                <a:gd name="connsiteY20" fmla="*/ 3179928 h 5718411"/>
                <a:gd name="connsiteX21" fmla="*/ 2229134 w 2433851"/>
                <a:gd name="connsiteY21" fmla="*/ 3684895 h 5718411"/>
                <a:gd name="connsiteX22" fmla="*/ 1928883 w 2433851"/>
                <a:gd name="connsiteY22" fmla="*/ 3998794 h 5718411"/>
                <a:gd name="connsiteX23" fmla="*/ 1710519 w 2433851"/>
                <a:gd name="connsiteY23" fmla="*/ 4012441 h 5718411"/>
                <a:gd name="connsiteX24" fmla="*/ 1492155 w 2433851"/>
                <a:gd name="connsiteY24" fmla="*/ 3821373 h 5718411"/>
                <a:gd name="connsiteX25" fmla="*/ 1410268 w 2433851"/>
                <a:gd name="connsiteY25" fmla="*/ 3466531 h 5718411"/>
                <a:gd name="connsiteX26" fmla="*/ 1342029 w 2433851"/>
                <a:gd name="connsiteY26" fmla="*/ 3452883 h 5718411"/>
                <a:gd name="connsiteX27" fmla="*/ 1014483 w 2433851"/>
                <a:gd name="connsiteY27" fmla="*/ 3480179 h 5718411"/>
                <a:gd name="connsiteX28" fmla="*/ 441277 w 2433851"/>
                <a:gd name="connsiteY28" fmla="*/ 3507474 h 5718411"/>
                <a:gd name="connsiteX29" fmla="*/ 209265 w 2433851"/>
                <a:gd name="connsiteY29" fmla="*/ 3643952 h 5718411"/>
                <a:gd name="connsiteX30" fmla="*/ 100083 w 2433851"/>
                <a:gd name="connsiteY30" fmla="*/ 3998794 h 5718411"/>
                <a:gd name="connsiteX31" fmla="*/ 4549 w 2433851"/>
                <a:gd name="connsiteY31" fmla="*/ 4367283 h 5718411"/>
                <a:gd name="connsiteX32" fmla="*/ 127379 w 2433851"/>
                <a:gd name="connsiteY32" fmla="*/ 4626591 h 5718411"/>
                <a:gd name="connsiteX33" fmla="*/ 468573 w 2433851"/>
                <a:gd name="connsiteY33" fmla="*/ 4844955 h 5718411"/>
                <a:gd name="connsiteX34" fmla="*/ 850710 w 2433851"/>
                <a:gd name="connsiteY34" fmla="*/ 5254388 h 5718411"/>
                <a:gd name="connsiteX35" fmla="*/ 1055426 w 2433851"/>
                <a:gd name="connsiteY35" fmla="*/ 5718411 h 571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33851" h="5718411">
                  <a:moveTo>
                    <a:pt x="1028131" y="0"/>
                  </a:moveTo>
                  <a:cubicBezTo>
                    <a:pt x="1042916" y="86435"/>
                    <a:pt x="1057701" y="172871"/>
                    <a:pt x="1028131" y="259307"/>
                  </a:cubicBezTo>
                  <a:cubicBezTo>
                    <a:pt x="998561" y="345743"/>
                    <a:pt x="912125" y="443551"/>
                    <a:pt x="850710" y="518614"/>
                  </a:cubicBezTo>
                  <a:cubicBezTo>
                    <a:pt x="789295" y="593677"/>
                    <a:pt x="741527" y="657367"/>
                    <a:pt x="659641" y="709683"/>
                  </a:cubicBezTo>
                  <a:cubicBezTo>
                    <a:pt x="577755" y="761999"/>
                    <a:pt x="429904" y="789295"/>
                    <a:pt x="359391" y="832513"/>
                  </a:cubicBezTo>
                  <a:cubicBezTo>
                    <a:pt x="288878" y="875731"/>
                    <a:pt x="277504" y="900752"/>
                    <a:pt x="236561" y="968991"/>
                  </a:cubicBezTo>
                  <a:cubicBezTo>
                    <a:pt x="195618" y="1037230"/>
                    <a:pt x="131928" y="1144137"/>
                    <a:pt x="113731" y="1241946"/>
                  </a:cubicBezTo>
                  <a:cubicBezTo>
                    <a:pt x="95534" y="1339755"/>
                    <a:pt x="106907" y="1476232"/>
                    <a:pt x="127379" y="1555844"/>
                  </a:cubicBezTo>
                  <a:cubicBezTo>
                    <a:pt x="147851" y="1635456"/>
                    <a:pt x="161498" y="1644554"/>
                    <a:pt x="236561" y="1719617"/>
                  </a:cubicBezTo>
                  <a:cubicBezTo>
                    <a:pt x="311624" y="1794680"/>
                    <a:pt x="452651" y="1931157"/>
                    <a:pt x="577755" y="2006220"/>
                  </a:cubicBezTo>
                  <a:cubicBezTo>
                    <a:pt x="702859" y="2081283"/>
                    <a:pt x="859809" y="2144973"/>
                    <a:pt x="987188" y="2169994"/>
                  </a:cubicBezTo>
                  <a:cubicBezTo>
                    <a:pt x="1114567" y="2195015"/>
                    <a:pt x="1271516" y="2183642"/>
                    <a:pt x="1342029" y="2156346"/>
                  </a:cubicBezTo>
                  <a:cubicBezTo>
                    <a:pt x="1412542" y="2129050"/>
                    <a:pt x="1389796" y="2063086"/>
                    <a:pt x="1410268" y="2006220"/>
                  </a:cubicBezTo>
                  <a:cubicBezTo>
                    <a:pt x="1430740" y="1949354"/>
                    <a:pt x="1439838" y="1869743"/>
                    <a:pt x="1464859" y="1815152"/>
                  </a:cubicBezTo>
                  <a:cubicBezTo>
                    <a:pt x="1489880" y="1760561"/>
                    <a:pt x="1524000" y="1712793"/>
                    <a:pt x="1560394" y="1678674"/>
                  </a:cubicBezTo>
                  <a:cubicBezTo>
                    <a:pt x="1596788" y="1644555"/>
                    <a:pt x="1624083" y="1621808"/>
                    <a:pt x="1683223" y="1610435"/>
                  </a:cubicBezTo>
                  <a:cubicBezTo>
                    <a:pt x="1742363" y="1599062"/>
                    <a:pt x="1856095" y="1599062"/>
                    <a:pt x="1915235" y="1610435"/>
                  </a:cubicBezTo>
                  <a:cubicBezTo>
                    <a:pt x="1974375" y="1621808"/>
                    <a:pt x="1992572" y="1633181"/>
                    <a:pt x="2038065" y="1678674"/>
                  </a:cubicBezTo>
                  <a:cubicBezTo>
                    <a:pt x="2083558" y="1724167"/>
                    <a:pt x="2129051" y="1719618"/>
                    <a:pt x="2188191" y="1883391"/>
                  </a:cubicBezTo>
                  <a:cubicBezTo>
                    <a:pt x="2247331" y="2047164"/>
                    <a:pt x="2356513" y="2445224"/>
                    <a:pt x="2392907" y="2661313"/>
                  </a:cubicBezTo>
                  <a:cubicBezTo>
                    <a:pt x="2429301" y="2877402"/>
                    <a:pt x="2433851" y="3009331"/>
                    <a:pt x="2406555" y="3179928"/>
                  </a:cubicBezTo>
                  <a:cubicBezTo>
                    <a:pt x="2379259" y="3350525"/>
                    <a:pt x="2308746" y="3548417"/>
                    <a:pt x="2229134" y="3684895"/>
                  </a:cubicBezTo>
                  <a:cubicBezTo>
                    <a:pt x="2149522" y="3821373"/>
                    <a:pt x="2015319" y="3944203"/>
                    <a:pt x="1928883" y="3998794"/>
                  </a:cubicBezTo>
                  <a:cubicBezTo>
                    <a:pt x="1842447" y="4053385"/>
                    <a:pt x="1783307" y="4042011"/>
                    <a:pt x="1710519" y="4012441"/>
                  </a:cubicBezTo>
                  <a:cubicBezTo>
                    <a:pt x="1637731" y="3982871"/>
                    <a:pt x="1542197" y="3912358"/>
                    <a:pt x="1492155" y="3821373"/>
                  </a:cubicBezTo>
                  <a:cubicBezTo>
                    <a:pt x="1442113" y="3730388"/>
                    <a:pt x="1435289" y="3527946"/>
                    <a:pt x="1410268" y="3466531"/>
                  </a:cubicBezTo>
                  <a:cubicBezTo>
                    <a:pt x="1385247" y="3405116"/>
                    <a:pt x="1407993" y="3450608"/>
                    <a:pt x="1342029" y="3452883"/>
                  </a:cubicBezTo>
                  <a:cubicBezTo>
                    <a:pt x="1276065" y="3455158"/>
                    <a:pt x="1164608" y="3471081"/>
                    <a:pt x="1014483" y="3480179"/>
                  </a:cubicBezTo>
                  <a:cubicBezTo>
                    <a:pt x="864358" y="3489277"/>
                    <a:pt x="575480" y="3480179"/>
                    <a:pt x="441277" y="3507474"/>
                  </a:cubicBezTo>
                  <a:cubicBezTo>
                    <a:pt x="307074" y="3534769"/>
                    <a:pt x="266131" y="3562065"/>
                    <a:pt x="209265" y="3643952"/>
                  </a:cubicBezTo>
                  <a:cubicBezTo>
                    <a:pt x="152399" y="3725839"/>
                    <a:pt x="134202" y="3878239"/>
                    <a:pt x="100083" y="3998794"/>
                  </a:cubicBezTo>
                  <a:cubicBezTo>
                    <a:pt x="65964" y="4119349"/>
                    <a:pt x="0" y="4262650"/>
                    <a:pt x="4549" y="4367283"/>
                  </a:cubicBezTo>
                  <a:cubicBezTo>
                    <a:pt x="9098" y="4471916"/>
                    <a:pt x="50042" y="4546979"/>
                    <a:pt x="127379" y="4626591"/>
                  </a:cubicBezTo>
                  <a:cubicBezTo>
                    <a:pt x="204716" y="4706203"/>
                    <a:pt x="348018" y="4740322"/>
                    <a:pt x="468573" y="4844955"/>
                  </a:cubicBezTo>
                  <a:cubicBezTo>
                    <a:pt x="589128" y="4949588"/>
                    <a:pt x="752901" y="5108812"/>
                    <a:pt x="850710" y="5254388"/>
                  </a:cubicBezTo>
                  <a:cubicBezTo>
                    <a:pt x="948519" y="5399964"/>
                    <a:pt x="1001972" y="5559187"/>
                    <a:pt x="1055426" y="5718411"/>
                  </a:cubicBezTo>
                </a:path>
              </a:pathLst>
            </a:custGeom>
            <a:ln w="793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4643438" y="2500306"/>
              <a:ext cx="357190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4786314" y="3000372"/>
              <a:ext cx="357190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57752" y="3500438"/>
              <a:ext cx="35719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786314" y="4000504"/>
              <a:ext cx="357190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572000" y="4429132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4214810" y="228599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57686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T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57686" y="335756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286248" y="392906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143372" y="44291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500562" y="5643578"/>
            <a:ext cx="658770" cy="461665"/>
            <a:chOff x="4714876" y="2285992"/>
            <a:chExt cx="658770" cy="461665"/>
          </a:xfrm>
        </p:grpSpPr>
        <p:cxnSp>
          <p:nvCxnSpPr>
            <p:cNvPr id="95" name="Straight Connector 94"/>
            <p:cNvCxnSpPr/>
            <p:nvPr/>
          </p:nvCxnSpPr>
          <p:spPr>
            <a:xfrm rot="5400000">
              <a:off x="5144298" y="249951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072066" y="250030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714876" y="22859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86446" y="5786454"/>
            <a:ext cx="658770" cy="461665"/>
            <a:chOff x="4714876" y="2786058"/>
            <a:chExt cx="658770" cy="461665"/>
          </a:xfrm>
        </p:grpSpPr>
        <p:cxnSp>
          <p:nvCxnSpPr>
            <p:cNvPr id="97" name="Straight Connector 96"/>
            <p:cNvCxnSpPr/>
            <p:nvPr/>
          </p:nvCxnSpPr>
          <p:spPr>
            <a:xfrm rot="5400000">
              <a:off x="5144298" y="299957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5072066" y="300037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471487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786182" y="6143644"/>
            <a:ext cx="658770" cy="461665"/>
            <a:chOff x="4714876" y="3357562"/>
            <a:chExt cx="658770" cy="461665"/>
          </a:xfrm>
        </p:grpSpPr>
        <p:cxnSp>
          <p:nvCxnSpPr>
            <p:cNvPr id="99" name="Straight Connector 98"/>
            <p:cNvCxnSpPr/>
            <p:nvPr/>
          </p:nvCxnSpPr>
          <p:spPr>
            <a:xfrm rot="5400000">
              <a:off x="5144298" y="357108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5072066" y="357187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471487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643570" y="6215082"/>
            <a:ext cx="658770" cy="461665"/>
            <a:chOff x="4714876" y="3857628"/>
            <a:chExt cx="658770" cy="461665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5144298" y="407114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5072066" y="407194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714876" y="385762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714876" y="6000768"/>
            <a:ext cx="658770" cy="461665"/>
            <a:chOff x="4714876" y="6000768"/>
            <a:chExt cx="658770" cy="461665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5144298" y="621428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5072066" y="621508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4714876" y="600076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>
          <a:xfrm rot="5400000">
            <a:off x="4251323" y="3606801"/>
            <a:ext cx="2357454" cy="1588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Freeform 117"/>
          <p:cNvSpPr/>
          <p:nvPr/>
        </p:nvSpPr>
        <p:spPr>
          <a:xfrm>
            <a:off x="3500430" y="-142900"/>
            <a:ext cx="2235959" cy="2117677"/>
          </a:xfrm>
          <a:custGeom>
            <a:avLst/>
            <a:gdLst>
              <a:gd name="connsiteX0" fmla="*/ 529989 w 2235959"/>
              <a:gd name="connsiteY0" fmla="*/ 504967 h 2117677"/>
              <a:gd name="connsiteX1" fmla="*/ 1444389 w 2235959"/>
              <a:gd name="connsiteY1" fmla="*/ 1487605 h 2117677"/>
              <a:gd name="connsiteX2" fmla="*/ 1826526 w 2235959"/>
              <a:gd name="connsiteY2" fmla="*/ 1992573 h 2117677"/>
              <a:gd name="connsiteX3" fmla="*/ 1949356 w 2235959"/>
              <a:gd name="connsiteY3" fmla="*/ 2074459 h 2117677"/>
              <a:gd name="connsiteX4" fmla="*/ 2099481 w 2235959"/>
              <a:gd name="connsiteY4" fmla="*/ 2088107 h 2117677"/>
              <a:gd name="connsiteX5" fmla="*/ 2235959 w 2235959"/>
              <a:gd name="connsiteY5" fmla="*/ 1897038 h 2117677"/>
              <a:gd name="connsiteX6" fmla="*/ 2099481 w 2235959"/>
              <a:gd name="connsiteY6" fmla="*/ 1624083 h 2117677"/>
              <a:gd name="connsiteX7" fmla="*/ 1662753 w 2235959"/>
              <a:gd name="connsiteY7" fmla="*/ 1091820 h 2117677"/>
              <a:gd name="connsiteX8" fmla="*/ 1226024 w 2235959"/>
              <a:gd name="connsiteY8" fmla="*/ 559558 h 2117677"/>
              <a:gd name="connsiteX9" fmla="*/ 884830 w 2235959"/>
              <a:gd name="connsiteY9" fmla="*/ 204716 h 2117677"/>
              <a:gd name="connsiteX10" fmla="*/ 611875 w 2235959"/>
              <a:gd name="connsiteY10" fmla="*/ 27295 h 2117677"/>
              <a:gd name="connsiteX11" fmla="*/ 79612 w 2235959"/>
              <a:gd name="connsiteY11" fmla="*/ 40943 h 2117677"/>
              <a:gd name="connsiteX12" fmla="*/ 134204 w 2235959"/>
              <a:gd name="connsiteY12" fmla="*/ 177420 h 2117677"/>
              <a:gd name="connsiteX13" fmla="*/ 420807 w 2235959"/>
              <a:gd name="connsiteY13" fmla="*/ 382137 h 2117677"/>
              <a:gd name="connsiteX14" fmla="*/ 529989 w 2235959"/>
              <a:gd name="connsiteY14" fmla="*/ 504967 h 211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959" h="2117677">
                <a:moveTo>
                  <a:pt x="529989" y="504967"/>
                </a:moveTo>
                <a:cubicBezTo>
                  <a:pt x="700586" y="689212"/>
                  <a:pt x="1228300" y="1239671"/>
                  <a:pt x="1444389" y="1487605"/>
                </a:cubicBezTo>
                <a:cubicBezTo>
                  <a:pt x="1660479" y="1735539"/>
                  <a:pt x="1742365" y="1894764"/>
                  <a:pt x="1826526" y="1992573"/>
                </a:cubicBezTo>
                <a:cubicBezTo>
                  <a:pt x="1910687" y="2090382"/>
                  <a:pt x="1903864" y="2058537"/>
                  <a:pt x="1949356" y="2074459"/>
                </a:cubicBezTo>
                <a:cubicBezTo>
                  <a:pt x="1994848" y="2090381"/>
                  <a:pt x="2051714" y="2117677"/>
                  <a:pt x="2099481" y="2088107"/>
                </a:cubicBezTo>
                <a:cubicBezTo>
                  <a:pt x="2147248" y="2058537"/>
                  <a:pt x="2235959" y="1974375"/>
                  <a:pt x="2235959" y="1897038"/>
                </a:cubicBezTo>
                <a:cubicBezTo>
                  <a:pt x="2235959" y="1819701"/>
                  <a:pt x="2195015" y="1758286"/>
                  <a:pt x="2099481" y="1624083"/>
                </a:cubicBezTo>
                <a:cubicBezTo>
                  <a:pt x="2003947" y="1489880"/>
                  <a:pt x="1662753" y="1091820"/>
                  <a:pt x="1662753" y="1091820"/>
                </a:cubicBezTo>
                <a:cubicBezTo>
                  <a:pt x="1517177" y="914399"/>
                  <a:pt x="1355678" y="707409"/>
                  <a:pt x="1226024" y="559558"/>
                </a:cubicBezTo>
                <a:cubicBezTo>
                  <a:pt x="1096370" y="411707"/>
                  <a:pt x="987188" y="293427"/>
                  <a:pt x="884830" y="204716"/>
                </a:cubicBezTo>
                <a:cubicBezTo>
                  <a:pt x="782472" y="116006"/>
                  <a:pt x="746078" y="54590"/>
                  <a:pt x="611875" y="27295"/>
                </a:cubicBezTo>
                <a:cubicBezTo>
                  <a:pt x="477672" y="0"/>
                  <a:pt x="159224" y="15922"/>
                  <a:pt x="79612" y="40943"/>
                </a:cubicBezTo>
                <a:cubicBezTo>
                  <a:pt x="0" y="65964"/>
                  <a:pt x="77338" y="120554"/>
                  <a:pt x="134204" y="177420"/>
                </a:cubicBezTo>
                <a:cubicBezTo>
                  <a:pt x="191070" y="234286"/>
                  <a:pt x="354843" y="327546"/>
                  <a:pt x="420807" y="382137"/>
                </a:cubicBezTo>
                <a:cubicBezTo>
                  <a:pt x="486771" y="436728"/>
                  <a:pt x="359392" y="320722"/>
                  <a:pt x="529989" y="504967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Freeform 118"/>
          <p:cNvSpPr/>
          <p:nvPr/>
        </p:nvSpPr>
        <p:spPr>
          <a:xfrm>
            <a:off x="5834418" y="2433851"/>
            <a:ext cx="1505803" cy="3036626"/>
          </a:xfrm>
          <a:custGeom>
            <a:avLst/>
            <a:gdLst>
              <a:gd name="connsiteX0" fmla="*/ 75063 w 1505803"/>
              <a:gd name="connsiteY0" fmla="*/ 350292 h 3036626"/>
              <a:gd name="connsiteX1" fmla="*/ 470848 w 1505803"/>
              <a:gd name="connsiteY1" fmla="*/ 923498 h 3036626"/>
              <a:gd name="connsiteX2" fmla="*/ 716507 w 1505803"/>
              <a:gd name="connsiteY2" fmla="*/ 1551295 h 3036626"/>
              <a:gd name="connsiteX3" fmla="*/ 975815 w 1505803"/>
              <a:gd name="connsiteY3" fmla="*/ 2383809 h 3036626"/>
              <a:gd name="connsiteX4" fmla="*/ 1044054 w 1505803"/>
              <a:gd name="connsiteY4" fmla="*/ 2820537 h 3036626"/>
              <a:gd name="connsiteX5" fmla="*/ 1139588 w 1505803"/>
              <a:gd name="connsiteY5" fmla="*/ 2984310 h 3036626"/>
              <a:gd name="connsiteX6" fmla="*/ 1289713 w 1505803"/>
              <a:gd name="connsiteY6" fmla="*/ 3025253 h 3036626"/>
              <a:gd name="connsiteX7" fmla="*/ 1467134 w 1505803"/>
              <a:gd name="connsiteY7" fmla="*/ 2916071 h 3036626"/>
              <a:gd name="connsiteX8" fmla="*/ 1494430 w 1505803"/>
              <a:gd name="connsiteY8" fmla="*/ 2684059 h 3036626"/>
              <a:gd name="connsiteX9" fmla="*/ 1398895 w 1505803"/>
              <a:gd name="connsiteY9" fmla="*/ 2138149 h 3036626"/>
              <a:gd name="connsiteX10" fmla="*/ 1180531 w 1505803"/>
              <a:gd name="connsiteY10" fmla="*/ 1387522 h 3036626"/>
              <a:gd name="connsiteX11" fmla="*/ 962167 w 1505803"/>
              <a:gd name="connsiteY11" fmla="*/ 787021 h 3036626"/>
              <a:gd name="connsiteX12" fmla="*/ 675564 w 1505803"/>
              <a:gd name="connsiteY12" fmla="*/ 309349 h 3036626"/>
              <a:gd name="connsiteX13" fmla="*/ 470848 w 1505803"/>
              <a:gd name="connsiteY13" fmla="*/ 50042 h 3036626"/>
              <a:gd name="connsiteX14" fmla="*/ 348018 w 1505803"/>
              <a:gd name="connsiteY14" fmla="*/ 9098 h 3036626"/>
              <a:gd name="connsiteX15" fmla="*/ 170597 w 1505803"/>
              <a:gd name="connsiteY15" fmla="*/ 22746 h 3036626"/>
              <a:gd name="connsiteX16" fmla="*/ 88710 w 1505803"/>
              <a:gd name="connsiteY16" fmla="*/ 50042 h 3036626"/>
              <a:gd name="connsiteX17" fmla="*/ 20472 w 1505803"/>
              <a:gd name="connsiteY17" fmla="*/ 159224 h 3036626"/>
              <a:gd name="connsiteX18" fmla="*/ 75063 w 1505803"/>
              <a:gd name="connsiteY18" fmla="*/ 350292 h 303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05803" h="3036626">
                <a:moveTo>
                  <a:pt x="75063" y="350292"/>
                </a:moveTo>
                <a:cubicBezTo>
                  <a:pt x="150126" y="477671"/>
                  <a:pt x="363941" y="723331"/>
                  <a:pt x="470848" y="923498"/>
                </a:cubicBezTo>
                <a:cubicBezTo>
                  <a:pt x="577755" y="1123665"/>
                  <a:pt x="632346" y="1307910"/>
                  <a:pt x="716507" y="1551295"/>
                </a:cubicBezTo>
                <a:cubicBezTo>
                  <a:pt x="800668" y="1794680"/>
                  <a:pt x="921224" y="2172269"/>
                  <a:pt x="975815" y="2383809"/>
                </a:cubicBezTo>
                <a:cubicBezTo>
                  <a:pt x="1030406" y="2595349"/>
                  <a:pt x="1016759" y="2720454"/>
                  <a:pt x="1044054" y="2820537"/>
                </a:cubicBezTo>
                <a:cubicBezTo>
                  <a:pt x="1071350" y="2920621"/>
                  <a:pt x="1098645" y="2950191"/>
                  <a:pt x="1139588" y="2984310"/>
                </a:cubicBezTo>
                <a:cubicBezTo>
                  <a:pt x="1180531" y="3018429"/>
                  <a:pt x="1235122" y="3036626"/>
                  <a:pt x="1289713" y="3025253"/>
                </a:cubicBezTo>
                <a:cubicBezTo>
                  <a:pt x="1344304" y="3013880"/>
                  <a:pt x="1433015" y="2972937"/>
                  <a:pt x="1467134" y="2916071"/>
                </a:cubicBezTo>
                <a:cubicBezTo>
                  <a:pt x="1501253" y="2859205"/>
                  <a:pt x="1505803" y="2813713"/>
                  <a:pt x="1494430" y="2684059"/>
                </a:cubicBezTo>
                <a:cubicBezTo>
                  <a:pt x="1483057" y="2554405"/>
                  <a:pt x="1451211" y="2354238"/>
                  <a:pt x="1398895" y="2138149"/>
                </a:cubicBezTo>
                <a:cubicBezTo>
                  <a:pt x="1346579" y="1922060"/>
                  <a:pt x="1253319" y="1612710"/>
                  <a:pt x="1180531" y="1387522"/>
                </a:cubicBezTo>
                <a:cubicBezTo>
                  <a:pt x="1107743" y="1162334"/>
                  <a:pt x="1046328" y="966716"/>
                  <a:pt x="962167" y="787021"/>
                </a:cubicBezTo>
                <a:cubicBezTo>
                  <a:pt x="878006" y="607326"/>
                  <a:pt x="757450" y="432179"/>
                  <a:pt x="675564" y="309349"/>
                </a:cubicBezTo>
                <a:cubicBezTo>
                  <a:pt x="593678" y="186519"/>
                  <a:pt x="525439" y="100084"/>
                  <a:pt x="470848" y="50042"/>
                </a:cubicBezTo>
                <a:cubicBezTo>
                  <a:pt x="416257" y="0"/>
                  <a:pt x="398060" y="13647"/>
                  <a:pt x="348018" y="9098"/>
                </a:cubicBezTo>
                <a:cubicBezTo>
                  <a:pt x="297976" y="4549"/>
                  <a:pt x="213815" y="15922"/>
                  <a:pt x="170597" y="22746"/>
                </a:cubicBezTo>
                <a:cubicBezTo>
                  <a:pt x="127379" y="29570"/>
                  <a:pt x="113731" y="27296"/>
                  <a:pt x="88710" y="50042"/>
                </a:cubicBezTo>
                <a:cubicBezTo>
                  <a:pt x="63689" y="72788"/>
                  <a:pt x="22747" y="104633"/>
                  <a:pt x="20472" y="159224"/>
                </a:cubicBezTo>
                <a:cubicBezTo>
                  <a:pt x="18198" y="213815"/>
                  <a:pt x="0" y="222913"/>
                  <a:pt x="75063" y="350292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Bent Arrow 120"/>
          <p:cNvSpPr/>
          <p:nvPr/>
        </p:nvSpPr>
        <p:spPr>
          <a:xfrm rot="1140204">
            <a:off x="5597538" y="1739893"/>
            <a:ext cx="714380" cy="7143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rot="5400000">
            <a:off x="7251719" y="1677975"/>
            <a:ext cx="2357454" cy="1588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7786710" y="500042"/>
            <a:ext cx="658770" cy="461665"/>
            <a:chOff x="4714876" y="2285992"/>
            <a:chExt cx="658770" cy="461665"/>
          </a:xfrm>
        </p:grpSpPr>
        <p:cxnSp>
          <p:nvCxnSpPr>
            <p:cNvPr id="124" name="Straight Connector 123"/>
            <p:cNvCxnSpPr/>
            <p:nvPr/>
          </p:nvCxnSpPr>
          <p:spPr>
            <a:xfrm rot="5400000">
              <a:off x="5144298" y="249951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5072066" y="250030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4714876" y="228599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786710" y="1000108"/>
            <a:ext cx="658770" cy="461665"/>
            <a:chOff x="4714876" y="2786058"/>
            <a:chExt cx="658770" cy="461665"/>
          </a:xfrm>
        </p:grpSpPr>
        <p:cxnSp>
          <p:nvCxnSpPr>
            <p:cNvPr id="128" name="Straight Connector 127"/>
            <p:cNvCxnSpPr/>
            <p:nvPr/>
          </p:nvCxnSpPr>
          <p:spPr>
            <a:xfrm rot="5400000">
              <a:off x="5144298" y="299957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5072066" y="300037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4714876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786710" y="1500174"/>
            <a:ext cx="658770" cy="461665"/>
            <a:chOff x="4714876" y="3357562"/>
            <a:chExt cx="658770" cy="461665"/>
          </a:xfrm>
        </p:grpSpPr>
        <p:cxnSp>
          <p:nvCxnSpPr>
            <p:cNvPr id="132" name="Straight Connector 131"/>
            <p:cNvCxnSpPr/>
            <p:nvPr/>
          </p:nvCxnSpPr>
          <p:spPr>
            <a:xfrm rot="5400000">
              <a:off x="5144298" y="3571082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5072066" y="3571876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4714876" y="335756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786710" y="2000240"/>
            <a:ext cx="658770" cy="461665"/>
            <a:chOff x="4714876" y="3857628"/>
            <a:chExt cx="658770" cy="46166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5144298" y="407114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5072066" y="407194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4714876" y="385762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EE00C1"/>
                  </a:solidFill>
                </a:rPr>
                <a:t>U</a:t>
              </a:r>
              <a:endParaRPr lang="en-GB" sz="2400" b="1" dirty="0">
                <a:solidFill>
                  <a:srgbClr val="EE00C1"/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7786710" y="2500306"/>
            <a:ext cx="658770" cy="461665"/>
            <a:chOff x="4714876" y="6000768"/>
            <a:chExt cx="658770" cy="461665"/>
          </a:xfrm>
        </p:grpSpPr>
        <p:cxnSp>
          <p:nvCxnSpPr>
            <p:cNvPr id="140" name="Straight Connector 139"/>
            <p:cNvCxnSpPr/>
            <p:nvPr/>
          </p:nvCxnSpPr>
          <p:spPr>
            <a:xfrm rot="5400000">
              <a:off x="5144298" y="6214288"/>
              <a:ext cx="428628" cy="1588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5072066" y="6215082"/>
              <a:ext cx="301580" cy="1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4714876" y="600076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</a:rPr>
                <a:t>C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6" name="Freeform 145"/>
          <p:cNvSpPr/>
          <p:nvPr/>
        </p:nvSpPr>
        <p:spPr>
          <a:xfrm>
            <a:off x="6971731" y="6043683"/>
            <a:ext cx="514066" cy="1228299"/>
          </a:xfrm>
          <a:custGeom>
            <a:avLst/>
            <a:gdLst>
              <a:gd name="connsiteX0" fmla="*/ 29570 w 514066"/>
              <a:gd name="connsiteY0" fmla="*/ 1107744 h 1228299"/>
              <a:gd name="connsiteX1" fmla="*/ 29570 w 514066"/>
              <a:gd name="connsiteY1" fmla="*/ 479947 h 1228299"/>
              <a:gd name="connsiteX2" fmla="*/ 43218 w 514066"/>
              <a:gd name="connsiteY2" fmla="*/ 138753 h 1228299"/>
              <a:gd name="connsiteX3" fmla="*/ 288878 w 514066"/>
              <a:gd name="connsiteY3" fmla="*/ 2275 h 1228299"/>
              <a:gd name="connsiteX4" fmla="*/ 452651 w 514066"/>
              <a:gd name="connsiteY4" fmla="*/ 125105 h 1228299"/>
              <a:gd name="connsiteX5" fmla="*/ 507242 w 514066"/>
              <a:gd name="connsiteY5" fmla="*/ 548186 h 1228299"/>
              <a:gd name="connsiteX6" fmla="*/ 493594 w 514066"/>
              <a:gd name="connsiteY6" fmla="*/ 971266 h 1228299"/>
              <a:gd name="connsiteX7" fmla="*/ 466299 w 514066"/>
              <a:gd name="connsiteY7" fmla="*/ 1148687 h 1228299"/>
              <a:gd name="connsiteX8" fmla="*/ 247935 w 514066"/>
              <a:gd name="connsiteY8" fmla="*/ 1203278 h 1228299"/>
              <a:gd name="connsiteX9" fmla="*/ 84162 w 514066"/>
              <a:gd name="connsiteY9" fmla="*/ 1203278 h 1228299"/>
              <a:gd name="connsiteX10" fmla="*/ 29570 w 514066"/>
              <a:gd name="connsiteY10" fmla="*/ 1107744 h 1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066" h="1228299">
                <a:moveTo>
                  <a:pt x="29570" y="1107744"/>
                </a:moveTo>
                <a:cubicBezTo>
                  <a:pt x="20471" y="987189"/>
                  <a:pt x="27295" y="641445"/>
                  <a:pt x="29570" y="479947"/>
                </a:cubicBezTo>
                <a:cubicBezTo>
                  <a:pt x="31845" y="318449"/>
                  <a:pt x="0" y="218365"/>
                  <a:pt x="43218" y="138753"/>
                </a:cubicBezTo>
                <a:cubicBezTo>
                  <a:pt x="86436" y="59141"/>
                  <a:pt x="220639" y="4550"/>
                  <a:pt x="288878" y="2275"/>
                </a:cubicBezTo>
                <a:cubicBezTo>
                  <a:pt x="357117" y="0"/>
                  <a:pt x="416257" y="34120"/>
                  <a:pt x="452651" y="125105"/>
                </a:cubicBezTo>
                <a:cubicBezTo>
                  <a:pt x="489045" y="216090"/>
                  <a:pt x="500418" y="407159"/>
                  <a:pt x="507242" y="548186"/>
                </a:cubicBezTo>
                <a:cubicBezTo>
                  <a:pt x="514066" y="689213"/>
                  <a:pt x="500418" y="871183"/>
                  <a:pt x="493594" y="971266"/>
                </a:cubicBezTo>
                <a:cubicBezTo>
                  <a:pt x="486770" y="1071349"/>
                  <a:pt x="507242" y="1110018"/>
                  <a:pt x="466299" y="1148687"/>
                </a:cubicBezTo>
                <a:cubicBezTo>
                  <a:pt x="425356" y="1187356"/>
                  <a:pt x="311624" y="1194180"/>
                  <a:pt x="247935" y="1203278"/>
                </a:cubicBezTo>
                <a:cubicBezTo>
                  <a:pt x="184246" y="1212376"/>
                  <a:pt x="120556" y="1221475"/>
                  <a:pt x="84162" y="1203278"/>
                </a:cubicBezTo>
                <a:cubicBezTo>
                  <a:pt x="47768" y="1185081"/>
                  <a:pt x="38669" y="1228299"/>
                  <a:pt x="29570" y="1107744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/>
          <p:cNvSpPr txBox="1"/>
          <p:nvPr/>
        </p:nvSpPr>
        <p:spPr>
          <a:xfrm>
            <a:off x="3214678" y="114298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nucleus</a:t>
            </a:r>
            <a:endParaRPr lang="en-GB" sz="32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143768" y="3357562"/>
            <a:ext cx="200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cytoplasm</a:t>
            </a:r>
            <a:endParaRPr lang="en-GB" sz="3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357158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DNA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3 -0.00069 L -0.02813 -0.09829 L 0.00902 -0.28515 L 0.07066 -0.36656 L 0.08386 -0.44612 L 0.0302 -0.49376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4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2858E-6 L -0.01632 -0.13922 L -0.07465 -0.22271 C -0.09062 -0.22803 -0.10677 -0.23196 -0.1224 -0.23866 C -0.12951 -0.24167 -0.12378 -0.2685 -0.12378 -0.2685 L -0.06267 -0.30018 L -0.04913 -0.38575 C -0.06163 -0.40356 -0.07205 -0.42437 -0.08646 -0.4394 C -0.09288 -0.44611 -0.10486 -0.43154 -0.11198 -0.43154 C -0.11267 -0.43154 -0.11094 -0.4327 -0.11042 -0.43339 " pathEditMode="relative" ptsTypes="AAffAAfffA">
                                      <p:cBhvr>
                                        <p:cTn id="4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93062E-6 L -0.02379 -0.09436 L 0.03142 -0.20976 L 0.07083 -0.34621 L 0.04722 -0.37766 L 0.00781 -0.38807 " pathEditMode="relative" ptsTypes="AAAAAA">
                                      <p:cBhvr>
                                        <p:cTn id="4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-6.33673E-6 L -0.03142 -0.11541 L 9.72222E-6 -0.24122 L -0.02361 -0.33558 L -0.04722 -0.33558 L -0.09445 -0.33558 " pathEditMode="relative" ptsTypes="AAAAAA">
                                      <p:cBhvr>
                                        <p:cTn id="5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33673E-6 L -0.02361 -0.07355 L -0.0158 -0.18895 L 0.11024 -0.18895 L 0.16528 -0.1575 L 0.21267 -0.20976 L 0.19687 -0.2729 L 0.17326 -0.2729 L 0.14965 -0.25186 L 0.11024 -0.25186 " pathEditMode="relative" ptsTypes="AAAAAAAAAA">
                                      <p:cBhvr>
                                        <p:cTn id="5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93" grpId="0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Introducing 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600" dirty="0" smtClean="0"/>
              <a:t>You’ve just been introduced to a type of RNA.</a:t>
            </a:r>
          </a:p>
          <a:p>
            <a:r>
              <a:rPr lang="en-GB" sz="2600" dirty="0" smtClean="0"/>
              <a:t>There are </a:t>
            </a:r>
            <a:r>
              <a:rPr lang="en-GB" sz="2600" b="1" u="sng" dirty="0" smtClean="0"/>
              <a:t>TWO</a:t>
            </a:r>
            <a:r>
              <a:rPr lang="en-GB" sz="2600" dirty="0" smtClean="0"/>
              <a:t> main types of RNA you need to know about at this stage.</a:t>
            </a:r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r>
              <a:rPr lang="en-GB" sz="2600" dirty="0" smtClean="0"/>
              <a:t>In the previous slide, you saw a type of RNA that acted as a </a:t>
            </a:r>
            <a:r>
              <a:rPr lang="en-GB" sz="2600" b="1" dirty="0" smtClean="0"/>
              <a:t>messenger.</a:t>
            </a:r>
          </a:p>
          <a:p>
            <a:r>
              <a:rPr lang="en-GB" sz="2600" dirty="0" smtClean="0"/>
              <a:t>It transferred the DNA code from the nucleus to the cytoplasm.</a:t>
            </a:r>
          </a:p>
          <a:p>
            <a:r>
              <a:rPr lang="en-GB" sz="2600" dirty="0" smtClean="0"/>
              <a:t>Hence, we call it </a:t>
            </a:r>
            <a:r>
              <a:rPr lang="en-GB" sz="2600" b="1" dirty="0" smtClean="0"/>
              <a:t>messenger RNA </a:t>
            </a:r>
            <a:r>
              <a:rPr lang="en-GB" sz="2600" dirty="0" smtClean="0"/>
              <a:t>(or </a:t>
            </a:r>
            <a:r>
              <a:rPr lang="en-GB" sz="2600" b="1" dirty="0" smtClean="0"/>
              <a:t>mRNA</a:t>
            </a:r>
            <a:r>
              <a:rPr lang="en-GB" sz="2600" dirty="0" smtClean="0"/>
              <a:t>).</a:t>
            </a:r>
          </a:p>
          <a:p>
            <a:r>
              <a:rPr lang="en-GB" sz="2600" dirty="0" smtClean="0"/>
              <a:t>mRNA is small enough to leave through the nuclear pores.</a:t>
            </a:r>
            <a:endParaRPr lang="en-GB" sz="4000" dirty="0" smtClean="0"/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42886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mRNA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42886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tRNA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s1.clinicaltools.com/images/gene/rna2.jpg"/>
          <p:cNvPicPr>
            <a:picLocks noChangeAspect="1" noChangeArrowheads="1"/>
          </p:cNvPicPr>
          <p:nvPr/>
        </p:nvPicPr>
        <p:blipFill>
          <a:blip r:embed="rId2" cstate="print"/>
          <a:srcRect l="26186" t="2175" r="28241" b="19297"/>
          <a:stretch>
            <a:fillRect/>
          </a:stretch>
        </p:blipFill>
        <p:spPr bwMode="auto">
          <a:xfrm>
            <a:off x="142844" y="142851"/>
            <a:ext cx="3357586" cy="66192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92933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RNA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592933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DNA</a:t>
            </a:r>
            <a:endParaRPr lang="en-GB" sz="4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868" y="142852"/>
            <a:ext cx="5429288" cy="6572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vs. DNA Structure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600" b="1" u="sng" baseline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DNA, RNA is a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polymer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made up of repeating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 monomers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600" baseline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however, does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 up with a corresponding strand. It stays as a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single-strand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600" baseline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nucleotides that make up RNA and DNA are very similar, but have some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subtle differences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26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Nucleotides in RNA and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/>
          </a:p>
        </p:txBody>
      </p:sp>
      <p:sp>
        <p:nvSpPr>
          <p:cNvPr id="6" name="Oval 5"/>
          <p:cNvSpPr/>
          <p:nvPr/>
        </p:nvSpPr>
        <p:spPr>
          <a:xfrm rot="9716518">
            <a:off x="519965" y="1818689"/>
            <a:ext cx="785818" cy="7143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912874" y="2640226"/>
            <a:ext cx="50006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gular Pentagon 8"/>
          <p:cNvSpPr/>
          <p:nvPr/>
        </p:nvSpPr>
        <p:spPr>
          <a:xfrm>
            <a:off x="1234345" y="2604507"/>
            <a:ext cx="1071570" cy="1000132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85986" y="3000373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714614" y="2714621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4283" y="135729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Phosphate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7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Deoxyribose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57423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Organic base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7143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/>
              <a:t>DNA</a:t>
            </a:r>
            <a:endParaRPr lang="en-GB" sz="3600" b="1" u="sng" dirty="0"/>
          </a:p>
        </p:txBody>
      </p:sp>
      <p:sp>
        <p:nvSpPr>
          <p:cNvPr id="20" name="Oval 19"/>
          <p:cNvSpPr/>
          <p:nvPr/>
        </p:nvSpPr>
        <p:spPr>
          <a:xfrm rot="9716518">
            <a:off x="4949120" y="1818689"/>
            <a:ext cx="785818" cy="7143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5342029" y="2640226"/>
            <a:ext cx="500066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gular Pentagon 21"/>
          <p:cNvSpPr/>
          <p:nvPr/>
        </p:nvSpPr>
        <p:spPr>
          <a:xfrm>
            <a:off x="5663500" y="2604507"/>
            <a:ext cx="1071570" cy="1000132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15141" y="3000373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43769" y="2714621"/>
            <a:ext cx="1143008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643438" y="135729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Phosphate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14942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</a:t>
            </a:r>
            <a:r>
              <a:rPr lang="en-GB" sz="2400" b="1" dirty="0" smtClean="0"/>
              <a:t>ibose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86578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Organic base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86446" y="71435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/>
              <a:t>R</a:t>
            </a:r>
            <a:r>
              <a:rPr lang="en-GB" sz="3600" b="1" u="sng" dirty="0" smtClean="0"/>
              <a:t>NA</a:t>
            </a:r>
            <a:endParaRPr lang="en-GB" sz="3600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4286256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bases in DNA are:</a:t>
            </a:r>
          </a:p>
          <a:p>
            <a:pPr algn="ctr"/>
            <a:r>
              <a:rPr lang="en-GB" sz="2800" dirty="0" smtClean="0"/>
              <a:t>Guanine (G)</a:t>
            </a:r>
          </a:p>
          <a:p>
            <a:pPr algn="ctr"/>
            <a:r>
              <a:rPr lang="en-GB" sz="2800" dirty="0" smtClean="0"/>
              <a:t>Cytosine (C)</a:t>
            </a:r>
          </a:p>
          <a:p>
            <a:pPr algn="ctr"/>
            <a:r>
              <a:rPr lang="en-GB" sz="2800" dirty="0" smtClean="0"/>
              <a:t>Adenine (A)</a:t>
            </a:r>
          </a:p>
          <a:p>
            <a:pPr algn="ctr"/>
            <a:r>
              <a:rPr lang="en-GB" sz="2800" dirty="0" smtClean="0"/>
              <a:t>Thymine (T)</a:t>
            </a:r>
            <a:endParaRPr lang="en-GB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786314" y="4286256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bases in DNA are:</a:t>
            </a:r>
          </a:p>
          <a:p>
            <a:pPr algn="ctr"/>
            <a:r>
              <a:rPr lang="en-GB" sz="2800" dirty="0" smtClean="0"/>
              <a:t>Guanine (G)</a:t>
            </a:r>
          </a:p>
          <a:p>
            <a:pPr algn="ctr"/>
            <a:r>
              <a:rPr lang="en-GB" sz="2800" dirty="0" smtClean="0"/>
              <a:t>Cytosine (C)</a:t>
            </a:r>
          </a:p>
          <a:p>
            <a:pPr algn="ctr"/>
            <a:r>
              <a:rPr lang="en-GB" sz="2800" dirty="0" smtClean="0"/>
              <a:t>Adenine (A)</a:t>
            </a:r>
          </a:p>
          <a:p>
            <a:pPr algn="ctr"/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</a:rPr>
              <a:t>Uracil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(U)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718</Words>
  <Application>Microsoft Office PowerPoint</Application>
  <PresentationFormat>On-screen Show (4:3)</PresentationFormat>
  <Paragraphs>153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8.2 The Triplet Code</vt:lpstr>
      <vt:lpstr>Remembering DNA</vt:lpstr>
      <vt:lpstr>How do bases pair together?</vt:lpstr>
      <vt:lpstr>What’s the point of DNA?</vt:lpstr>
      <vt:lpstr>Location, Location, Location</vt:lpstr>
      <vt:lpstr>Slide 6</vt:lpstr>
      <vt:lpstr>Introducing RNA</vt:lpstr>
      <vt:lpstr>Slide 8</vt:lpstr>
      <vt:lpstr>Nucleotides in RNA and DNA</vt:lpstr>
      <vt:lpstr>mRNA</vt:lpstr>
      <vt:lpstr>mRNA</vt:lpstr>
      <vt:lpstr>The Triplet Code</vt:lpstr>
      <vt:lpstr>The Triplet Code</vt:lpstr>
      <vt:lpstr>Slide 14</vt:lpstr>
      <vt:lpstr>tRNA</vt:lpstr>
      <vt:lpstr>tRNA</vt:lpstr>
      <vt:lpstr>tRNA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14.1 Structure of Ribonucleic Acid (RNA)</dc:title>
  <dc:creator> </dc:creator>
  <cp:lastModifiedBy>Varinder</cp:lastModifiedBy>
  <cp:revision>17</cp:revision>
  <dcterms:created xsi:type="dcterms:W3CDTF">2010-01-26T11:51:36Z</dcterms:created>
  <dcterms:modified xsi:type="dcterms:W3CDTF">2010-02-15T23:51:09Z</dcterms:modified>
</cp:coreProperties>
</file>