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5760E-E6DF-4882-8FF8-BAB82BA2072C}" type="datetimeFigureOut">
              <a:rPr lang="en-US" smtClean="0"/>
              <a:pPr/>
              <a:t>10/11/2010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08BD6-5093-4B6D-AC6D-07F9B19DE1C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Monohybrid and </a:t>
            </a:r>
            <a:r>
              <a:rPr lang="en-GB" dirty="0" err="1" smtClean="0"/>
              <a:t>Dihybrid</a:t>
            </a:r>
            <a:r>
              <a:rPr lang="en-GB" dirty="0" smtClean="0"/>
              <a:t> Crosses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8.2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2. a)	h – the majority of the leopards are spotted, very 	few are black, so spotted must be dominant</a:t>
            </a:r>
          </a:p>
          <a:p>
            <a:pPr>
              <a:buNone/>
            </a:pPr>
            <a:r>
              <a:rPr lang="en-GB" dirty="0" smtClean="0"/>
              <a:t>	b)	Parents = HH  x  </a:t>
            </a:r>
            <a:r>
              <a:rPr lang="en-GB" dirty="0" err="1" smtClean="0"/>
              <a:t>hh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F</a:t>
            </a:r>
            <a:r>
              <a:rPr lang="en-GB" baseline="-25000" dirty="0" smtClean="0"/>
              <a:t>1</a:t>
            </a:r>
            <a:r>
              <a:rPr lang="en-GB" dirty="0" smtClean="0"/>
              <a:t> = </a:t>
            </a:r>
            <a:r>
              <a:rPr lang="en-GB" dirty="0" err="1" smtClean="0"/>
              <a:t>Hh</a:t>
            </a:r>
            <a:r>
              <a:rPr lang="en-GB" dirty="0" smtClean="0"/>
              <a:t>   x   </a:t>
            </a:r>
            <a:r>
              <a:rPr lang="en-GB" dirty="0" err="1" smtClean="0"/>
              <a:t>Hh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	F</a:t>
            </a:r>
            <a:r>
              <a:rPr lang="en-GB" baseline="-25000" dirty="0" smtClean="0"/>
              <a:t>2</a:t>
            </a:r>
            <a:r>
              <a:rPr lang="en-GB" dirty="0" smtClean="0"/>
              <a:t> = HH, </a:t>
            </a:r>
            <a:r>
              <a:rPr lang="en-GB" dirty="0" err="1" smtClean="0"/>
              <a:t>Hh</a:t>
            </a:r>
            <a:r>
              <a:rPr lang="en-GB" dirty="0" smtClean="0"/>
              <a:t>, </a:t>
            </a:r>
            <a:r>
              <a:rPr lang="en-GB" dirty="0" err="1" smtClean="0"/>
              <a:t>Hh</a:t>
            </a:r>
            <a:r>
              <a:rPr lang="en-GB" dirty="0" smtClean="0"/>
              <a:t>, </a:t>
            </a:r>
            <a:r>
              <a:rPr lang="en-GB" dirty="0" err="1" smtClean="0"/>
              <a:t>hh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c)	1:1</a:t>
            </a:r>
          </a:p>
          <a:p>
            <a:pPr>
              <a:buNone/>
            </a:pPr>
            <a:r>
              <a:rPr lang="en-GB" dirty="0" smtClean="0"/>
              <a:t>	d)	Black will camouflage much better in the rainforest than open grassland, therefore they are better adapted to survive and mate more, producing more offspring and passing on the recessive allele.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Dihybrid</a:t>
            </a:r>
            <a:r>
              <a:rPr lang="en-GB" dirty="0" smtClean="0"/>
              <a:t> Crosses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Looking at the inheritance of 2 characteristics</a:t>
            </a:r>
          </a:p>
          <a:p>
            <a:pPr>
              <a:buNone/>
            </a:pPr>
            <a:r>
              <a:rPr lang="en-GB" dirty="0" smtClean="0"/>
              <a:t>E.g. Plants can be Tall (T) or short (t) and Green (G) or Yellow (g)</a:t>
            </a:r>
          </a:p>
          <a:p>
            <a:pPr>
              <a:buNone/>
            </a:pPr>
            <a:r>
              <a:rPr lang="en-GB" dirty="0" smtClean="0"/>
              <a:t>1. Pure breeding tall and yellow plants would be </a:t>
            </a:r>
            <a:r>
              <a:rPr lang="en-GB" dirty="0" err="1" smtClean="0"/>
              <a:t>TTgg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2. Pure breeding short and green plants would be </a:t>
            </a:r>
            <a:r>
              <a:rPr lang="en-GB" dirty="0" err="1" smtClean="0"/>
              <a:t>ttGG</a:t>
            </a:r>
            <a:endParaRPr lang="en-GB" dirty="0" smtClean="0"/>
          </a:p>
          <a:p>
            <a:r>
              <a:rPr lang="en-GB" dirty="0" smtClean="0"/>
              <a:t>Gametes for 1 = T and g</a:t>
            </a:r>
          </a:p>
          <a:p>
            <a:r>
              <a:rPr lang="en-GB" dirty="0" smtClean="0"/>
              <a:t>Gametes for 2 = t and G</a:t>
            </a:r>
          </a:p>
          <a:p>
            <a:pPr>
              <a:buNone/>
            </a:pPr>
            <a:r>
              <a:rPr lang="en-GB" dirty="0" smtClean="0"/>
              <a:t>F</a:t>
            </a:r>
            <a:r>
              <a:rPr lang="en-GB" baseline="-25000" dirty="0" smtClean="0"/>
              <a:t>1</a:t>
            </a:r>
            <a:r>
              <a:rPr lang="en-GB" dirty="0" smtClean="0"/>
              <a:t> = all would be genotype </a:t>
            </a:r>
            <a:r>
              <a:rPr lang="en-GB" dirty="0" err="1" smtClean="0"/>
              <a:t>TtGg</a:t>
            </a:r>
            <a:r>
              <a:rPr lang="en-GB" dirty="0" smtClean="0"/>
              <a:t>, phenotype tall and green</a:t>
            </a:r>
          </a:p>
          <a:p>
            <a:r>
              <a:rPr lang="en-GB" dirty="0" smtClean="0"/>
              <a:t>Now we can draw a cross for crossing the F</a:t>
            </a:r>
            <a:r>
              <a:rPr lang="en-GB" baseline="-25000" dirty="0" smtClean="0"/>
              <a:t>1 </a:t>
            </a:r>
            <a:r>
              <a:rPr lang="en-GB" dirty="0" smtClean="0"/>
              <a:t>types to get F</a:t>
            </a:r>
            <a:r>
              <a:rPr lang="en-GB" baseline="-25000" dirty="0" smtClean="0"/>
              <a:t>2</a:t>
            </a:r>
            <a:r>
              <a:rPr lang="en-GB" dirty="0" smtClean="0"/>
              <a:t> generation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Dihybrid</a:t>
            </a:r>
            <a:r>
              <a:rPr lang="en-GB" dirty="0" smtClean="0"/>
              <a:t>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TtGg</a:t>
            </a:r>
            <a:r>
              <a:rPr lang="en-GB" sz="2800" dirty="0" smtClean="0"/>
              <a:t> x </a:t>
            </a:r>
            <a:r>
              <a:rPr lang="en-GB" sz="2800" dirty="0" err="1" smtClean="0"/>
              <a:t>TtGg</a:t>
            </a:r>
            <a:endParaRPr lang="en-GB" sz="2800" dirty="0" smtClean="0"/>
          </a:p>
          <a:p>
            <a:r>
              <a:rPr lang="en-GB" sz="2800" dirty="0" smtClean="0"/>
              <a:t>Gametes = TG, </a:t>
            </a:r>
            <a:r>
              <a:rPr lang="en-GB" sz="2800" dirty="0" err="1" smtClean="0"/>
              <a:t>Tg</a:t>
            </a:r>
            <a:r>
              <a:rPr lang="en-GB" sz="2800" dirty="0" smtClean="0"/>
              <a:t>, </a:t>
            </a:r>
            <a:r>
              <a:rPr lang="en-GB" sz="2800" dirty="0" err="1" smtClean="0"/>
              <a:t>tG</a:t>
            </a:r>
            <a:r>
              <a:rPr lang="en-GB" sz="2800" dirty="0" smtClean="0"/>
              <a:t>, </a:t>
            </a:r>
            <a:r>
              <a:rPr lang="en-GB" sz="2800" dirty="0" err="1" smtClean="0"/>
              <a:t>tg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000" dirty="0" smtClean="0"/>
              <a:t>F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 phenotypes = </a:t>
            </a:r>
            <a:r>
              <a:rPr lang="en-GB" sz="2000" dirty="0" err="1" smtClean="0"/>
              <a:t>Tall+Green</a:t>
            </a:r>
            <a:r>
              <a:rPr lang="en-GB" sz="2000" dirty="0" smtClean="0"/>
              <a:t> : </a:t>
            </a:r>
            <a:r>
              <a:rPr lang="en-GB" sz="2000" dirty="0" err="1" smtClean="0"/>
              <a:t>Tall+Yellow</a:t>
            </a:r>
            <a:r>
              <a:rPr lang="en-GB" sz="2000" dirty="0" smtClean="0"/>
              <a:t> : </a:t>
            </a:r>
            <a:r>
              <a:rPr lang="en-GB" sz="2000" dirty="0" err="1" smtClean="0"/>
              <a:t>Short+Green</a:t>
            </a:r>
            <a:r>
              <a:rPr lang="en-GB" sz="2000" dirty="0" smtClean="0"/>
              <a:t> : </a:t>
            </a:r>
            <a:r>
              <a:rPr lang="en-GB" sz="2000" dirty="0" err="1" smtClean="0"/>
              <a:t>Short+Yellow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		              </a:t>
            </a:r>
            <a:r>
              <a:rPr lang="en-GB" sz="2400" b="1" dirty="0" smtClean="0"/>
              <a:t>9      :        3       :         3          :         1</a:t>
            </a:r>
            <a:endParaRPr lang="en-GB" sz="2000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1571604" y="2928934"/>
            <a:ext cx="5500726" cy="3000396"/>
            <a:chOff x="1714480" y="3286124"/>
            <a:chExt cx="4857784" cy="2500330"/>
          </a:xfrm>
        </p:grpSpPr>
        <p:grpSp>
          <p:nvGrpSpPr>
            <p:cNvPr id="39" name="Group 38"/>
            <p:cNvGrpSpPr/>
            <p:nvPr/>
          </p:nvGrpSpPr>
          <p:grpSpPr>
            <a:xfrm>
              <a:off x="1714480" y="3286124"/>
              <a:ext cx="4857784" cy="2500330"/>
              <a:chOff x="1071538" y="2500306"/>
              <a:chExt cx="4857784" cy="250033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500298" y="2500306"/>
                <a:ext cx="342902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Male Gametes</a:t>
                </a:r>
                <a:endParaRPr lang="en-GB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500298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TG</a:t>
                </a:r>
                <a:endParaRPr lang="en-GB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214810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357554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072066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643042" y="3286124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TG</a:t>
                </a: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643042" y="3714752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43042" y="4143380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43042" y="4572008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tg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71538" y="3286124"/>
                <a:ext cx="571504" cy="17145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dirty="0" smtClean="0"/>
                  <a:t>Female Gametes</a:t>
                </a:r>
                <a:endParaRPr lang="en-GB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3143240" y="4071942"/>
              <a:ext cx="3429024" cy="1714512"/>
              <a:chOff x="2500298" y="3286124"/>
              <a:chExt cx="3429024" cy="171451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500298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214810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357554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072066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500298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214810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357554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072066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500298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214810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357554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072066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500298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214810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357554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72066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ttgg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3286116" y="3929066"/>
            <a:ext cx="364333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Dihybrid</a:t>
            </a:r>
            <a:r>
              <a:rPr lang="en-GB" dirty="0" smtClean="0"/>
              <a:t>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Heterozygous tomato plants are crossed</a:t>
            </a:r>
          </a:p>
          <a:p>
            <a:r>
              <a:rPr lang="en-GB" dirty="0" smtClean="0"/>
              <a:t>The two traits are hairy/hairless and normal/potato leaf</a:t>
            </a:r>
          </a:p>
          <a:p>
            <a:r>
              <a:rPr lang="en-GB" dirty="0" smtClean="0"/>
              <a:t>Hairy and normal leaves are dominant</a:t>
            </a:r>
          </a:p>
          <a:p>
            <a:r>
              <a:rPr lang="en-GB" dirty="0" smtClean="0"/>
              <a:t>Draw a </a:t>
            </a:r>
            <a:r>
              <a:rPr lang="en-GB" dirty="0" err="1" smtClean="0"/>
              <a:t>dihybrid</a:t>
            </a:r>
            <a:r>
              <a:rPr lang="en-GB" dirty="0" smtClean="0"/>
              <a:t> cross to show what the offspring would be</a:t>
            </a:r>
          </a:p>
          <a:p>
            <a:r>
              <a:rPr lang="en-GB" dirty="0" smtClean="0"/>
              <a:t>What are the proportions of phenotypes in the offspring?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Dihybrid</a:t>
            </a:r>
            <a:r>
              <a:rPr lang="en-GB" dirty="0" smtClean="0"/>
              <a:t> Cross -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GB" sz="2400" dirty="0" err="1" smtClean="0"/>
              <a:t>LlHh</a:t>
            </a:r>
            <a:r>
              <a:rPr lang="en-GB" sz="2400" dirty="0" smtClean="0"/>
              <a:t> x </a:t>
            </a:r>
            <a:r>
              <a:rPr lang="en-GB" sz="2400" dirty="0" err="1" smtClean="0"/>
              <a:t>LlHh</a:t>
            </a:r>
            <a:endParaRPr lang="en-GB" sz="2400" dirty="0" smtClean="0"/>
          </a:p>
          <a:p>
            <a:r>
              <a:rPr lang="en-GB" sz="2400" dirty="0" smtClean="0"/>
              <a:t>Gametes = LH, </a:t>
            </a:r>
            <a:r>
              <a:rPr lang="en-GB" sz="2400" dirty="0" err="1" smtClean="0"/>
              <a:t>Lh</a:t>
            </a:r>
            <a:r>
              <a:rPr lang="en-GB" sz="2400" dirty="0" smtClean="0"/>
              <a:t>, </a:t>
            </a:r>
            <a:r>
              <a:rPr lang="en-GB" sz="2400" dirty="0" err="1" smtClean="0"/>
              <a:t>lH</a:t>
            </a:r>
            <a:r>
              <a:rPr lang="en-GB" sz="2400" dirty="0" smtClean="0"/>
              <a:t>, </a:t>
            </a:r>
            <a:r>
              <a:rPr lang="en-GB" sz="2400" dirty="0" err="1" smtClean="0"/>
              <a:t>lh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Phenotypes of offspring: 9 : 3 : 3 : 1 </a:t>
            </a:r>
          </a:p>
          <a:p>
            <a:r>
              <a:rPr lang="en-GB" sz="2000" dirty="0" smtClean="0"/>
              <a:t>(normal/hairy : normal/hairless : potato/hairy : potato/hairless)</a:t>
            </a:r>
            <a:endParaRPr lang="en-GB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14414" y="2786058"/>
            <a:ext cx="5572164" cy="3071834"/>
            <a:chOff x="1714480" y="3286124"/>
            <a:chExt cx="4857784" cy="2500330"/>
          </a:xfrm>
        </p:grpSpPr>
        <p:grpSp>
          <p:nvGrpSpPr>
            <p:cNvPr id="5" name="Group 38"/>
            <p:cNvGrpSpPr/>
            <p:nvPr/>
          </p:nvGrpSpPr>
          <p:grpSpPr>
            <a:xfrm>
              <a:off x="1714480" y="3286124"/>
              <a:ext cx="4857784" cy="2500330"/>
              <a:chOff x="1071538" y="2500306"/>
              <a:chExt cx="4857784" cy="2500330"/>
            </a:xfrm>
          </p:grpSpPr>
          <p:sp>
            <p:nvSpPr>
              <p:cNvPr id="23" name="Rectangle 3"/>
              <p:cNvSpPr/>
              <p:nvPr/>
            </p:nvSpPr>
            <p:spPr>
              <a:xfrm>
                <a:off x="2500298" y="2500306"/>
                <a:ext cx="3429024" cy="3571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Male Gametes</a:t>
                </a: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500298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LH</a:t>
                </a: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214810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357554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072066" y="2857496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643042" y="3286124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LH</a:t>
                </a:r>
                <a:endParaRPr lang="en-GB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643042" y="3714752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1643042" y="4143380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643042" y="4572008"/>
                <a:ext cx="857256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/>
                  <a:t>lh</a:t>
                </a:r>
                <a:endParaRPr lang="en-GB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071538" y="3286124"/>
                <a:ext cx="571504" cy="17145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dirty="0" smtClean="0"/>
                  <a:t>Female Gametes</a:t>
                </a:r>
                <a:endParaRPr lang="en-GB" dirty="0"/>
              </a:p>
            </p:txBody>
          </p:sp>
        </p:grpSp>
        <p:grpSp>
          <p:nvGrpSpPr>
            <p:cNvPr id="6" name="Group 39"/>
            <p:cNvGrpSpPr/>
            <p:nvPr/>
          </p:nvGrpSpPr>
          <p:grpSpPr>
            <a:xfrm>
              <a:off x="3143240" y="4071942"/>
              <a:ext cx="3429024" cy="1714512"/>
              <a:chOff x="2500298" y="3286124"/>
              <a:chExt cx="3429024" cy="171451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500298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14810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57554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072066" y="3286124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500298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214810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57554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072066" y="3714752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500298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214810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357554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072066" y="4143380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500298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214810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357554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072066" y="4572008"/>
                <a:ext cx="857256" cy="42862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err="1" smtClean="0">
                    <a:solidFill>
                      <a:schemeClr val="tx1"/>
                    </a:solidFill>
                  </a:rPr>
                  <a:t>llhh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parental genotypes to the person next to you (you can choose the characteristics) and get them to work out the potential offspring.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Monohybrid Crosses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at one characteristic</a:t>
            </a:r>
          </a:p>
          <a:p>
            <a:r>
              <a:rPr lang="en-GB" dirty="0" smtClean="0"/>
              <a:t>Shows what the offspring genotypes could be</a:t>
            </a:r>
          </a:p>
          <a:p>
            <a:r>
              <a:rPr lang="en-GB" dirty="0" smtClean="0"/>
              <a:t>This first generation is known as </a:t>
            </a:r>
            <a:r>
              <a:rPr lang="en-GB" b="1" dirty="0" smtClean="0"/>
              <a:t>F</a:t>
            </a:r>
            <a:r>
              <a:rPr lang="en-GB" b="1" baseline="-25000" dirty="0" smtClean="0"/>
              <a:t>1</a:t>
            </a:r>
          </a:p>
          <a:p>
            <a:r>
              <a:rPr lang="en-GB" dirty="0" smtClean="0"/>
              <a:t>Crossing this first generation for the second generation would be known as </a:t>
            </a:r>
            <a:r>
              <a:rPr lang="en-GB" b="1" dirty="0" smtClean="0"/>
              <a:t>F</a:t>
            </a:r>
            <a:r>
              <a:rPr lang="en-GB" b="1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Steps to take when drawing a monohybrid cross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Choose one letter to represent dominant and recessive alleles (always use a capital and lower case, never use different letters)</a:t>
            </a:r>
          </a:p>
          <a:p>
            <a:pPr marL="514350" indent="-514350">
              <a:buAutoNum type="arabicPeriod"/>
            </a:pPr>
            <a:r>
              <a:rPr lang="en-GB" dirty="0" smtClean="0"/>
              <a:t>Work out what the parental genotypes are and then what gametes they might produce</a:t>
            </a:r>
          </a:p>
          <a:p>
            <a:pPr marL="514350" indent="-514350">
              <a:buAutoNum type="arabicPeriod"/>
            </a:pPr>
            <a:r>
              <a:rPr lang="en-GB" dirty="0" smtClean="0"/>
              <a:t>Draw a </a:t>
            </a:r>
            <a:r>
              <a:rPr lang="en-GB" dirty="0" err="1" smtClean="0"/>
              <a:t>Punnet</a:t>
            </a:r>
            <a:r>
              <a:rPr lang="en-GB" dirty="0" smtClean="0"/>
              <a:t> square and work out what the offspring could be</a:t>
            </a:r>
          </a:p>
          <a:p>
            <a:pPr marL="514350" indent="-514350">
              <a:buAutoNum type="arabicPeriod"/>
            </a:pPr>
            <a:r>
              <a:rPr lang="en-GB" dirty="0" smtClean="0"/>
              <a:t>Look at what the phenotypes are in the F</a:t>
            </a:r>
            <a:r>
              <a:rPr lang="en-GB" baseline="-25000" dirty="0" smtClean="0"/>
              <a:t>1</a:t>
            </a:r>
            <a:r>
              <a:rPr lang="en-GB" dirty="0" smtClean="0"/>
              <a:t> generation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txBody>
          <a:bodyPr/>
          <a:lstStyle/>
          <a:p>
            <a:r>
              <a:rPr lang="en-GB" dirty="0" smtClean="0"/>
              <a:t>Green and yellow pea pods. Green is dominant.</a:t>
            </a:r>
          </a:p>
          <a:p>
            <a:r>
              <a:rPr lang="en-GB" dirty="0" smtClean="0"/>
              <a:t>Use G and g to represent Green and Yellow alleles.</a:t>
            </a:r>
          </a:p>
          <a:p>
            <a:r>
              <a:rPr lang="en-GB" dirty="0" smtClean="0"/>
              <a:t>Both parents are green in colour, but are heterozygous for the alleles.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214678" y="3857628"/>
            <a:ext cx="285752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Male gametes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14678" y="4143380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643438" y="4143380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 rot="5400000">
            <a:off x="2500298" y="4857760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 rot="5400000">
            <a:off x="2500298" y="5786454"/>
            <a:ext cx="9286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57422" y="4643446"/>
            <a:ext cx="35719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 smtClean="0"/>
              <a:t>Female gametes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13950" y="5572140"/>
            <a:ext cx="18581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143504" y="5572140"/>
            <a:ext cx="18581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14678" y="6500834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14678" y="5572140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8992" y="4786322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00B050"/>
                </a:solidFill>
              </a:rPr>
              <a:t>GG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57752" y="4786322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rgbClr val="00B050"/>
                </a:solidFill>
              </a:rPr>
              <a:t>Gg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30" y="564357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rgbClr val="00B050"/>
                </a:solidFill>
              </a:rPr>
              <a:t>Gg</a:t>
            </a:r>
            <a:endParaRPr lang="en-GB" sz="44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5643578"/>
            <a:ext cx="1071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err="1" smtClean="0">
                <a:solidFill>
                  <a:srgbClr val="FFFF00"/>
                </a:solidFill>
              </a:rPr>
              <a:t>gg</a:t>
            </a:r>
            <a:endParaRPr lang="en-GB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Monohybrid Crosses – try these situations. What will the offspring be?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Green and yellow pea pods. Homozygous recessive female and homozygous dominant male.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Unattached and attached ear lobes. Unattached is dominant. Heterozygous female and homozygous recessive male.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Tall and short plants. Tall is dominant. Homozygous dominant female and heterozygous male.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						2. 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714348" y="2000240"/>
            <a:ext cx="3715570" cy="2644794"/>
            <a:chOff x="2357422" y="3857628"/>
            <a:chExt cx="3715570" cy="2644794"/>
          </a:xfrm>
        </p:grpSpPr>
        <p:sp>
          <p:nvSpPr>
            <p:cNvPr id="4" name="Rectangle 3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G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G</a:t>
              </a:r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g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g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000628" y="2000240"/>
            <a:ext cx="3715570" cy="2644794"/>
            <a:chOff x="2357422" y="3857628"/>
            <a:chExt cx="3715570" cy="2644794"/>
          </a:xfrm>
        </p:grpSpPr>
        <p:sp>
          <p:nvSpPr>
            <p:cNvPr id="16" name="Rectangle 15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e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/>
                <a:t>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e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928794" y="300037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Gg</a:t>
            </a:r>
            <a:endParaRPr lang="en-GB" sz="36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7554" y="300037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Gg</a:t>
            </a:r>
            <a:endParaRPr lang="en-GB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Gg</a:t>
            </a:r>
            <a:endParaRPr lang="en-GB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7554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Gg</a:t>
            </a:r>
            <a:endParaRPr lang="en-GB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621507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Ee</a:t>
            </a:r>
            <a:endParaRPr lang="en-GB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764383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Ee</a:t>
            </a:r>
            <a:endParaRPr lang="en-GB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6286512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e</a:t>
            </a:r>
            <a:r>
              <a:rPr lang="en-GB" sz="3600" dirty="0" err="1" smtClean="0"/>
              <a:t>e</a:t>
            </a:r>
            <a:endParaRPr lang="en-GB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7643834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e</a:t>
            </a:r>
            <a:r>
              <a:rPr lang="en-GB" sz="3600" dirty="0" err="1" smtClean="0"/>
              <a:t>e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3. 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14348" y="2000240"/>
            <a:ext cx="3715570" cy="2644794"/>
            <a:chOff x="2357422" y="3857628"/>
            <a:chExt cx="3715570" cy="2644794"/>
          </a:xfrm>
        </p:grpSpPr>
        <p:sp>
          <p:nvSpPr>
            <p:cNvPr id="5" name="Rectangle 4"/>
            <p:cNvSpPr/>
            <p:nvPr/>
          </p:nvSpPr>
          <p:spPr>
            <a:xfrm>
              <a:off x="3214678" y="3857628"/>
              <a:ext cx="285752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Male gametes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1467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643438" y="4143380"/>
              <a:ext cx="142876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t</a:t>
              </a:r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 rot="5400000">
              <a:off x="2500298" y="4857760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/>
                <a:t>T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2500298" y="5786454"/>
              <a:ext cx="928694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/>
                <a:t>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57422" y="4643446"/>
              <a:ext cx="357190" cy="18573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Female gametes</a:t>
              </a:r>
              <a:endParaRPr lang="en-GB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3713950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143504" y="5572140"/>
              <a:ext cx="18581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214678" y="6500834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214678" y="5572140"/>
              <a:ext cx="285752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928794" y="300037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TT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54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Tt</a:t>
            </a:r>
            <a:endParaRPr lang="en-GB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2000232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TT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3286116" y="3857628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Tt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Pure Breeding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Repeatedly breeding the dominant phenotype with other organisms of the dominant phenotype</a:t>
            </a:r>
          </a:p>
          <a:p>
            <a:r>
              <a:rPr lang="en-GB" dirty="0" smtClean="0"/>
              <a:t>E.g. Breeding green pea pods with other green pea pods</a:t>
            </a:r>
          </a:p>
          <a:p>
            <a:r>
              <a:rPr lang="en-GB" dirty="0" smtClean="0"/>
              <a:t>This will create homozygous dominant plants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4214818"/>
            <a:ext cx="2857520" cy="209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/>
          <a:lstStyle/>
          <a:p>
            <a:r>
              <a:rPr lang="en-GB" dirty="0" smtClean="0"/>
              <a:t>Complete ‘</a:t>
            </a:r>
            <a:r>
              <a:rPr lang="en-GB" dirty="0" err="1" smtClean="0"/>
              <a:t>Punnet</a:t>
            </a:r>
            <a:r>
              <a:rPr lang="en-GB" dirty="0" smtClean="0"/>
              <a:t> Squares’ sheet</a:t>
            </a:r>
          </a:p>
          <a:p>
            <a:pPr>
              <a:buNone/>
            </a:pPr>
            <a:r>
              <a:rPr lang="en-GB" dirty="0" smtClean="0"/>
              <a:t>Answers</a:t>
            </a:r>
          </a:p>
          <a:p>
            <a:pPr marL="514350" indent="-514350">
              <a:buAutoNum type="arabicPeriod"/>
            </a:pPr>
            <a:r>
              <a:rPr lang="en-GB" dirty="0" smtClean="0"/>
              <a:t>a) 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	b) Bb</a:t>
            </a:r>
          </a:p>
          <a:p>
            <a:pPr marL="514350" indent="-514350">
              <a:buNone/>
            </a:pPr>
            <a:r>
              <a:rPr lang="en-GB" dirty="0" smtClean="0"/>
              <a:t>	c) Black</a:t>
            </a:r>
          </a:p>
          <a:p>
            <a:pPr marL="514350" indent="-514350">
              <a:buNone/>
            </a:pPr>
            <a:r>
              <a:rPr lang="en-GB" dirty="0" smtClean="0"/>
              <a:t>	d) </a:t>
            </a:r>
          </a:p>
          <a:p>
            <a:pPr marL="514350" indent="-514350">
              <a:buNone/>
            </a:pPr>
            <a:endParaRPr lang="en-GB" dirty="0" smtClean="0"/>
          </a:p>
          <a:p>
            <a:pPr marL="514350" indent="-514350">
              <a:buNone/>
            </a:pPr>
            <a:r>
              <a:rPr lang="en-GB" dirty="0" smtClean="0"/>
              <a:t>	e) 2 Bb, 1 BB, 1 bb</a:t>
            </a:r>
          </a:p>
          <a:p>
            <a:pPr marL="514350" indent="-514350">
              <a:buNone/>
            </a:pPr>
            <a:r>
              <a:rPr lang="en-GB" dirty="0" smtClean="0"/>
              <a:t>	f) 3 : 1 (3 black, 1 white)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14480" y="3000372"/>
            <a:ext cx="857256" cy="714380"/>
            <a:chOff x="1714480" y="3000372"/>
            <a:chExt cx="857256" cy="714380"/>
          </a:xfrm>
        </p:grpSpPr>
        <p:sp>
          <p:nvSpPr>
            <p:cNvPr id="4" name="Rectangle 3"/>
            <p:cNvSpPr/>
            <p:nvPr/>
          </p:nvSpPr>
          <p:spPr>
            <a:xfrm>
              <a:off x="1714480" y="300037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3108" y="300037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14480" y="335756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43108" y="335756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00166" y="4857760"/>
            <a:ext cx="1071570" cy="928694"/>
            <a:chOff x="1714480" y="3000372"/>
            <a:chExt cx="857256" cy="714380"/>
          </a:xfrm>
        </p:grpSpPr>
        <p:sp>
          <p:nvSpPr>
            <p:cNvPr id="10" name="Rectangle 9"/>
            <p:cNvSpPr/>
            <p:nvPr/>
          </p:nvSpPr>
          <p:spPr>
            <a:xfrm>
              <a:off x="1714480" y="300037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43108" y="300037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14480" y="335756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Bb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43108" y="3357562"/>
              <a:ext cx="428628" cy="35719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  <a:r>
                <a:rPr lang="en-GB" dirty="0" smtClean="0"/>
                <a:t>b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590</Words>
  <Application>Microsoft Office PowerPoint</Application>
  <PresentationFormat>On-screen Show (4:3)</PresentationFormat>
  <Paragraphs>188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Monohybrid and Dihybrid Crosses</vt:lpstr>
      <vt:lpstr>Monohybrid Crosses</vt:lpstr>
      <vt:lpstr>Steps to take when drawing a monohybrid cross</vt:lpstr>
      <vt:lpstr>Example</vt:lpstr>
      <vt:lpstr>Monohybrid Crosses – try these situations. What will the offspring be?</vt:lpstr>
      <vt:lpstr>Answers</vt:lpstr>
      <vt:lpstr>Answers</vt:lpstr>
      <vt:lpstr>Pure Breeding</vt:lpstr>
      <vt:lpstr>Task</vt:lpstr>
      <vt:lpstr>Answers</vt:lpstr>
      <vt:lpstr>Dihybrid Crosses</vt:lpstr>
      <vt:lpstr>Dihybrid Cross</vt:lpstr>
      <vt:lpstr>Dihybrid Cross</vt:lpstr>
      <vt:lpstr>Dihybrid Cross - Answers</vt:lpstr>
      <vt:lpstr>Plenary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Monohybrid Crosses</dc:title>
  <dc:creator> </dc:creator>
  <cp:lastModifiedBy> </cp:lastModifiedBy>
  <cp:revision>25</cp:revision>
  <dcterms:created xsi:type="dcterms:W3CDTF">2010-10-07T16:50:27Z</dcterms:created>
  <dcterms:modified xsi:type="dcterms:W3CDTF">2010-10-11T12:18:40Z</dcterms:modified>
</cp:coreProperties>
</file>