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ED96-5661-4804-A8DC-73BBD8201EBC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53553-6C1D-4FED-916E-FEB15F8A9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Recap of 8.1 and 8.2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During the time that they are visible, chromosomes appear as </a:t>
            </a:r>
            <a:r>
              <a:rPr lang="en-GB" sz="2800" b="1" dirty="0" smtClean="0"/>
              <a:t>two threads</a:t>
            </a:r>
            <a:r>
              <a:rPr lang="en-GB" sz="2800" dirty="0" smtClean="0"/>
              <a:t> joined tightly together in the middle.</a:t>
            </a:r>
            <a:endParaRPr lang="en-US" sz="2800" dirty="0"/>
          </a:p>
        </p:txBody>
      </p:sp>
      <p:pic>
        <p:nvPicPr>
          <p:cNvPr id="23554" name="Picture 2" descr="http://www.pbs.org/wgbh/nova/teachers/activities/images/3416_id_00_answe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3214710" cy="4146976"/>
          </a:xfrm>
          <a:prstGeom prst="rect">
            <a:avLst/>
          </a:prstGeom>
          <a:noFill/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3929058" y="1857364"/>
            <a:ext cx="5072098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some very important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features that we need to understand about chromosomes: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800" baseline="0" dirty="0" smtClean="0"/>
              <a:t>They</a:t>
            </a:r>
            <a:r>
              <a:rPr lang="en-GB" sz="2800" dirty="0" smtClean="0"/>
              <a:t> are made of two </a:t>
            </a:r>
            <a:r>
              <a:rPr lang="en-GB" sz="2800" b="1" dirty="0" smtClean="0"/>
              <a:t>chromatids</a:t>
            </a:r>
            <a:r>
              <a:rPr lang="en-GB" sz="2800" dirty="0" smtClean="0"/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chromatids are joined at the 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centromere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Chromosomes occur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pairs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from dna to chromosome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29600" cy="153966"/>
          </a:xfrm>
        </p:spPr>
        <p:txBody>
          <a:bodyPr>
            <a:noAutofit/>
          </a:bodyPr>
          <a:lstStyle/>
          <a:p>
            <a:r>
              <a:rPr lang="en-GB" sz="3600" dirty="0" smtClean="0"/>
              <a:t>Making Chromosomes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6143668" cy="607223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Looking at a chromosome, it is hard to see where DNA actually comes into the picture. </a:t>
            </a:r>
          </a:p>
          <a:p>
            <a:endParaRPr lang="en-GB" sz="2800" dirty="0" smtClean="0"/>
          </a:p>
          <a:p>
            <a:r>
              <a:rPr lang="en-GB" sz="2800" dirty="0" smtClean="0"/>
              <a:t>You see no </a:t>
            </a:r>
            <a:r>
              <a:rPr lang="en-GB" sz="2800" b="1" dirty="0" smtClean="0"/>
              <a:t>bases</a:t>
            </a:r>
            <a:r>
              <a:rPr lang="en-GB" sz="2800" dirty="0" smtClean="0"/>
              <a:t>. You see no </a:t>
            </a:r>
            <a:r>
              <a:rPr lang="en-GB" sz="2800" b="1" dirty="0" smtClean="0"/>
              <a:t>phosphates </a:t>
            </a:r>
            <a:r>
              <a:rPr lang="en-GB" sz="2800" dirty="0" smtClean="0"/>
              <a:t>or </a:t>
            </a:r>
            <a:r>
              <a:rPr lang="en-GB" sz="2800" b="1" dirty="0" err="1" smtClean="0"/>
              <a:t>deoxyribose</a:t>
            </a:r>
            <a:r>
              <a:rPr lang="en-GB" sz="2800" b="1" dirty="0" smtClean="0"/>
              <a:t> sugars</a:t>
            </a:r>
            <a:r>
              <a:rPr lang="en-GB" sz="2800" dirty="0" smtClean="0"/>
              <a:t>. You don’t even see a </a:t>
            </a:r>
            <a:r>
              <a:rPr lang="en-GB" sz="2800" b="1" dirty="0" smtClean="0"/>
              <a:t>double helix </a:t>
            </a:r>
            <a:r>
              <a:rPr lang="en-GB" sz="2800" dirty="0" smtClean="0"/>
              <a:t>anywhere. </a:t>
            </a:r>
          </a:p>
          <a:p>
            <a:endParaRPr lang="en-GB" sz="2800" dirty="0" smtClean="0"/>
          </a:p>
          <a:p>
            <a:r>
              <a:rPr lang="en-GB" sz="2800" dirty="0" smtClean="0"/>
              <a:t>So what exactly does DNA do to become a chromosome?</a:t>
            </a:r>
          </a:p>
          <a:p>
            <a:endParaRPr lang="en-GB" sz="2800" dirty="0"/>
          </a:p>
          <a:p>
            <a:pPr algn="ctr">
              <a:buNone/>
            </a:pPr>
            <a:r>
              <a:rPr lang="en-GB" sz="3600" b="1" dirty="0" smtClean="0"/>
              <a:t>WINDING &amp; FOLDING &amp; TWISTING &amp; SNUGGLING UP TO PROTEINS!</a:t>
            </a:r>
            <a:endParaRPr lang="en-US" sz="3600" b="1" dirty="0"/>
          </a:p>
        </p:txBody>
      </p:sp>
      <p:pic>
        <p:nvPicPr>
          <p:cNvPr id="24578" name="Picture 2" descr="http://www.dkimages.com/discover/previews/916/900114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285992"/>
            <a:ext cx="2150018" cy="2625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5720" y="3929066"/>
            <a:ext cx="4929222" cy="3071810"/>
            <a:chOff x="1938318" y="938194"/>
            <a:chExt cx="5134012" cy="2937052"/>
          </a:xfrm>
        </p:grpSpPr>
        <p:pic>
          <p:nvPicPr>
            <p:cNvPr id="11" name="Picture 8" descr="http://activity.ntsec.gov.tw/lifeworld/english/content/images/en_gene_c5.jpg"/>
            <p:cNvPicPr>
              <a:picLocks noChangeAspect="1" noChangeArrowheads="1"/>
            </p:cNvPicPr>
            <p:nvPr/>
          </p:nvPicPr>
          <p:blipFill>
            <a:blip r:embed="rId2" cstate="print"/>
            <a:srcRect r="5586" b="46492"/>
            <a:stretch>
              <a:fillRect/>
            </a:stretch>
          </p:blipFill>
          <p:spPr bwMode="auto">
            <a:xfrm>
              <a:off x="1938318" y="938194"/>
              <a:ext cx="4991136" cy="2490806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>
            <a:xfrm rot="19983592">
              <a:off x="4267328" y="3179590"/>
              <a:ext cx="1485596" cy="6956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00694" y="2928934"/>
              <a:ext cx="500066" cy="642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57884" y="2357430"/>
              <a:ext cx="1214446" cy="9286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3570" y="2428868"/>
              <a:ext cx="285752" cy="21431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5720" y="928670"/>
            <a:ext cx="5205450" cy="2500330"/>
            <a:chOff x="1938318" y="938194"/>
            <a:chExt cx="3848128" cy="1704988"/>
          </a:xfrm>
        </p:grpSpPr>
        <p:pic>
          <p:nvPicPr>
            <p:cNvPr id="5" name="Picture 8" descr="http://activity.ntsec.gov.tw/lifeworld/english/content/images/en_gene_c5.jpg"/>
            <p:cNvPicPr>
              <a:picLocks noChangeAspect="1" noChangeArrowheads="1"/>
            </p:cNvPicPr>
            <p:nvPr/>
          </p:nvPicPr>
          <p:blipFill>
            <a:blip r:embed="rId2" cstate="print"/>
            <a:srcRect r="27207" b="69512"/>
            <a:stretch>
              <a:fillRect/>
            </a:stretch>
          </p:blipFill>
          <p:spPr bwMode="auto">
            <a:xfrm>
              <a:off x="1938318" y="938194"/>
              <a:ext cx="3848128" cy="1419236"/>
            </a:xfrm>
            <a:prstGeom prst="rect">
              <a:avLst/>
            </a:prstGeom>
            <a:noFill/>
          </p:spPr>
        </p:pic>
        <p:sp>
          <p:nvSpPr>
            <p:cNvPr id="6" name="Oval 5"/>
            <p:cNvSpPr/>
            <p:nvPr/>
          </p:nvSpPr>
          <p:spPr>
            <a:xfrm>
              <a:off x="2786050" y="2071678"/>
              <a:ext cx="785818" cy="571504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500034" y="60324"/>
            <a:ext cx="8229600" cy="1539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Making Chromosomes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989942"/>
            <a:ext cx="3214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You know that DNA is a </a:t>
            </a:r>
            <a:r>
              <a:rPr lang="en-GB" sz="2000" b="1" dirty="0" smtClean="0"/>
              <a:t>double helix</a:t>
            </a:r>
            <a:r>
              <a:rPr lang="en-GB" sz="2000" dirty="0" smtClean="0"/>
              <a:t>. </a:t>
            </a:r>
          </a:p>
          <a:p>
            <a:pPr algn="ctr"/>
            <a:r>
              <a:rPr lang="en-GB" sz="2000" dirty="0" smtClean="0"/>
              <a:t>This diagram shows a tiny section of DNA at it’s most detailed level, showing individual bases and coils.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3143248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length of the DNA that makes </a:t>
            </a:r>
            <a:r>
              <a:rPr lang="en-GB" b="1" dirty="0" smtClean="0"/>
              <a:t>one chromosome</a:t>
            </a:r>
            <a:r>
              <a:rPr lang="en-GB" dirty="0" smtClean="0"/>
              <a:t> is actually 3 inches! That’s </a:t>
            </a:r>
            <a:r>
              <a:rPr lang="en-GB" b="1" dirty="0" smtClean="0"/>
              <a:t>massive</a:t>
            </a:r>
            <a:r>
              <a:rPr lang="en-GB" dirty="0" smtClean="0"/>
              <a:t> compared to the size of the cell it fits into. So something has to be done. The DNA has to be packed somehow.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29124" y="4214818"/>
            <a:ext cx="43577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first thing to do is to wind the double helix around </a:t>
            </a:r>
            <a:r>
              <a:rPr lang="en-GB" sz="2000" b="1" dirty="0" smtClean="0"/>
              <a:t>spherical proteins </a:t>
            </a:r>
            <a:r>
              <a:rPr lang="en-GB" sz="2000" dirty="0" smtClean="0"/>
              <a:t>called </a:t>
            </a:r>
            <a:r>
              <a:rPr lang="en-GB" sz="2000" b="1" u="sng" dirty="0" smtClean="0"/>
              <a:t>HISTONES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This fixes the position of the DNA and makes sure that a good framework is established to start forming a chromosome.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00034" y="60324"/>
            <a:ext cx="8229600" cy="1539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Making Chromosomes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43372" y="1000108"/>
            <a:ext cx="4786346" cy="2286016"/>
            <a:chOff x="2143108" y="2000240"/>
            <a:chExt cx="4786346" cy="2286016"/>
          </a:xfrm>
        </p:grpSpPr>
        <p:pic>
          <p:nvPicPr>
            <p:cNvPr id="18" name="Picture 8" descr="http://activity.ntsec.gov.tw/lifeworld/english/content/images/en_gene_c5.jpg"/>
            <p:cNvPicPr>
              <a:picLocks noChangeAspect="1" noChangeArrowheads="1"/>
            </p:cNvPicPr>
            <p:nvPr/>
          </p:nvPicPr>
          <p:blipFill>
            <a:blip r:embed="rId2" cstate="print"/>
            <a:srcRect l="3874" t="25884" r="5586" b="32680"/>
            <a:stretch>
              <a:fillRect/>
            </a:stretch>
          </p:blipFill>
          <p:spPr bwMode="auto">
            <a:xfrm>
              <a:off x="2143108" y="2143116"/>
              <a:ext cx="4786346" cy="1928826"/>
            </a:xfrm>
            <a:prstGeom prst="rect">
              <a:avLst/>
            </a:prstGeom>
            <a:noFill/>
          </p:spPr>
        </p:pic>
        <p:sp>
          <p:nvSpPr>
            <p:cNvPr id="19" name="Rectangle 18"/>
            <p:cNvSpPr/>
            <p:nvPr/>
          </p:nvSpPr>
          <p:spPr>
            <a:xfrm>
              <a:off x="3500430" y="2000240"/>
              <a:ext cx="2143140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14612" y="3786190"/>
              <a:ext cx="714380" cy="500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57158" y="1428736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DNA-</a:t>
            </a:r>
            <a:r>
              <a:rPr lang="en-GB" sz="2000" dirty="0" err="1" smtClean="0"/>
              <a:t>histone</a:t>
            </a:r>
            <a:r>
              <a:rPr lang="en-GB" sz="2000" dirty="0" smtClean="0"/>
              <a:t> complex is then coiled itself, to make it even tighter.</a:t>
            </a:r>
            <a:endParaRPr lang="en-US" sz="2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71472" y="3500438"/>
            <a:ext cx="4419632" cy="2813277"/>
            <a:chOff x="1938318" y="2779931"/>
            <a:chExt cx="4419632" cy="2813277"/>
          </a:xfrm>
        </p:grpSpPr>
        <p:pic>
          <p:nvPicPr>
            <p:cNvPr id="24" name="Picture 8" descr="http://activity.ntsec.gov.tw/lifeworld/english/content/images/en_gene_c5.jpg"/>
            <p:cNvPicPr>
              <a:picLocks noChangeAspect="1" noChangeArrowheads="1"/>
            </p:cNvPicPr>
            <p:nvPr/>
          </p:nvPicPr>
          <p:blipFill>
            <a:blip r:embed="rId2" cstate="print"/>
            <a:srcRect t="42765" r="23153"/>
            <a:stretch>
              <a:fillRect/>
            </a:stretch>
          </p:blipFill>
          <p:spPr bwMode="auto">
            <a:xfrm>
              <a:off x="1938318" y="2928934"/>
              <a:ext cx="4062442" cy="2664274"/>
            </a:xfrm>
            <a:prstGeom prst="rect">
              <a:avLst/>
            </a:prstGeom>
            <a:noFill/>
          </p:spPr>
        </p:pic>
        <p:sp>
          <p:nvSpPr>
            <p:cNvPr id="25" name="Isosceles Triangle 24"/>
            <p:cNvSpPr/>
            <p:nvPr/>
          </p:nvSpPr>
          <p:spPr>
            <a:xfrm rot="4308411">
              <a:off x="4057620" y="1851237"/>
              <a:ext cx="785818" cy="264320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14546" y="2786057"/>
              <a:ext cx="2571768" cy="493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00562" y="4214818"/>
              <a:ext cx="1857388" cy="1285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86446" y="2857496"/>
              <a:ext cx="285752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929190" y="4643446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These DNA-</a:t>
            </a:r>
            <a:r>
              <a:rPr lang="en-GB" sz="2000" dirty="0" err="1" smtClean="0"/>
              <a:t>histone</a:t>
            </a:r>
            <a:r>
              <a:rPr lang="en-GB" sz="2000" dirty="0" smtClean="0"/>
              <a:t> coils are then </a:t>
            </a:r>
            <a:r>
              <a:rPr lang="en-GB" sz="2000" dirty="0" smtClean="0"/>
              <a:t>looped too!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activity.ntsec.gov.tw/lifeworld/english/content/images/en_gene_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285728"/>
            <a:ext cx="6895857" cy="60722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357950" y="364331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Finally, the loops are folded into chromosomes!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4429124" y="4357694"/>
            <a:ext cx="221457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57884" y="428604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whole thing can be shown together like this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29600" cy="153966"/>
          </a:xfrm>
        </p:spPr>
        <p:txBody>
          <a:bodyPr>
            <a:noAutofit/>
          </a:bodyPr>
          <a:lstStyle/>
          <a:p>
            <a:r>
              <a:rPr lang="en-GB" sz="3600" dirty="0" smtClean="0"/>
              <a:t>Making Chromosomes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dirty="0" smtClean="0"/>
              <a:t>You can see that a </a:t>
            </a:r>
            <a:r>
              <a:rPr lang="en-GB" sz="2800" b="1" dirty="0" smtClean="0"/>
              <a:t>lot </a:t>
            </a:r>
            <a:r>
              <a:rPr lang="en-GB" sz="2800" dirty="0" smtClean="0"/>
              <a:t>of DNA is condensed into a single chromosome.</a:t>
            </a:r>
          </a:p>
          <a:p>
            <a:pPr algn="ctr">
              <a:buNone/>
            </a:pPr>
            <a:r>
              <a:rPr lang="en-GB" sz="2800" dirty="0" smtClean="0"/>
              <a:t>You can also see that a single is actually a very, very, long, single molecule of DNA.</a:t>
            </a:r>
          </a:p>
          <a:p>
            <a:pPr algn="ctr">
              <a:buNone/>
            </a:pPr>
            <a:r>
              <a:rPr lang="en-GB" sz="2800" dirty="0" smtClean="0"/>
              <a:t>This single molecule of DNA has </a:t>
            </a:r>
            <a:r>
              <a:rPr lang="en-GB" sz="2800" b="1" dirty="0" smtClean="0"/>
              <a:t>millions</a:t>
            </a:r>
            <a:r>
              <a:rPr lang="en-GB" sz="2800" dirty="0" smtClean="0"/>
              <a:t> of genes along it.</a:t>
            </a:r>
          </a:p>
          <a:p>
            <a:pPr algn="ctr">
              <a:buNone/>
            </a:pPr>
            <a:endParaRPr lang="en-GB" sz="2800" dirty="0"/>
          </a:p>
          <a:p>
            <a:pPr algn="ctr">
              <a:buNone/>
            </a:pPr>
            <a:r>
              <a:rPr lang="en-GB" sz="2800" b="1" dirty="0" smtClean="0"/>
              <a:t>Important:</a:t>
            </a:r>
          </a:p>
          <a:p>
            <a:pPr algn="ctr">
              <a:buNone/>
            </a:pPr>
            <a:r>
              <a:rPr lang="en-GB" sz="2800" dirty="0" smtClean="0"/>
              <a:t>Chromosomes always occur in </a:t>
            </a:r>
            <a:r>
              <a:rPr lang="en-GB" sz="2800" b="1" dirty="0" smtClean="0"/>
              <a:t>pairs!</a:t>
            </a:r>
            <a:endParaRPr lang="en-US" sz="2800" dirty="0"/>
          </a:p>
        </p:txBody>
      </p:sp>
      <p:pic>
        <p:nvPicPr>
          <p:cNvPr id="26626" name="Picture 2" descr="http://www.dkimages.com/discover/previews/916/900114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714884"/>
            <a:ext cx="1571636" cy="19193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5214950"/>
            <a:ext cx="142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dad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5214950"/>
            <a:ext cx="142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mum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71802" y="557214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000628" y="557214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Homologous pairs of chromosomes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5054353" y="594639"/>
            <a:ext cx="2814034" cy="2631582"/>
          </a:xfrm>
          <a:custGeom>
            <a:avLst/>
            <a:gdLst>
              <a:gd name="connsiteX0" fmla="*/ 141668 w 2814034"/>
              <a:gd name="connsiteY0" fmla="*/ 669701 h 2631582"/>
              <a:gd name="connsiteX1" fmla="*/ 540913 w 2814034"/>
              <a:gd name="connsiteY1" fmla="*/ 296213 h 2631582"/>
              <a:gd name="connsiteX2" fmla="*/ 811370 w 2814034"/>
              <a:gd name="connsiteY2" fmla="*/ 51515 h 2631582"/>
              <a:gd name="connsiteX3" fmla="*/ 1146220 w 2814034"/>
              <a:gd name="connsiteY3" fmla="*/ 77272 h 2631582"/>
              <a:gd name="connsiteX4" fmla="*/ 1635617 w 2814034"/>
              <a:gd name="connsiteY4" fmla="*/ 64394 h 2631582"/>
              <a:gd name="connsiteX5" fmla="*/ 2189409 w 2814034"/>
              <a:gd name="connsiteY5" fmla="*/ 64394 h 2631582"/>
              <a:gd name="connsiteX6" fmla="*/ 2382592 w 2814034"/>
              <a:gd name="connsiteY6" fmla="*/ 450760 h 2631582"/>
              <a:gd name="connsiteX7" fmla="*/ 2627291 w 2814034"/>
              <a:gd name="connsiteY7" fmla="*/ 682580 h 2631582"/>
              <a:gd name="connsiteX8" fmla="*/ 2794716 w 2814034"/>
              <a:gd name="connsiteY8" fmla="*/ 811368 h 2631582"/>
              <a:gd name="connsiteX9" fmla="*/ 2743201 w 2814034"/>
              <a:gd name="connsiteY9" fmla="*/ 1236371 h 2631582"/>
              <a:gd name="connsiteX10" fmla="*/ 2627291 w 2814034"/>
              <a:gd name="connsiteY10" fmla="*/ 1532585 h 2631582"/>
              <a:gd name="connsiteX11" fmla="*/ 2781837 w 2814034"/>
              <a:gd name="connsiteY11" fmla="*/ 1931830 h 2631582"/>
              <a:gd name="connsiteX12" fmla="*/ 2537139 w 2814034"/>
              <a:gd name="connsiteY12" fmla="*/ 2202287 h 2631582"/>
              <a:gd name="connsiteX13" fmla="*/ 2125015 w 2814034"/>
              <a:gd name="connsiteY13" fmla="*/ 2459864 h 2631582"/>
              <a:gd name="connsiteX14" fmla="*/ 1751527 w 2814034"/>
              <a:gd name="connsiteY14" fmla="*/ 2459864 h 2631582"/>
              <a:gd name="connsiteX15" fmla="*/ 1159099 w 2814034"/>
              <a:gd name="connsiteY15" fmla="*/ 2614410 h 2631582"/>
              <a:gd name="connsiteX16" fmla="*/ 734096 w 2814034"/>
              <a:gd name="connsiteY16" fmla="*/ 2356833 h 2631582"/>
              <a:gd name="connsiteX17" fmla="*/ 412124 w 2814034"/>
              <a:gd name="connsiteY17" fmla="*/ 2112134 h 2631582"/>
              <a:gd name="connsiteX18" fmla="*/ 103032 w 2814034"/>
              <a:gd name="connsiteY18" fmla="*/ 1712889 h 2631582"/>
              <a:gd name="connsiteX19" fmla="*/ 283336 w 2814034"/>
              <a:gd name="connsiteY19" fmla="*/ 1403796 h 2631582"/>
              <a:gd name="connsiteX20" fmla="*/ 38637 w 2814034"/>
              <a:gd name="connsiteY20" fmla="*/ 1081825 h 2631582"/>
              <a:gd name="connsiteX21" fmla="*/ 51516 w 2814034"/>
              <a:gd name="connsiteY21" fmla="*/ 759853 h 2631582"/>
              <a:gd name="connsiteX22" fmla="*/ 141668 w 2814034"/>
              <a:gd name="connsiteY22" fmla="*/ 669701 h 263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14034" h="2631582">
                <a:moveTo>
                  <a:pt x="141668" y="669701"/>
                </a:moveTo>
                <a:cubicBezTo>
                  <a:pt x="223234" y="592428"/>
                  <a:pt x="429296" y="399244"/>
                  <a:pt x="540913" y="296213"/>
                </a:cubicBezTo>
                <a:cubicBezTo>
                  <a:pt x="652530" y="193182"/>
                  <a:pt x="710486" y="88005"/>
                  <a:pt x="811370" y="51515"/>
                </a:cubicBezTo>
                <a:cubicBezTo>
                  <a:pt x="912254" y="15025"/>
                  <a:pt x="1008846" y="75126"/>
                  <a:pt x="1146220" y="77272"/>
                </a:cubicBezTo>
                <a:cubicBezTo>
                  <a:pt x="1283594" y="79418"/>
                  <a:pt x="1461752" y="66540"/>
                  <a:pt x="1635617" y="64394"/>
                </a:cubicBezTo>
                <a:cubicBezTo>
                  <a:pt x="1809482" y="62248"/>
                  <a:pt x="2064913" y="0"/>
                  <a:pt x="2189409" y="64394"/>
                </a:cubicBezTo>
                <a:cubicBezTo>
                  <a:pt x="2313905" y="128788"/>
                  <a:pt x="2309612" y="347729"/>
                  <a:pt x="2382592" y="450760"/>
                </a:cubicBezTo>
                <a:cubicBezTo>
                  <a:pt x="2455572" y="553791"/>
                  <a:pt x="2558604" y="622479"/>
                  <a:pt x="2627291" y="682580"/>
                </a:cubicBezTo>
                <a:cubicBezTo>
                  <a:pt x="2695978" y="742681"/>
                  <a:pt x="2775398" y="719070"/>
                  <a:pt x="2794716" y="811368"/>
                </a:cubicBezTo>
                <a:cubicBezTo>
                  <a:pt x="2814034" y="903667"/>
                  <a:pt x="2771105" y="1116168"/>
                  <a:pt x="2743201" y="1236371"/>
                </a:cubicBezTo>
                <a:cubicBezTo>
                  <a:pt x="2715297" y="1356574"/>
                  <a:pt x="2620852" y="1416675"/>
                  <a:pt x="2627291" y="1532585"/>
                </a:cubicBezTo>
                <a:cubicBezTo>
                  <a:pt x="2633730" y="1648495"/>
                  <a:pt x="2796862" y="1820213"/>
                  <a:pt x="2781837" y="1931830"/>
                </a:cubicBezTo>
                <a:cubicBezTo>
                  <a:pt x="2766812" y="2043447"/>
                  <a:pt x="2646609" y="2114281"/>
                  <a:pt x="2537139" y="2202287"/>
                </a:cubicBezTo>
                <a:cubicBezTo>
                  <a:pt x="2427669" y="2290293"/>
                  <a:pt x="2255950" y="2416935"/>
                  <a:pt x="2125015" y="2459864"/>
                </a:cubicBezTo>
                <a:cubicBezTo>
                  <a:pt x="1994080" y="2502794"/>
                  <a:pt x="1912513" y="2434106"/>
                  <a:pt x="1751527" y="2459864"/>
                </a:cubicBezTo>
                <a:cubicBezTo>
                  <a:pt x="1590541" y="2485622"/>
                  <a:pt x="1328671" y="2631582"/>
                  <a:pt x="1159099" y="2614410"/>
                </a:cubicBezTo>
                <a:cubicBezTo>
                  <a:pt x="989527" y="2597238"/>
                  <a:pt x="858592" y="2440546"/>
                  <a:pt x="734096" y="2356833"/>
                </a:cubicBezTo>
                <a:cubicBezTo>
                  <a:pt x="609600" y="2273120"/>
                  <a:pt x="517301" y="2219458"/>
                  <a:pt x="412124" y="2112134"/>
                </a:cubicBezTo>
                <a:cubicBezTo>
                  <a:pt x="306947" y="2004810"/>
                  <a:pt x="124497" y="1830945"/>
                  <a:pt x="103032" y="1712889"/>
                </a:cubicBezTo>
                <a:cubicBezTo>
                  <a:pt x="81567" y="1594833"/>
                  <a:pt x="294068" y="1508973"/>
                  <a:pt x="283336" y="1403796"/>
                </a:cubicBezTo>
                <a:cubicBezTo>
                  <a:pt x="272604" y="1298619"/>
                  <a:pt x="77274" y="1189149"/>
                  <a:pt x="38637" y="1081825"/>
                </a:cubicBezTo>
                <a:cubicBezTo>
                  <a:pt x="0" y="974501"/>
                  <a:pt x="32198" y="830687"/>
                  <a:pt x="51516" y="759853"/>
                </a:cubicBezTo>
                <a:cubicBezTo>
                  <a:pt x="70834" y="689019"/>
                  <a:pt x="60102" y="746974"/>
                  <a:pt x="141668" y="669701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797886" y="1011055"/>
            <a:ext cx="2339662" cy="1790163"/>
          </a:xfrm>
          <a:custGeom>
            <a:avLst/>
            <a:gdLst>
              <a:gd name="connsiteX0" fmla="*/ 2247363 w 2339662"/>
              <a:gd name="connsiteY0" fmla="*/ 240406 h 1790163"/>
              <a:gd name="connsiteX1" fmla="*/ 1770845 w 2339662"/>
              <a:gd name="connsiteY1" fmla="*/ 176011 h 1790163"/>
              <a:gd name="connsiteX2" fmla="*/ 1152659 w 2339662"/>
              <a:gd name="connsiteY2" fmla="*/ 111617 h 1790163"/>
              <a:gd name="connsiteX3" fmla="*/ 946597 w 2339662"/>
              <a:gd name="connsiteY3" fmla="*/ 845713 h 1790163"/>
              <a:gd name="connsiteX4" fmla="*/ 676141 w 2339662"/>
              <a:gd name="connsiteY4" fmla="*/ 1502535 h 1790163"/>
              <a:gd name="connsiteX5" fmla="*/ 70834 w 2339662"/>
              <a:gd name="connsiteY5" fmla="*/ 1489656 h 1790163"/>
              <a:gd name="connsiteX6" fmla="*/ 251138 w 2339662"/>
              <a:gd name="connsiteY6" fmla="*/ 1669961 h 1790163"/>
              <a:gd name="connsiteX7" fmla="*/ 985234 w 2339662"/>
              <a:gd name="connsiteY7" fmla="*/ 1695718 h 1790163"/>
              <a:gd name="connsiteX8" fmla="*/ 1191296 w 2339662"/>
              <a:gd name="connsiteY8" fmla="*/ 1103290 h 1790163"/>
              <a:gd name="connsiteX9" fmla="*/ 1371600 w 2339662"/>
              <a:gd name="connsiteY9" fmla="*/ 601014 h 1790163"/>
              <a:gd name="connsiteX10" fmla="*/ 1745087 w 2339662"/>
              <a:gd name="connsiteY10" fmla="*/ 678287 h 1790163"/>
              <a:gd name="connsiteX11" fmla="*/ 2195848 w 2339662"/>
              <a:gd name="connsiteY11" fmla="*/ 729803 h 1790163"/>
              <a:gd name="connsiteX12" fmla="*/ 2247363 w 2339662"/>
              <a:gd name="connsiteY12" fmla="*/ 497983 h 1790163"/>
              <a:gd name="connsiteX13" fmla="*/ 2324637 w 2339662"/>
              <a:gd name="connsiteY13" fmla="*/ 330558 h 1790163"/>
              <a:gd name="connsiteX14" fmla="*/ 2324637 w 2339662"/>
              <a:gd name="connsiteY14" fmla="*/ 240406 h 1790163"/>
              <a:gd name="connsiteX15" fmla="*/ 2247363 w 2339662"/>
              <a:gd name="connsiteY15" fmla="*/ 240406 h 179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39662" h="1790163">
                <a:moveTo>
                  <a:pt x="2247363" y="240406"/>
                </a:moveTo>
                <a:cubicBezTo>
                  <a:pt x="2155064" y="229674"/>
                  <a:pt x="1953296" y="197476"/>
                  <a:pt x="1770845" y="176011"/>
                </a:cubicBezTo>
                <a:cubicBezTo>
                  <a:pt x="1588394" y="154546"/>
                  <a:pt x="1290034" y="0"/>
                  <a:pt x="1152659" y="111617"/>
                </a:cubicBezTo>
                <a:cubicBezTo>
                  <a:pt x="1015284" y="223234"/>
                  <a:pt x="1026017" y="613893"/>
                  <a:pt x="946597" y="845713"/>
                </a:cubicBezTo>
                <a:cubicBezTo>
                  <a:pt x="867177" y="1077533"/>
                  <a:pt x="822101" y="1395211"/>
                  <a:pt x="676141" y="1502535"/>
                </a:cubicBezTo>
                <a:cubicBezTo>
                  <a:pt x="530181" y="1609859"/>
                  <a:pt x="141668" y="1461752"/>
                  <a:pt x="70834" y="1489656"/>
                </a:cubicBezTo>
                <a:cubicBezTo>
                  <a:pt x="0" y="1517560"/>
                  <a:pt x="98738" y="1635617"/>
                  <a:pt x="251138" y="1669961"/>
                </a:cubicBezTo>
                <a:cubicBezTo>
                  <a:pt x="403538" y="1704305"/>
                  <a:pt x="828541" y="1790163"/>
                  <a:pt x="985234" y="1695718"/>
                </a:cubicBezTo>
                <a:cubicBezTo>
                  <a:pt x="1141927" y="1601273"/>
                  <a:pt x="1126902" y="1285741"/>
                  <a:pt x="1191296" y="1103290"/>
                </a:cubicBezTo>
                <a:cubicBezTo>
                  <a:pt x="1255690" y="920839"/>
                  <a:pt x="1279302" y="671848"/>
                  <a:pt x="1371600" y="601014"/>
                </a:cubicBezTo>
                <a:cubicBezTo>
                  <a:pt x="1463899" y="530180"/>
                  <a:pt x="1607712" y="656822"/>
                  <a:pt x="1745087" y="678287"/>
                </a:cubicBezTo>
                <a:cubicBezTo>
                  <a:pt x="1882462" y="699752"/>
                  <a:pt x="2112135" y="759854"/>
                  <a:pt x="2195848" y="729803"/>
                </a:cubicBezTo>
                <a:cubicBezTo>
                  <a:pt x="2279561" y="699752"/>
                  <a:pt x="2225898" y="564524"/>
                  <a:pt x="2247363" y="497983"/>
                </a:cubicBezTo>
                <a:cubicBezTo>
                  <a:pt x="2268828" y="431442"/>
                  <a:pt x="2311758" y="373487"/>
                  <a:pt x="2324637" y="330558"/>
                </a:cubicBezTo>
                <a:cubicBezTo>
                  <a:pt x="2337516" y="287629"/>
                  <a:pt x="2337516" y="255431"/>
                  <a:pt x="2324637" y="240406"/>
                </a:cubicBezTo>
                <a:cubicBezTo>
                  <a:pt x="2311758" y="225381"/>
                  <a:pt x="2339662" y="251139"/>
                  <a:pt x="2247363" y="240406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2928926" y="1214422"/>
            <a:ext cx="577404" cy="626772"/>
          </a:xfrm>
          <a:custGeom>
            <a:avLst/>
            <a:gdLst>
              <a:gd name="connsiteX0" fmla="*/ 137375 w 577404"/>
              <a:gd name="connsiteY0" fmla="*/ 25758 h 626772"/>
              <a:gd name="connsiteX1" fmla="*/ 60102 w 577404"/>
              <a:gd name="connsiteY1" fmla="*/ 167425 h 626772"/>
              <a:gd name="connsiteX2" fmla="*/ 8586 w 577404"/>
              <a:gd name="connsiteY2" fmla="*/ 347729 h 626772"/>
              <a:gd name="connsiteX3" fmla="*/ 8586 w 577404"/>
              <a:gd name="connsiteY3" fmla="*/ 476518 h 626772"/>
              <a:gd name="connsiteX4" fmla="*/ 34344 w 577404"/>
              <a:gd name="connsiteY4" fmla="*/ 540913 h 626772"/>
              <a:gd name="connsiteX5" fmla="*/ 188891 w 577404"/>
              <a:gd name="connsiteY5" fmla="*/ 592428 h 626772"/>
              <a:gd name="connsiteX6" fmla="*/ 382074 w 577404"/>
              <a:gd name="connsiteY6" fmla="*/ 618186 h 626772"/>
              <a:gd name="connsiteX7" fmla="*/ 459347 w 577404"/>
              <a:gd name="connsiteY7" fmla="*/ 540913 h 626772"/>
              <a:gd name="connsiteX8" fmla="*/ 510862 w 577404"/>
              <a:gd name="connsiteY8" fmla="*/ 270456 h 626772"/>
              <a:gd name="connsiteX9" fmla="*/ 575257 w 577404"/>
              <a:gd name="connsiteY9" fmla="*/ 128789 h 626772"/>
              <a:gd name="connsiteX10" fmla="*/ 497983 w 577404"/>
              <a:gd name="connsiteY10" fmla="*/ 38637 h 626772"/>
              <a:gd name="connsiteX11" fmla="*/ 330558 w 577404"/>
              <a:gd name="connsiteY11" fmla="*/ 12879 h 626772"/>
              <a:gd name="connsiteX12" fmla="*/ 214648 w 577404"/>
              <a:gd name="connsiteY12" fmla="*/ 12879 h 626772"/>
              <a:gd name="connsiteX13" fmla="*/ 137375 w 577404"/>
              <a:gd name="connsiteY13" fmla="*/ 25758 h 6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7404" h="626772">
                <a:moveTo>
                  <a:pt x="137375" y="25758"/>
                </a:moveTo>
                <a:cubicBezTo>
                  <a:pt x="111617" y="51516"/>
                  <a:pt x="81567" y="113763"/>
                  <a:pt x="60102" y="167425"/>
                </a:cubicBezTo>
                <a:cubicBezTo>
                  <a:pt x="38637" y="221087"/>
                  <a:pt x="17172" y="296214"/>
                  <a:pt x="8586" y="347729"/>
                </a:cubicBezTo>
                <a:cubicBezTo>
                  <a:pt x="0" y="399244"/>
                  <a:pt x="4293" y="444321"/>
                  <a:pt x="8586" y="476518"/>
                </a:cubicBezTo>
                <a:cubicBezTo>
                  <a:pt x="12879" y="508715"/>
                  <a:pt x="4293" y="521595"/>
                  <a:pt x="34344" y="540913"/>
                </a:cubicBezTo>
                <a:cubicBezTo>
                  <a:pt x="64395" y="560231"/>
                  <a:pt x="130936" y="579549"/>
                  <a:pt x="188891" y="592428"/>
                </a:cubicBezTo>
                <a:cubicBezTo>
                  <a:pt x="246846" y="605307"/>
                  <a:pt x="336998" y="626772"/>
                  <a:pt x="382074" y="618186"/>
                </a:cubicBezTo>
                <a:cubicBezTo>
                  <a:pt x="427150" y="609600"/>
                  <a:pt x="437882" y="598868"/>
                  <a:pt x="459347" y="540913"/>
                </a:cubicBezTo>
                <a:cubicBezTo>
                  <a:pt x="480812" y="482958"/>
                  <a:pt x="491544" y="339143"/>
                  <a:pt x="510862" y="270456"/>
                </a:cubicBezTo>
                <a:cubicBezTo>
                  <a:pt x="530180" y="201769"/>
                  <a:pt x="577404" y="167426"/>
                  <a:pt x="575257" y="128789"/>
                </a:cubicBezTo>
                <a:cubicBezTo>
                  <a:pt x="573111" y="90153"/>
                  <a:pt x="538766" y="57955"/>
                  <a:pt x="497983" y="38637"/>
                </a:cubicBezTo>
                <a:cubicBezTo>
                  <a:pt x="457200" y="19319"/>
                  <a:pt x="377781" y="17172"/>
                  <a:pt x="330558" y="12879"/>
                </a:cubicBezTo>
                <a:cubicBezTo>
                  <a:pt x="283336" y="8586"/>
                  <a:pt x="246845" y="8586"/>
                  <a:pt x="214648" y="12879"/>
                </a:cubicBezTo>
                <a:cubicBezTo>
                  <a:pt x="182451" y="17172"/>
                  <a:pt x="163133" y="0"/>
                  <a:pt x="137375" y="25758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286116" y="1142984"/>
            <a:ext cx="1129048" cy="933719"/>
          </a:xfrm>
          <a:custGeom>
            <a:avLst/>
            <a:gdLst>
              <a:gd name="connsiteX0" fmla="*/ 184597 w 1129048"/>
              <a:gd name="connsiteY0" fmla="*/ 156693 h 933719"/>
              <a:gd name="connsiteX1" fmla="*/ 352022 w 1129048"/>
              <a:gd name="connsiteY1" fmla="*/ 27904 h 933719"/>
              <a:gd name="connsiteX2" fmla="*/ 635357 w 1129048"/>
              <a:gd name="connsiteY2" fmla="*/ 40783 h 933719"/>
              <a:gd name="connsiteX3" fmla="*/ 905814 w 1129048"/>
              <a:gd name="connsiteY3" fmla="*/ 272603 h 933719"/>
              <a:gd name="connsiteX4" fmla="*/ 1008845 w 1129048"/>
              <a:gd name="connsiteY4" fmla="*/ 465786 h 933719"/>
              <a:gd name="connsiteX5" fmla="*/ 1086118 w 1129048"/>
              <a:gd name="connsiteY5" fmla="*/ 594575 h 933719"/>
              <a:gd name="connsiteX6" fmla="*/ 1098997 w 1129048"/>
              <a:gd name="connsiteY6" fmla="*/ 813516 h 933719"/>
              <a:gd name="connsiteX7" fmla="*/ 905814 w 1129048"/>
              <a:gd name="connsiteY7" fmla="*/ 903668 h 933719"/>
              <a:gd name="connsiteX8" fmla="*/ 609600 w 1129048"/>
              <a:gd name="connsiteY8" fmla="*/ 929426 h 933719"/>
              <a:gd name="connsiteX9" fmla="*/ 248991 w 1129048"/>
              <a:gd name="connsiteY9" fmla="*/ 877910 h 933719"/>
              <a:gd name="connsiteX10" fmla="*/ 55808 w 1129048"/>
              <a:gd name="connsiteY10" fmla="*/ 774879 h 933719"/>
              <a:gd name="connsiteX11" fmla="*/ 4293 w 1129048"/>
              <a:gd name="connsiteY11" fmla="*/ 543059 h 933719"/>
              <a:gd name="connsiteX12" fmla="*/ 81566 w 1129048"/>
              <a:gd name="connsiteY12" fmla="*/ 298361 h 933719"/>
              <a:gd name="connsiteX13" fmla="*/ 184597 w 1129048"/>
              <a:gd name="connsiteY13" fmla="*/ 156693 h 93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9048" h="933719">
                <a:moveTo>
                  <a:pt x="184597" y="156693"/>
                </a:moveTo>
                <a:cubicBezTo>
                  <a:pt x="229673" y="111617"/>
                  <a:pt x="276895" y="47222"/>
                  <a:pt x="352022" y="27904"/>
                </a:cubicBezTo>
                <a:cubicBezTo>
                  <a:pt x="427149" y="8586"/>
                  <a:pt x="543058" y="0"/>
                  <a:pt x="635357" y="40783"/>
                </a:cubicBezTo>
                <a:cubicBezTo>
                  <a:pt x="727656" y="81566"/>
                  <a:pt x="843566" y="201769"/>
                  <a:pt x="905814" y="272603"/>
                </a:cubicBezTo>
                <a:cubicBezTo>
                  <a:pt x="968062" y="343437"/>
                  <a:pt x="978794" y="412124"/>
                  <a:pt x="1008845" y="465786"/>
                </a:cubicBezTo>
                <a:cubicBezTo>
                  <a:pt x="1038896" y="519448"/>
                  <a:pt x="1071093" y="536620"/>
                  <a:pt x="1086118" y="594575"/>
                </a:cubicBezTo>
                <a:cubicBezTo>
                  <a:pt x="1101143" y="652530"/>
                  <a:pt x="1129048" y="762001"/>
                  <a:pt x="1098997" y="813516"/>
                </a:cubicBezTo>
                <a:cubicBezTo>
                  <a:pt x="1068946" y="865032"/>
                  <a:pt x="987380" y="884350"/>
                  <a:pt x="905814" y="903668"/>
                </a:cubicBezTo>
                <a:cubicBezTo>
                  <a:pt x="824248" y="922986"/>
                  <a:pt x="719070" y="933719"/>
                  <a:pt x="609600" y="929426"/>
                </a:cubicBezTo>
                <a:cubicBezTo>
                  <a:pt x="500130" y="925133"/>
                  <a:pt x="341290" y="903668"/>
                  <a:pt x="248991" y="877910"/>
                </a:cubicBezTo>
                <a:cubicBezTo>
                  <a:pt x="156692" y="852152"/>
                  <a:pt x="96591" y="830688"/>
                  <a:pt x="55808" y="774879"/>
                </a:cubicBezTo>
                <a:cubicBezTo>
                  <a:pt x="15025" y="719071"/>
                  <a:pt x="0" y="622479"/>
                  <a:pt x="4293" y="543059"/>
                </a:cubicBezTo>
                <a:cubicBezTo>
                  <a:pt x="8586" y="463639"/>
                  <a:pt x="49369" y="369195"/>
                  <a:pt x="81566" y="298361"/>
                </a:cubicBezTo>
                <a:cubicBezTo>
                  <a:pt x="113763" y="227527"/>
                  <a:pt x="139521" y="201769"/>
                  <a:pt x="184597" y="156693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857620" y="1285860"/>
            <a:ext cx="357190" cy="3571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643306" y="1357298"/>
            <a:ext cx="357190" cy="3571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071934" y="135729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714744" y="157161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429256" y="857232"/>
            <a:ext cx="2071702" cy="207170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715008" y="1428736"/>
            <a:ext cx="357190" cy="3571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786446" y="164305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000760" y="1500174"/>
            <a:ext cx="357190" cy="3571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215074" y="157161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5715008" y="714356"/>
            <a:ext cx="1174124" cy="620333"/>
          </a:xfrm>
          <a:custGeom>
            <a:avLst/>
            <a:gdLst>
              <a:gd name="connsiteX0" fmla="*/ 624625 w 1174124"/>
              <a:gd name="connsiteY0" fmla="*/ 201769 h 620333"/>
              <a:gd name="connsiteX1" fmla="*/ 289774 w 1174124"/>
              <a:gd name="connsiteY1" fmla="*/ 21465 h 620333"/>
              <a:gd name="connsiteX2" fmla="*/ 122349 w 1174124"/>
              <a:gd name="connsiteY2" fmla="*/ 72980 h 620333"/>
              <a:gd name="connsiteX3" fmla="*/ 45076 w 1174124"/>
              <a:gd name="connsiteY3" fmla="*/ 446468 h 620333"/>
              <a:gd name="connsiteX4" fmla="*/ 392805 w 1174124"/>
              <a:gd name="connsiteY4" fmla="*/ 446468 h 620333"/>
              <a:gd name="connsiteX5" fmla="*/ 598867 w 1174124"/>
              <a:gd name="connsiteY5" fmla="*/ 369195 h 620333"/>
              <a:gd name="connsiteX6" fmla="*/ 843566 w 1174124"/>
              <a:gd name="connsiteY6" fmla="*/ 536620 h 620333"/>
              <a:gd name="connsiteX7" fmla="*/ 1049628 w 1174124"/>
              <a:gd name="connsiteY7" fmla="*/ 562378 h 620333"/>
              <a:gd name="connsiteX8" fmla="*/ 1126901 w 1174124"/>
              <a:gd name="connsiteY8" fmla="*/ 188890 h 620333"/>
              <a:gd name="connsiteX9" fmla="*/ 766292 w 1174124"/>
              <a:gd name="connsiteY9" fmla="*/ 176011 h 620333"/>
              <a:gd name="connsiteX10" fmla="*/ 624625 w 1174124"/>
              <a:gd name="connsiteY10" fmla="*/ 201769 h 62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4124" h="620333">
                <a:moveTo>
                  <a:pt x="624625" y="201769"/>
                </a:moveTo>
                <a:cubicBezTo>
                  <a:pt x="545205" y="176011"/>
                  <a:pt x="373487" y="42930"/>
                  <a:pt x="289774" y="21465"/>
                </a:cubicBezTo>
                <a:cubicBezTo>
                  <a:pt x="206061" y="0"/>
                  <a:pt x="163132" y="2146"/>
                  <a:pt x="122349" y="72980"/>
                </a:cubicBezTo>
                <a:cubicBezTo>
                  <a:pt x="81566" y="143814"/>
                  <a:pt x="0" y="384220"/>
                  <a:pt x="45076" y="446468"/>
                </a:cubicBezTo>
                <a:cubicBezTo>
                  <a:pt x="90152" y="508716"/>
                  <a:pt x="300507" y="459347"/>
                  <a:pt x="392805" y="446468"/>
                </a:cubicBezTo>
                <a:cubicBezTo>
                  <a:pt x="485103" y="433589"/>
                  <a:pt x="523740" y="354170"/>
                  <a:pt x="598867" y="369195"/>
                </a:cubicBezTo>
                <a:cubicBezTo>
                  <a:pt x="673994" y="384220"/>
                  <a:pt x="768439" y="504423"/>
                  <a:pt x="843566" y="536620"/>
                </a:cubicBezTo>
                <a:cubicBezTo>
                  <a:pt x="918693" y="568817"/>
                  <a:pt x="1002405" y="620333"/>
                  <a:pt x="1049628" y="562378"/>
                </a:cubicBezTo>
                <a:cubicBezTo>
                  <a:pt x="1096851" y="504423"/>
                  <a:pt x="1174124" y="253285"/>
                  <a:pt x="1126901" y="188890"/>
                </a:cubicBezTo>
                <a:cubicBezTo>
                  <a:pt x="1079678" y="124496"/>
                  <a:pt x="852151" y="173865"/>
                  <a:pt x="766292" y="176011"/>
                </a:cubicBezTo>
                <a:cubicBezTo>
                  <a:pt x="680433" y="178157"/>
                  <a:pt x="704045" y="227527"/>
                  <a:pt x="624625" y="201769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6215074" y="857232"/>
            <a:ext cx="214314" cy="285752"/>
          </a:xfrm>
          <a:custGeom>
            <a:avLst/>
            <a:gdLst>
              <a:gd name="connsiteX0" fmla="*/ 81567 w 210355"/>
              <a:gd name="connsiteY0" fmla="*/ 6439 h 206061"/>
              <a:gd name="connsiteX1" fmla="*/ 4293 w 210355"/>
              <a:gd name="connsiteY1" fmla="*/ 122348 h 206061"/>
              <a:gd name="connsiteX2" fmla="*/ 107324 w 210355"/>
              <a:gd name="connsiteY2" fmla="*/ 199622 h 206061"/>
              <a:gd name="connsiteX3" fmla="*/ 210355 w 210355"/>
              <a:gd name="connsiteY3" fmla="*/ 83712 h 206061"/>
              <a:gd name="connsiteX4" fmla="*/ 81567 w 210355"/>
              <a:gd name="connsiteY4" fmla="*/ 6439 h 20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55" h="206061">
                <a:moveTo>
                  <a:pt x="81567" y="6439"/>
                </a:moveTo>
                <a:cubicBezTo>
                  <a:pt x="47223" y="12878"/>
                  <a:pt x="0" y="90151"/>
                  <a:pt x="4293" y="122348"/>
                </a:cubicBezTo>
                <a:cubicBezTo>
                  <a:pt x="8586" y="154545"/>
                  <a:pt x="72980" y="206061"/>
                  <a:pt x="107324" y="199622"/>
                </a:cubicBezTo>
                <a:cubicBezTo>
                  <a:pt x="141668" y="193183"/>
                  <a:pt x="210355" y="118056"/>
                  <a:pt x="210355" y="83712"/>
                </a:cubicBezTo>
                <a:cubicBezTo>
                  <a:pt x="210355" y="49368"/>
                  <a:pt x="115911" y="0"/>
                  <a:pt x="81567" y="6439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2428860" y="385762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23</a:t>
            </a:r>
            <a:endParaRPr lang="en-GB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215074" y="4201547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23</a:t>
            </a:r>
            <a:endParaRPr lang="en-GB" sz="3200" dirty="0"/>
          </a:p>
        </p:txBody>
      </p:sp>
      <p:sp>
        <p:nvSpPr>
          <p:cNvPr id="21" name="Freeform 20"/>
          <p:cNvSpPr/>
          <p:nvPr/>
        </p:nvSpPr>
        <p:spPr>
          <a:xfrm>
            <a:off x="1857356" y="3643314"/>
            <a:ext cx="860738" cy="1382332"/>
          </a:xfrm>
          <a:custGeom>
            <a:avLst/>
            <a:gdLst>
              <a:gd name="connsiteX0" fmla="*/ 332704 w 860738"/>
              <a:gd name="connsiteY0" fmla="*/ 665407 h 1382332"/>
              <a:gd name="connsiteX1" fmla="*/ 10732 w 860738"/>
              <a:gd name="connsiteY1" fmla="*/ 1309351 h 1382332"/>
              <a:gd name="connsiteX2" fmla="*/ 397099 w 860738"/>
              <a:gd name="connsiteY2" fmla="*/ 974500 h 1382332"/>
              <a:gd name="connsiteX3" fmla="*/ 500130 w 860738"/>
              <a:gd name="connsiteY3" fmla="*/ 691165 h 1382332"/>
              <a:gd name="connsiteX4" fmla="*/ 564524 w 860738"/>
              <a:gd name="connsiteY4" fmla="*/ 1038895 h 1382332"/>
              <a:gd name="connsiteX5" fmla="*/ 770586 w 860738"/>
              <a:gd name="connsiteY5" fmla="*/ 1347988 h 1382332"/>
              <a:gd name="connsiteX6" fmla="*/ 834980 w 860738"/>
              <a:gd name="connsiteY6" fmla="*/ 1244957 h 1382332"/>
              <a:gd name="connsiteX7" fmla="*/ 616039 w 860738"/>
              <a:gd name="connsiteY7" fmla="*/ 613892 h 1382332"/>
              <a:gd name="connsiteX8" fmla="*/ 577403 w 860738"/>
              <a:gd name="connsiteY8" fmla="*/ 497982 h 1382332"/>
              <a:gd name="connsiteX9" fmla="*/ 757707 w 860738"/>
              <a:gd name="connsiteY9" fmla="*/ 176010 h 1382332"/>
              <a:gd name="connsiteX10" fmla="*/ 706192 w 860738"/>
              <a:gd name="connsiteY10" fmla="*/ 47222 h 1382332"/>
              <a:gd name="connsiteX11" fmla="*/ 487251 w 860738"/>
              <a:gd name="connsiteY11" fmla="*/ 459345 h 1382332"/>
              <a:gd name="connsiteX12" fmla="*/ 422856 w 860738"/>
              <a:gd name="connsiteY12" fmla="*/ 369193 h 1382332"/>
              <a:gd name="connsiteX13" fmla="*/ 268310 w 860738"/>
              <a:gd name="connsiteY13" fmla="*/ 137374 h 1382332"/>
              <a:gd name="connsiteX14" fmla="*/ 165279 w 860738"/>
              <a:gd name="connsiteY14" fmla="*/ 150253 h 1382332"/>
              <a:gd name="connsiteX15" fmla="*/ 294068 w 860738"/>
              <a:gd name="connsiteY15" fmla="*/ 485103 h 1382332"/>
              <a:gd name="connsiteX16" fmla="*/ 332704 w 860738"/>
              <a:gd name="connsiteY16" fmla="*/ 665407 h 13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0738" h="1382332">
                <a:moveTo>
                  <a:pt x="332704" y="665407"/>
                </a:moveTo>
                <a:cubicBezTo>
                  <a:pt x="285481" y="802782"/>
                  <a:pt x="0" y="1257836"/>
                  <a:pt x="10732" y="1309351"/>
                </a:cubicBezTo>
                <a:cubicBezTo>
                  <a:pt x="21464" y="1360866"/>
                  <a:pt x="315533" y="1077531"/>
                  <a:pt x="397099" y="974500"/>
                </a:cubicBezTo>
                <a:cubicBezTo>
                  <a:pt x="478665" y="871469"/>
                  <a:pt x="472226" y="680433"/>
                  <a:pt x="500130" y="691165"/>
                </a:cubicBezTo>
                <a:cubicBezTo>
                  <a:pt x="528034" y="701898"/>
                  <a:pt x="519448" y="929425"/>
                  <a:pt x="564524" y="1038895"/>
                </a:cubicBezTo>
                <a:cubicBezTo>
                  <a:pt x="609600" y="1148365"/>
                  <a:pt x="725510" y="1313644"/>
                  <a:pt x="770586" y="1347988"/>
                </a:cubicBezTo>
                <a:cubicBezTo>
                  <a:pt x="815662" y="1382332"/>
                  <a:pt x="860738" y="1367306"/>
                  <a:pt x="834980" y="1244957"/>
                </a:cubicBezTo>
                <a:cubicBezTo>
                  <a:pt x="809222" y="1122608"/>
                  <a:pt x="658968" y="738388"/>
                  <a:pt x="616039" y="613892"/>
                </a:cubicBezTo>
                <a:cubicBezTo>
                  <a:pt x="573110" y="489396"/>
                  <a:pt x="553792" y="570962"/>
                  <a:pt x="577403" y="497982"/>
                </a:cubicBezTo>
                <a:cubicBezTo>
                  <a:pt x="601014" y="425002"/>
                  <a:pt x="736242" y="251137"/>
                  <a:pt x="757707" y="176010"/>
                </a:cubicBezTo>
                <a:cubicBezTo>
                  <a:pt x="779172" y="100883"/>
                  <a:pt x="751268" y="0"/>
                  <a:pt x="706192" y="47222"/>
                </a:cubicBezTo>
                <a:cubicBezTo>
                  <a:pt x="661116" y="94444"/>
                  <a:pt x="534474" y="405683"/>
                  <a:pt x="487251" y="459345"/>
                </a:cubicBezTo>
                <a:cubicBezTo>
                  <a:pt x="440028" y="513007"/>
                  <a:pt x="459346" y="422855"/>
                  <a:pt x="422856" y="369193"/>
                </a:cubicBezTo>
                <a:cubicBezTo>
                  <a:pt x="386366" y="315531"/>
                  <a:pt x="311239" y="173864"/>
                  <a:pt x="268310" y="137374"/>
                </a:cubicBezTo>
                <a:cubicBezTo>
                  <a:pt x="225381" y="100884"/>
                  <a:pt x="160986" y="92298"/>
                  <a:pt x="165279" y="150253"/>
                </a:cubicBezTo>
                <a:cubicBezTo>
                  <a:pt x="169572" y="208208"/>
                  <a:pt x="266164" y="401390"/>
                  <a:pt x="294068" y="485103"/>
                </a:cubicBezTo>
                <a:cubicBezTo>
                  <a:pt x="321972" y="568816"/>
                  <a:pt x="379927" y="528032"/>
                  <a:pt x="332704" y="665407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5429256" y="3643314"/>
            <a:ext cx="860738" cy="1382332"/>
          </a:xfrm>
          <a:custGeom>
            <a:avLst/>
            <a:gdLst>
              <a:gd name="connsiteX0" fmla="*/ 332704 w 860738"/>
              <a:gd name="connsiteY0" fmla="*/ 665407 h 1382332"/>
              <a:gd name="connsiteX1" fmla="*/ 10732 w 860738"/>
              <a:gd name="connsiteY1" fmla="*/ 1309351 h 1382332"/>
              <a:gd name="connsiteX2" fmla="*/ 397099 w 860738"/>
              <a:gd name="connsiteY2" fmla="*/ 974500 h 1382332"/>
              <a:gd name="connsiteX3" fmla="*/ 500130 w 860738"/>
              <a:gd name="connsiteY3" fmla="*/ 691165 h 1382332"/>
              <a:gd name="connsiteX4" fmla="*/ 564524 w 860738"/>
              <a:gd name="connsiteY4" fmla="*/ 1038895 h 1382332"/>
              <a:gd name="connsiteX5" fmla="*/ 770586 w 860738"/>
              <a:gd name="connsiteY5" fmla="*/ 1347988 h 1382332"/>
              <a:gd name="connsiteX6" fmla="*/ 834980 w 860738"/>
              <a:gd name="connsiteY6" fmla="*/ 1244957 h 1382332"/>
              <a:gd name="connsiteX7" fmla="*/ 616039 w 860738"/>
              <a:gd name="connsiteY7" fmla="*/ 613892 h 1382332"/>
              <a:gd name="connsiteX8" fmla="*/ 577403 w 860738"/>
              <a:gd name="connsiteY8" fmla="*/ 497982 h 1382332"/>
              <a:gd name="connsiteX9" fmla="*/ 757707 w 860738"/>
              <a:gd name="connsiteY9" fmla="*/ 176010 h 1382332"/>
              <a:gd name="connsiteX10" fmla="*/ 706192 w 860738"/>
              <a:gd name="connsiteY10" fmla="*/ 47222 h 1382332"/>
              <a:gd name="connsiteX11" fmla="*/ 487251 w 860738"/>
              <a:gd name="connsiteY11" fmla="*/ 459345 h 1382332"/>
              <a:gd name="connsiteX12" fmla="*/ 422856 w 860738"/>
              <a:gd name="connsiteY12" fmla="*/ 369193 h 1382332"/>
              <a:gd name="connsiteX13" fmla="*/ 268310 w 860738"/>
              <a:gd name="connsiteY13" fmla="*/ 137374 h 1382332"/>
              <a:gd name="connsiteX14" fmla="*/ 165279 w 860738"/>
              <a:gd name="connsiteY14" fmla="*/ 150253 h 1382332"/>
              <a:gd name="connsiteX15" fmla="*/ 294068 w 860738"/>
              <a:gd name="connsiteY15" fmla="*/ 485103 h 1382332"/>
              <a:gd name="connsiteX16" fmla="*/ 332704 w 860738"/>
              <a:gd name="connsiteY16" fmla="*/ 665407 h 13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0738" h="1382332">
                <a:moveTo>
                  <a:pt x="332704" y="665407"/>
                </a:moveTo>
                <a:cubicBezTo>
                  <a:pt x="285481" y="802782"/>
                  <a:pt x="0" y="1257836"/>
                  <a:pt x="10732" y="1309351"/>
                </a:cubicBezTo>
                <a:cubicBezTo>
                  <a:pt x="21464" y="1360866"/>
                  <a:pt x="315533" y="1077531"/>
                  <a:pt x="397099" y="974500"/>
                </a:cubicBezTo>
                <a:cubicBezTo>
                  <a:pt x="478665" y="871469"/>
                  <a:pt x="472226" y="680433"/>
                  <a:pt x="500130" y="691165"/>
                </a:cubicBezTo>
                <a:cubicBezTo>
                  <a:pt x="528034" y="701898"/>
                  <a:pt x="519448" y="929425"/>
                  <a:pt x="564524" y="1038895"/>
                </a:cubicBezTo>
                <a:cubicBezTo>
                  <a:pt x="609600" y="1148365"/>
                  <a:pt x="725510" y="1313644"/>
                  <a:pt x="770586" y="1347988"/>
                </a:cubicBezTo>
                <a:cubicBezTo>
                  <a:pt x="815662" y="1382332"/>
                  <a:pt x="860738" y="1367306"/>
                  <a:pt x="834980" y="1244957"/>
                </a:cubicBezTo>
                <a:cubicBezTo>
                  <a:pt x="809222" y="1122608"/>
                  <a:pt x="658968" y="738388"/>
                  <a:pt x="616039" y="613892"/>
                </a:cubicBezTo>
                <a:cubicBezTo>
                  <a:pt x="573110" y="489396"/>
                  <a:pt x="553792" y="570962"/>
                  <a:pt x="577403" y="497982"/>
                </a:cubicBezTo>
                <a:cubicBezTo>
                  <a:pt x="601014" y="425002"/>
                  <a:pt x="736242" y="251137"/>
                  <a:pt x="757707" y="176010"/>
                </a:cubicBezTo>
                <a:cubicBezTo>
                  <a:pt x="779172" y="100883"/>
                  <a:pt x="751268" y="0"/>
                  <a:pt x="706192" y="47222"/>
                </a:cubicBezTo>
                <a:cubicBezTo>
                  <a:pt x="661116" y="94444"/>
                  <a:pt x="534474" y="405683"/>
                  <a:pt x="487251" y="459345"/>
                </a:cubicBezTo>
                <a:cubicBezTo>
                  <a:pt x="440028" y="513007"/>
                  <a:pt x="459346" y="422855"/>
                  <a:pt x="422856" y="369193"/>
                </a:cubicBezTo>
                <a:cubicBezTo>
                  <a:pt x="386366" y="315531"/>
                  <a:pt x="311239" y="173864"/>
                  <a:pt x="268310" y="137374"/>
                </a:cubicBezTo>
                <a:cubicBezTo>
                  <a:pt x="225381" y="100884"/>
                  <a:pt x="160986" y="92298"/>
                  <a:pt x="165279" y="150253"/>
                </a:cubicBezTo>
                <a:cubicBezTo>
                  <a:pt x="169572" y="208208"/>
                  <a:pt x="266164" y="401390"/>
                  <a:pt x="294068" y="485103"/>
                </a:cubicBezTo>
                <a:cubicBezTo>
                  <a:pt x="321972" y="568816"/>
                  <a:pt x="379927" y="528032"/>
                  <a:pt x="332704" y="665407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DanBrvnwT0o/SseuLJSBrPI/AAAAAAAAAFg/fM8jQvm2zk8/s320/crying-baby-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3643338" cy="36433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72198" y="300037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4" name="Freeform 3"/>
          <p:cNvSpPr/>
          <p:nvPr/>
        </p:nvSpPr>
        <p:spPr>
          <a:xfrm>
            <a:off x="5500694" y="2786058"/>
            <a:ext cx="860738" cy="1382332"/>
          </a:xfrm>
          <a:custGeom>
            <a:avLst/>
            <a:gdLst>
              <a:gd name="connsiteX0" fmla="*/ 332704 w 860738"/>
              <a:gd name="connsiteY0" fmla="*/ 665407 h 1382332"/>
              <a:gd name="connsiteX1" fmla="*/ 10732 w 860738"/>
              <a:gd name="connsiteY1" fmla="*/ 1309351 h 1382332"/>
              <a:gd name="connsiteX2" fmla="*/ 397099 w 860738"/>
              <a:gd name="connsiteY2" fmla="*/ 974500 h 1382332"/>
              <a:gd name="connsiteX3" fmla="*/ 500130 w 860738"/>
              <a:gd name="connsiteY3" fmla="*/ 691165 h 1382332"/>
              <a:gd name="connsiteX4" fmla="*/ 564524 w 860738"/>
              <a:gd name="connsiteY4" fmla="*/ 1038895 h 1382332"/>
              <a:gd name="connsiteX5" fmla="*/ 770586 w 860738"/>
              <a:gd name="connsiteY5" fmla="*/ 1347988 h 1382332"/>
              <a:gd name="connsiteX6" fmla="*/ 834980 w 860738"/>
              <a:gd name="connsiteY6" fmla="*/ 1244957 h 1382332"/>
              <a:gd name="connsiteX7" fmla="*/ 616039 w 860738"/>
              <a:gd name="connsiteY7" fmla="*/ 613892 h 1382332"/>
              <a:gd name="connsiteX8" fmla="*/ 577403 w 860738"/>
              <a:gd name="connsiteY8" fmla="*/ 497982 h 1382332"/>
              <a:gd name="connsiteX9" fmla="*/ 757707 w 860738"/>
              <a:gd name="connsiteY9" fmla="*/ 176010 h 1382332"/>
              <a:gd name="connsiteX10" fmla="*/ 706192 w 860738"/>
              <a:gd name="connsiteY10" fmla="*/ 47222 h 1382332"/>
              <a:gd name="connsiteX11" fmla="*/ 487251 w 860738"/>
              <a:gd name="connsiteY11" fmla="*/ 459345 h 1382332"/>
              <a:gd name="connsiteX12" fmla="*/ 422856 w 860738"/>
              <a:gd name="connsiteY12" fmla="*/ 369193 h 1382332"/>
              <a:gd name="connsiteX13" fmla="*/ 268310 w 860738"/>
              <a:gd name="connsiteY13" fmla="*/ 137374 h 1382332"/>
              <a:gd name="connsiteX14" fmla="*/ 165279 w 860738"/>
              <a:gd name="connsiteY14" fmla="*/ 150253 h 1382332"/>
              <a:gd name="connsiteX15" fmla="*/ 294068 w 860738"/>
              <a:gd name="connsiteY15" fmla="*/ 485103 h 1382332"/>
              <a:gd name="connsiteX16" fmla="*/ 332704 w 860738"/>
              <a:gd name="connsiteY16" fmla="*/ 665407 h 13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0738" h="1382332">
                <a:moveTo>
                  <a:pt x="332704" y="665407"/>
                </a:moveTo>
                <a:cubicBezTo>
                  <a:pt x="285481" y="802782"/>
                  <a:pt x="0" y="1257836"/>
                  <a:pt x="10732" y="1309351"/>
                </a:cubicBezTo>
                <a:cubicBezTo>
                  <a:pt x="21464" y="1360866"/>
                  <a:pt x="315533" y="1077531"/>
                  <a:pt x="397099" y="974500"/>
                </a:cubicBezTo>
                <a:cubicBezTo>
                  <a:pt x="478665" y="871469"/>
                  <a:pt x="472226" y="680433"/>
                  <a:pt x="500130" y="691165"/>
                </a:cubicBezTo>
                <a:cubicBezTo>
                  <a:pt x="528034" y="701898"/>
                  <a:pt x="519448" y="929425"/>
                  <a:pt x="564524" y="1038895"/>
                </a:cubicBezTo>
                <a:cubicBezTo>
                  <a:pt x="609600" y="1148365"/>
                  <a:pt x="725510" y="1313644"/>
                  <a:pt x="770586" y="1347988"/>
                </a:cubicBezTo>
                <a:cubicBezTo>
                  <a:pt x="815662" y="1382332"/>
                  <a:pt x="860738" y="1367306"/>
                  <a:pt x="834980" y="1244957"/>
                </a:cubicBezTo>
                <a:cubicBezTo>
                  <a:pt x="809222" y="1122608"/>
                  <a:pt x="658968" y="738388"/>
                  <a:pt x="616039" y="613892"/>
                </a:cubicBezTo>
                <a:cubicBezTo>
                  <a:pt x="573110" y="489396"/>
                  <a:pt x="553792" y="570962"/>
                  <a:pt x="577403" y="497982"/>
                </a:cubicBezTo>
                <a:cubicBezTo>
                  <a:pt x="601014" y="425002"/>
                  <a:pt x="736242" y="251137"/>
                  <a:pt x="757707" y="176010"/>
                </a:cubicBezTo>
                <a:cubicBezTo>
                  <a:pt x="779172" y="100883"/>
                  <a:pt x="751268" y="0"/>
                  <a:pt x="706192" y="47222"/>
                </a:cubicBezTo>
                <a:cubicBezTo>
                  <a:pt x="661116" y="94444"/>
                  <a:pt x="534474" y="405683"/>
                  <a:pt x="487251" y="459345"/>
                </a:cubicBezTo>
                <a:cubicBezTo>
                  <a:pt x="440028" y="513007"/>
                  <a:pt x="459346" y="422855"/>
                  <a:pt x="422856" y="369193"/>
                </a:cubicBezTo>
                <a:cubicBezTo>
                  <a:pt x="386366" y="315531"/>
                  <a:pt x="311239" y="173864"/>
                  <a:pt x="268310" y="137374"/>
                </a:cubicBezTo>
                <a:cubicBezTo>
                  <a:pt x="225381" y="100884"/>
                  <a:pt x="160986" y="92298"/>
                  <a:pt x="165279" y="150253"/>
                </a:cubicBezTo>
                <a:cubicBezTo>
                  <a:pt x="169572" y="208208"/>
                  <a:pt x="266164" y="401390"/>
                  <a:pt x="294068" y="485103"/>
                </a:cubicBezTo>
                <a:cubicBezTo>
                  <a:pt x="321972" y="568816"/>
                  <a:pt x="379927" y="528032"/>
                  <a:pt x="332704" y="665407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4429124" y="3214686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72198" y="300037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46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Structure of DNA</a:t>
            </a:r>
            <a:endParaRPr lang="en-US" dirty="0"/>
          </a:p>
        </p:txBody>
      </p:sp>
      <p:pic>
        <p:nvPicPr>
          <p:cNvPr id="1026" name="Picture 2" descr="http://academic.brooklyn.cuny.edu/biology/bio4fv/page/molecular%20biology/16-05-doublehelix.jpg"/>
          <p:cNvPicPr>
            <a:picLocks noChangeAspect="1" noChangeArrowheads="1"/>
          </p:cNvPicPr>
          <p:nvPr/>
        </p:nvPicPr>
        <p:blipFill>
          <a:blip r:embed="rId2" cstate="print"/>
          <a:srcRect r="26499" b="9169"/>
          <a:stretch>
            <a:fillRect/>
          </a:stretch>
        </p:blipFill>
        <p:spPr bwMode="auto">
          <a:xfrm>
            <a:off x="1428728" y="928670"/>
            <a:ext cx="6215106" cy="443936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5500702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Using the diagrams above as visual aids, list as many important facts about DNA structure as you can. There are at least 8.</a:t>
            </a:r>
            <a:endParaRPr lang="en-US" sz="2400" dirty="0"/>
          </a:p>
        </p:txBody>
      </p:sp>
      <p:sp>
        <p:nvSpPr>
          <p:cNvPr id="6" name="5-Point Star 5"/>
          <p:cNvSpPr/>
          <p:nvPr/>
        </p:nvSpPr>
        <p:spPr>
          <a:xfrm>
            <a:off x="6715140" y="1857364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357290" y="4500570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285984" y="2428868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215206" y="2357430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428728" y="785794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5715008" y="4357694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5715008" y="2786058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5429256" y="1928802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357290" y="3000372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43108" y="1643050"/>
            <a:ext cx="3991158" cy="4929222"/>
            <a:chOff x="1714480" y="571480"/>
            <a:chExt cx="3991158" cy="4929222"/>
          </a:xfrm>
        </p:grpSpPr>
        <p:pic>
          <p:nvPicPr>
            <p:cNvPr id="15362" name="Picture 2" descr="http://evolution.berkeley.edu/evosite/history/images/dna_structure.gif"/>
            <p:cNvPicPr>
              <a:picLocks noChangeAspect="1" noChangeArrowheads="1"/>
            </p:cNvPicPr>
            <p:nvPr/>
          </p:nvPicPr>
          <p:blipFill>
            <a:blip r:embed="rId2" cstate="print"/>
            <a:srcRect l="27995"/>
            <a:stretch>
              <a:fillRect/>
            </a:stretch>
          </p:blipFill>
          <p:spPr bwMode="auto">
            <a:xfrm>
              <a:off x="2214546" y="571480"/>
              <a:ext cx="3491092" cy="4929222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1714480" y="785794"/>
              <a:ext cx="785818" cy="407196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2428860" y="1428736"/>
              <a:ext cx="1428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>
            <a:off x="1928794" y="2214554"/>
            <a:ext cx="2071702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5000628" y="2214554"/>
            <a:ext cx="2143140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928794" y="3643314"/>
            <a:ext cx="200026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4786314" y="3714752"/>
            <a:ext cx="242889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85720" y="2357430"/>
            <a:ext cx="15716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285720" y="4286255"/>
            <a:ext cx="15716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7286644" y="4438655"/>
            <a:ext cx="15716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7215206" y="2357430"/>
            <a:ext cx="15716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5720" y="21429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Everybody in the room should be able to name the four indicated bases. You don’t need even a single one to be done for you to begin with. There are just some rules you need to remember...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Autofit/>
          </a:bodyPr>
          <a:lstStyle/>
          <a:p>
            <a:r>
              <a:rPr lang="en-GB" sz="2800" dirty="0" smtClean="0"/>
              <a:t>So how is the structure of DNA linked to its function?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GB" sz="2400" dirty="0" smtClean="0"/>
              <a:t>1. 	DNA is very </a:t>
            </a:r>
            <a:r>
              <a:rPr lang="en-GB" sz="2400" b="1" dirty="0" smtClean="0"/>
              <a:t>stable</a:t>
            </a:r>
            <a:r>
              <a:rPr lang="en-GB" sz="2400" dirty="0" smtClean="0"/>
              <a:t>:</a:t>
            </a:r>
          </a:p>
          <a:p>
            <a:pPr marL="457200" indent="-457200">
              <a:buNone/>
            </a:pPr>
            <a:r>
              <a:rPr lang="en-GB" sz="2400" dirty="0" smtClean="0"/>
              <a:t>	It passes from generation to generation without changing.</a:t>
            </a:r>
            <a:endParaRPr lang="en-GB" sz="2400" dirty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None/>
            </a:pPr>
            <a:r>
              <a:rPr lang="en-GB" sz="2400" dirty="0" smtClean="0"/>
              <a:t>2. 	The two strands are linked only by </a:t>
            </a:r>
            <a:r>
              <a:rPr lang="en-GB" sz="2400" b="1" dirty="0" smtClean="0"/>
              <a:t>hydrogen bonds</a:t>
            </a:r>
            <a:r>
              <a:rPr lang="en-GB" sz="2400" dirty="0" smtClean="0"/>
              <a:t>:</a:t>
            </a:r>
          </a:p>
          <a:p>
            <a:pPr marL="457200" indent="-457200">
              <a:buNone/>
            </a:pPr>
            <a:r>
              <a:rPr lang="en-GB" sz="2400" dirty="0" smtClean="0"/>
              <a:t>	During DNA replication and protein synthesis, the strands can separate easily.</a:t>
            </a:r>
            <a:endParaRPr lang="en-GB" sz="2400" dirty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None/>
            </a:pPr>
            <a:r>
              <a:rPr lang="en-GB" sz="2400" dirty="0" smtClean="0"/>
              <a:t>3. 	It’s a </a:t>
            </a:r>
            <a:r>
              <a:rPr lang="en-GB" sz="2400" b="1" dirty="0" smtClean="0"/>
              <a:t>huge</a:t>
            </a:r>
            <a:r>
              <a:rPr lang="en-GB" sz="2400" dirty="0" smtClean="0"/>
              <a:t> molecule:</a:t>
            </a:r>
          </a:p>
          <a:p>
            <a:pPr marL="457200" indent="-457200">
              <a:buNone/>
            </a:pPr>
            <a:r>
              <a:rPr lang="en-GB" sz="2400" dirty="0" smtClean="0"/>
              <a:t>	It can store vast amounts of information.</a:t>
            </a:r>
            <a:endParaRPr lang="en-GB" sz="2400" dirty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None/>
            </a:pPr>
            <a:r>
              <a:rPr lang="en-GB" sz="2400" dirty="0" smtClean="0"/>
              <a:t>4.	It’s coiled into a </a:t>
            </a:r>
            <a:r>
              <a:rPr lang="en-GB" sz="2400" b="1" dirty="0" smtClean="0"/>
              <a:t>double helix</a:t>
            </a:r>
            <a:r>
              <a:rPr lang="en-GB" sz="2400" dirty="0" smtClean="0"/>
              <a:t>.</a:t>
            </a:r>
          </a:p>
          <a:p>
            <a:pPr marL="457200" indent="-457200">
              <a:buNone/>
            </a:pPr>
            <a:r>
              <a:rPr lang="en-GB" sz="2400" dirty="0" smtClean="0"/>
              <a:t>	The information it carries is protected to a certain extent within the coils of the double helix.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Recap: The Triplet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If each </a:t>
            </a:r>
            <a:r>
              <a:rPr lang="en-GB" sz="2400" b="1" dirty="0" smtClean="0"/>
              <a:t>single</a:t>
            </a:r>
            <a:r>
              <a:rPr lang="en-GB" sz="2400" dirty="0" smtClean="0"/>
              <a:t> base in DNA coded for an amino acid, how many different amino acids would make up proteins?</a:t>
            </a:r>
          </a:p>
          <a:p>
            <a:r>
              <a:rPr lang="en-GB" sz="2400" dirty="0" smtClean="0"/>
              <a:t>Because there are 20 naturally occurring amino acids that make up polypeptides, all life uses the </a:t>
            </a:r>
            <a:r>
              <a:rPr lang="en-GB" sz="2400" b="1" dirty="0" smtClean="0"/>
              <a:t>triplet code</a:t>
            </a:r>
            <a:r>
              <a:rPr lang="en-GB" sz="2400" dirty="0" smtClean="0"/>
              <a:t> to code for proteins.</a:t>
            </a:r>
          </a:p>
          <a:p>
            <a:r>
              <a:rPr lang="en-GB" sz="2400" dirty="0" smtClean="0"/>
              <a:t>This is where </a:t>
            </a:r>
            <a:r>
              <a:rPr lang="en-GB" sz="2400" b="1" dirty="0" smtClean="0"/>
              <a:t>three</a:t>
            </a:r>
            <a:r>
              <a:rPr lang="en-GB" sz="2400" dirty="0" smtClean="0"/>
              <a:t> bases code for a single amino acid. </a:t>
            </a:r>
          </a:p>
          <a:p>
            <a:r>
              <a:rPr lang="en-GB" sz="2400" dirty="0" smtClean="0"/>
              <a:t>Using the triplet code gives us </a:t>
            </a:r>
            <a:r>
              <a:rPr lang="en-GB" sz="2400" b="1" dirty="0" smtClean="0"/>
              <a:t>64 </a:t>
            </a:r>
            <a:r>
              <a:rPr lang="en-GB" sz="2400" b="1" dirty="0" err="1" smtClean="0"/>
              <a:t>codons</a:t>
            </a:r>
            <a:r>
              <a:rPr lang="en-GB" sz="2400" dirty="0" smtClean="0"/>
              <a:t>, which is more than enough </a:t>
            </a:r>
            <a:r>
              <a:rPr lang="en-GB" sz="2400" dirty="0" err="1" smtClean="0"/>
              <a:t>codons</a:t>
            </a:r>
            <a:r>
              <a:rPr lang="en-GB" sz="2400" dirty="0" smtClean="0"/>
              <a:t> for the number of amino acids there are.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4143380"/>
            <a:ext cx="87154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C  G  A  T  C  A  T  G  C  A  T  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G  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C  T  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C </a:t>
            </a:r>
            <a:endParaRPr lang="en-US" sz="2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763168"/>
            <a:ext cx="87154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G  C  T  A  G  T  A  C  G  T  A  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C  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G  A  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G</a:t>
            </a:r>
            <a:endParaRPr lang="en-US" sz="21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85720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85786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285852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714480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214546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714612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214678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714743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143372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643438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143504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572132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072198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572264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072330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572396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8001024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8501090" y="4643446"/>
            <a:ext cx="285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1472" y="5357826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How many amino acids does this section of DNA code for? 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71472" y="5824855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Strictly speaking though, can we use the above information to work out the amino acids that are coded for?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volution-textbook.org/content/free/figures/02_EVOW_Art/26_EVOW_CH02.jpg"/>
          <p:cNvPicPr>
            <a:picLocks noChangeAspect="1" noChangeArrowheads="1"/>
          </p:cNvPicPr>
          <p:nvPr/>
        </p:nvPicPr>
        <p:blipFill>
          <a:blip r:embed="rId2" cstate="print"/>
          <a:srcRect l="-524" b="17631"/>
          <a:stretch>
            <a:fillRect/>
          </a:stretch>
        </p:blipFill>
        <p:spPr bwMode="auto">
          <a:xfrm>
            <a:off x="642910" y="428604"/>
            <a:ext cx="7806649" cy="5994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8.3 DNA and chromosomes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428604"/>
            <a:ext cx="6400800" cy="1752600"/>
          </a:xfrm>
        </p:spPr>
        <p:txBody>
          <a:bodyPr/>
          <a:lstStyle/>
          <a:p>
            <a:r>
              <a:rPr lang="en-GB" dirty="0" smtClean="0"/>
              <a:t>Today's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Now that we know the structure and function of DNA, it’s necessary to determine how it is stored in the </a:t>
            </a:r>
            <a:r>
              <a:rPr lang="en-GB" sz="2800" b="1" dirty="0" smtClean="0"/>
              <a:t>nucleus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Remember that DNA is a massively long molecule. It therefore has to be packed tightly in some way.</a:t>
            </a:r>
            <a:endParaRPr lang="en-US" sz="2800" dirty="0"/>
          </a:p>
        </p:txBody>
      </p:sp>
      <p:pic>
        <p:nvPicPr>
          <p:cNvPr id="16386" name="Picture 2" descr="http://www.tetrasomy18p.ca/chromos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4014699" cy="3643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786058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THE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5987497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ANSWER!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00562" y="2643182"/>
            <a:ext cx="4500594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Eukaryotes, DNA is 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combined with proteins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into structures called 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chromosomes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0" baseline="0" dirty="0" smtClean="0"/>
              <a:t>It</a:t>
            </a:r>
            <a:r>
              <a:rPr lang="en-GB" sz="2800" b="0" dirty="0" smtClean="0"/>
              <a:t> is very important to know that chromosomes only appear for very short periods of time in a cells life.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Chromosomes are only visible in their most ‘famous’ form while a cell is </a:t>
            </a:r>
            <a:r>
              <a:rPr lang="en-GB" sz="2800" b="1" dirty="0" smtClean="0"/>
              <a:t>dividing</a:t>
            </a:r>
            <a:r>
              <a:rPr lang="en-GB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786058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THE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5987497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ANSWER!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5720" y="1571612"/>
            <a:ext cx="2143140" cy="2857520"/>
            <a:chOff x="1071538" y="2143116"/>
            <a:chExt cx="2143140" cy="2857520"/>
          </a:xfrm>
        </p:grpSpPr>
        <p:pic>
          <p:nvPicPr>
            <p:cNvPr id="22530" name="Picture 2" descr="http://micro.magnet.fsu.edu/cells/nucleus/images/chromatinstructurefigure1.jpg"/>
            <p:cNvPicPr>
              <a:picLocks noChangeAspect="1" noChangeArrowheads="1"/>
            </p:cNvPicPr>
            <p:nvPr/>
          </p:nvPicPr>
          <p:blipFill>
            <a:blip r:embed="rId2" cstate="print"/>
            <a:srcRect t="11905" r="69949"/>
            <a:stretch>
              <a:fillRect/>
            </a:stretch>
          </p:blipFill>
          <p:spPr bwMode="auto">
            <a:xfrm>
              <a:off x="1071538" y="2357430"/>
              <a:ext cx="1857388" cy="2643206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2643174" y="2143116"/>
              <a:ext cx="571504" cy="6429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85984" y="1928802"/>
            <a:ext cx="242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For most of the time, DNA is in the form of a highly unorganised soup of </a:t>
            </a:r>
            <a:r>
              <a:rPr lang="en-GB" sz="2400" b="1" dirty="0" smtClean="0"/>
              <a:t>chromatin.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428728" y="2786058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2532" name="Picture 4" descr="http://micro.magnet.fsu.edu/cells/nucleus/images/chromatinstructurefigure1.jpg"/>
          <p:cNvPicPr>
            <a:picLocks noChangeAspect="1" noChangeArrowheads="1"/>
          </p:cNvPicPr>
          <p:nvPr/>
        </p:nvPicPr>
        <p:blipFill>
          <a:blip r:embed="rId2" cstate="print"/>
          <a:srcRect l="66991" t="6000"/>
          <a:stretch>
            <a:fillRect/>
          </a:stretch>
        </p:blipFill>
        <p:spPr bwMode="auto">
          <a:xfrm>
            <a:off x="6643702" y="3571876"/>
            <a:ext cx="2143140" cy="296261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857620" y="4263948"/>
            <a:ext cx="242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Only when the DNA is </a:t>
            </a:r>
            <a:r>
              <a:rPr lang="en-GB" sz="2400" b="1" dirty="0" smtClean="0"/>
              <a:t>dividing</a:t>
            </a:r>
            <a:r>
              <a:rPr lang="en-GB" sz="2400" dirty="0" smtClean="0"/>
              <a:t>, does it look like the more familiar chromosome that we know.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215074" y="4929198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736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Recap of 8.1 and 8.2</vt:lpstr>
      <vt:lpstr>Structure of DNA</vt:lpstr>
      <vt:lpstr>Slide 3</vt:lpstr>
      <vt:lpstr>So how is the structure of DNA linked to its function?</vt:lpstr>
      <vt:lpstr>Recap: The Triplet Code</vt:lpstr>
      <vt:lpstr>Slide 6</vt:lpstr>
      <vt:lpstr>8.3 DNA and chromosomes</vt:lpstr>
      <vt:lpstr>Chromosomes</vt:lpstr>
      <vt:lpstr>Chromosomes</vt:lpstr>
      <vt:lpstr>Chromosomes</vt:lpstr>
      <vt:lpstr>Getting from dna to chromosome</vt:lpstr>
      <vt:lpstr>Making Chromosomes</vt:lpstr>
      <vt:lpstr>Slide 13</vt:lpstr>
      <vt:lpstr>Slide 14</vt:lpstr>
      <vt:lpstr>Slide 15</vt:lpstr>
      <vt:lpstr>Making Chromosomes</vt:lpstr>
      <vt:lpstr>Homologous pairs of chromosomes</vt:lpstr>
      <vt:lpstr>Slide 18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of 8.1 and 8.2</dc:title>
  <dc:creator>Varinder</dc:creator>
  <cp:lastModifiedBy> </cp:lastModifiedBy>
  <cp:revision>8</cp:revision>
  <dcterms:created xsi:type="dcterms:W3CDTF">2010-02-02T20:17:46Z</dcterms:created>
  <dcterms:modified xsi:type="dcterms:W3CDTF">2010-02-03T09:20:09Z</dcterms:modified>
</cp:coreProperties>
</file>