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C332-A60F-467F-9C90-E6B77BFF2082}" type="datetimeFigureOut">
              <a:rPr lang="en-US" smtClean="0"/>
              <a:t>10/9/2012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222C-A58F-45F0-90DB-C1D9932CD45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txBody>
          <a:bodyPr/>
          <a:lstStyle/>
          <a:p>
            <a:r>
              <a:rPr lang="en-GB" dirty="0" smtClean="0"/>
              <a:t>8.4 – Co-dominance &amp; Multiple Alleles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143224"/>
            <a:ext cx="3714776" cy="2643230"/>
          </a:xfrm>
        </p:spPr>
        <p:txBody>
          <a:bodyPr>
            <a:normAutofit/>
          </a:bodyPr>
          <a:lstStyle/>
          <a:p>
            <a:r>
              <a:rPr lang="en-GB" sz="1800" b="1" u="sng" dirty="0" smtClean="0">
                <a:solidFill>
                  <a:schemeClr val="tx1"/>
                </a:solidFill>
              </a:rPr>
              <a:t>What you should know:</a:t>
            </a:r>
          </a:p>
          <a:p>
            <a:pPr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‘etiquette’ used to represent genetic crosses.</a:t>
            </a:r>
          </a:p>
          <a:p>
            <a:pPr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Know what is, and how to represent a monohybrid cross.</a:t>
            </a:r>
          </a:p>
          <a:p>
            <a:pPr algn="l"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Know what is, and how to represent a cross showing sex-linkage.</a:t>
            </a:r>
          </a:p>
          <a:p>
            <a:pPr algn="l">
              <a:buFont typeface="Arial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Multiple Alleles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5721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Sometimes, a gene has </a:t>
            </a:r>
            <a:r>
              <a:rPr lang="en-GB" sz="2400" b="1" dirty="0" smtClean="0"/>
              <a:t>more than two alleles</a:t>
            </a:r>
            <a:r>
              <a:rPr lang="en-GB" sz="2400" b="1" dirty="0"/>
              <a:t> </a:t>
            </a:r>
            <a:r>
              <a:rPr lang="en-GB" sz="2400" dirty="0" smtClean="0"/>
              <a:t>– (i.e. It has </a:t>
            </a:r>
            <a:r>
              <a:rPr lang="en-GB" sz="2400" b="1" dirty="0" smtClean="0"/>
              <a:t>multiple alleles</a:t>
            </a:r>
            <a:r>
              <a:rPr lang="en-GB" sz="2400" dirty="0" smtClean="0"/>
              <a:t>).</a:t>
            </a:r>
          </a:p>
          <a:p>
            <a:r>
              <a:rPr lang="en-GB" sz="2400" dirty="0" smtClean="0"/>
              <a:t>The inheritance of </a:t>
            </a:r>
            <a:r>
              <a:rPr lang="en-GB" sz="2400" b="1" dirty="0" smtClean="0"/>
              <a:t>human blood groups </a:t>
            </a:r>
            <a:r>
              <a:rPr lang="en-GB" sz="2400" dirty="0" smtClean="0"/>
              <a:t>is an example.</a:t>
            </a:r>
          </a:p>
          <a:p>
            <a:endParaRPr lang="en-GB" sz="2400" b="1" dirty="0"/>
          </a:p>
          <a:p>
            <a:r>
              <a:rPr lang="en-GB" sz="2400" dirty="0" smtClean="0"/>
              <a:t>There are </a:t>
            </a:r>
            <a:r>
              <a:rPr lang="en-GB" sz="2400" b="1" dirty="0" smtClean="0"/>
              <a:t>3 alleles</a:t>
            </a:r>
            <a:r>
              <a:rPr lang="en-GB" sz="2400" dirty="0" smtClean="0"/>
              <a:t> associated with the </a:t>
            </a:r>
            <a:r>
              <a:rPr lang="en-GB" sz="2400" b="1" dirty="0" smtClean="0"/>
              <a:t>‘I’ gene: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r>
              <a:rPr lang="en-GB" sz="2400" dirty="0" smtClean="0"/>
              <a:t>The alleles lead to different </a:t>
            </a:r>
            <a:r>
              <a:rPr lang="en-GB" sz="2400" b="1" dirty="0" smtClean="0"/>
              <a:t>antigens</a:t>
            </a:r>
            <a:r>
              <a:rPr lang="en-GB" sz="2400" dirty="0" smtClean="0"/>
              <a:t> being produced on the membranes of red blood cells.</a:t>
            </a:r>
            <a:endParaRPr lang="en-GB" sz="2000" dirty="0" smtClean="0"/>
          </a:p>
          <a:p>
            <a:pPr lvl="1"/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3000372"/>
            <a:ext cx="8215338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/>
              <a:t>I</a:t>
            </a:r>
            <a:r>
              <a:rPr lang="en-GB" sz="16600" baseline="30000" dirty="0" smtClean="0"/>
              <a:t>A     </a:t>
            </a:r>
            <a:r>
              <a:rPr lang="en-GB" sz="16600" dirty="0" smtClean="0"/>
              <a:t>I</a:t>
            </a:r>
            <a:r>
              <a:rPr lang="en-GB" sz="16600" baseline="30000" dirty="0"/>
              <a:t>B</a:t>
            </a:r>
            <a:r>
              <a:rPr lang="en-GB" sz="16600" baseline="30000" dirty="0" smtClean="0"/>
              <a:t> </a:t>
            </a:r>
            <a:r>
              <a:rPr lang="en-GB" sz="16600" dirty="0" smtClean="0"/>
              <a:t>  </a:t>
            </a:r>
            <a:r>
              <a:rPr lang="en-GB" sz="16600" dirty="0" smtClean="0"/>
              <a:t>I</a:t>
            </a:r>
            <a:r>
              <a:rPr lang="en-GB" sz="16600" baseline="30000" dirty="0"/>
              <a:t>O</a:t>
            </a:r>
            <a:endParaRPr lang="en-GB" sz="16600" baseline="30000" dirty="0" smtClean="0"/>
          </a:p>
          <a:p>
            <a:endParaRPr lang="en-GB" sz="166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3214686"/>
            <a:ext cx="1357322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Co-dominant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58082" y="2571744"/>
            <a:ext cx="135732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Recessive to both A &amp; B</a:t>
            </a:r>
            <a:endParaRPr lang="en-GB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143108" y="321468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3786182" y="3214686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 rot="5400000">
            <a:off x="7770546" y="3234240"/>
            <a:ext cx="282363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Human Blood Groups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857232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Allele</a:t>
            </a:r>
            <a:r>
              <a:rPr lang="en-GB" sz="2800" b="1" dirty="0" smtClean="0"/>
              <a:t> </a:t>
            </a:r>
            <a:r>
              <a:rPr lang="en-GB" sz="3200" b="1" dirty="0" smtClean="0"/>
              <a:t>I</a:t>
            </a:r>
            <a:r>
              <a:rPr lang="en-GB" sz="3200" b="1" baseline="30000" dirty="0" smtClean="0"/>
              <a:t>A </a:t>
            </a:r>
            <a:r>
              <a:rPr lang="en-GB" sz="2800" dirty="0" smtClean="0"/>
              <a:t>leads to the production of </a:t>
            </a:r>
            <a:r>
              <a:rPr lang="en-GB" sz="2800" b="1" dirty="0" smtClean="0"/>
              <a:t>antigen A.</a:t>
            </a:r>
          </a:p>
          <a:p>
            <a:r>
              <a:rPr lang="en-GB" sz="2800" dirty="0" smtClean="0"/>
              <a:t>Allele</a:t>
            </a:r>
            <a:r>
              <a:rPr lang="en-GB" sz="2800" b="1" dirty="0" smtClean="0"/>
              <a:t> </a:t>
            </a:r>
            <a:r>
              <a:rPr lang="en-GB" sz="3200" b="1" dirty="0" smtClean="0"/>
              <a:t>I</a:t>
            </a:r>
            <a:r>
              <a:rPr lang="en-GB" sz="3200" b="1" baseline="30000" dirty="0"/>
              <a:t>B</a:t>
            </a:r>
            <a:r>
              <a:rPr lang="en-GB" sz="3200" b="1" baseline="30000" dirty="0" smtClean="0"/>
              <a:t> </a:t>
            </a:r>
            <a:r>
              <a:rPr lang="en-GB" sz="2800" dirty="0" smtClean="0"/>
              <a:t>leads to the production of </a:t>
            </a:r>
            <a:r>
              <a:rPr lang="en-GB" sz="2800" b="1" dirty="0" smtClean="0"/>
              <a:t>antigen B.</a:t>
            </a:r>
          </a:p>
          <a:p>
            <a:r>
              <a:rPr lang="en-GB" sz="2800" dirty="0" smtClean="0"/>
              <a:t>Allele</a:t>
            </a:r>
            <a:r>
              <a:rPr lang="en-GB" sz="2800" b="1" dirty="0" smtClean="0"/>
              <a:t> </a:t>
            </a:r>
            <a:r>
              <a:rPr lang="en-GB" sz="3200" b="1" dirty="0" smtClean="0"/>
              <a:t>I</a:t>
            </a:r>
            <a:r>
              <a:rPr lang="en-GB" sz="3200" b="1" baseline="30000" dirty="0"/>
              <a:t>O</a:t>
            </a:r>
            <a:r>
              <a:rPr lang="en-GB" sz="3200" b="1" baseline="30000" dirty="0" smtClean="0"/>
              <a:t> </a:t>
            </a:r>
            <a:r>
              <a:rPr lang="en-GB" sz="2800" dirty="0" smtClean="0"/>
              <a:t>leads to the </a:t>
            </a:r>
            <a:r>
              <a:rPr lang="en-GB" sz="2800" b="1" dirty="0" smtClean="0"/>
              <a:t>production of </a:t>
            </a:r>
            <a:r>
              <a:rPr lang="en-GB" sz="2800" b="1" u="sng" dirty="0" smtClean="0"/>
              <a:t>neither</a:t>
            </a:r>
            <a:r>
              <a:rPr lang="en-GB" sz="2800" b="1" dirty="0" smtClean="0"/>
              <a:t>.</a:t>
            </a:r>
            <a:r>
              <a:rPr lang="en-GB" sz="2800" b="1" dirty="0" smtClean="0"/>
              <a:t> </a:t>
            </a:r>
            <a:endParaRPr lang="en-GB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2857496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Blood Group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Possible Genotypes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A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A    or   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A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O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B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B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B    or    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B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O 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AB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A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B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O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O</a:t>
                      </a:r>
                      <a:r>
                        <a:rPr lang="en-GB" sz="2800" b="1" dirty="0" smtClean="0"/>
                        <a:t>I</a:t>
                      </a:r>
                      <a:r>
                        <a:rPr lang="en-GB" sz="2800" b="1" baseline="30000" dirty="0" smtClean="0"/>
                        <a:t>O</a:t>
                      </a:r>
                      <a:endParaRPr lang="en-GB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4412" y="142852"/>
            <a:ext cx="764386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An Example Blood Group Cross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u="sng" dirty="0" smtClean="0">
                <a:effectLst/>
              </a:rPr>
              <a:t>Parents:</a:t>
            </a:r>
          </a:p>
          <a:p>
            <a:pPr>
              <a:buNone/>
            </a:pPr>
            <a:r>
              <a:rPr lang="en-GB" sz="2400" dirty="0" smtClean="0">
                <a:effectLst/>
              </a:rPr>
              <a:t>Phenotypes:</a:t>
            </a:r>
          </a:p>
          <a:p>
            <a:pPr>
              <a:buNone/>
            </a:pPr>
            <a:r>
              <a:rPr lang="en-GB" sz="2400" dirty="0" smtClean="0">
                <a:effectLst/>
              </a:rPr>
              <a:t>Genotypes: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 smtClean="0">
                <a:effectLst/>
              </a:rPr>
              <a:t>Gametes: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 smtClean="0">
                <a:effectLst/>
              </a:rPr>
              <a:t>Random Fertilisation: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>
              <a:buNone/>
            </a:pPr>
            <a:endParaRPr lang="en-GB" sz="2400" dirty="0" smtClean="0">
              <a:effectLst/>
            </a:endParaRPr>
          </a:p>
          <a:p>
            <a:pPr>
              <a:buNone/>
            </a:pPr>
            <a:endParaRPr lang="en-GB" sz="2400" b="1" u="sng" dirty="0">
              <a:effectLst/>
            </a:endParaRPr>
          </a:p>
          <a:p>
            <a:pPr>
              <a:buNone/>
            </a:pPr>
            <a:r>
              <a:rPr lang="en-GB" sz="2400" b="1" u="sng" dirty="0" smtClean="0">
                <a:effectLst/>
              </a:rPr>
              <a:t>F</a:t>
            </a:r>
            <a:r>
              <a:rPr lang="en-GB" sz="2400" b="1" u="sng" baseline="-25000" dirty="0" smtClean="0">
                <a:effectLst/>
              </a:rPr>
              <a:t>1 </a:t>
            </a:r>
            <a:r>
              <a:rPr lang="en-GB" sz="2400" b="1" u="sng" dirty="0" smtClean="0">
                <a:effectLst/>
              </a:rPr>
              <a:t>Generation:</a:t>
            </a:r>
          </a:p>
          <a:p>
            <a:pPr>
              <a:buNone/>
            </a:pPr>
            <a:endParaRPr lang="en-GB" sz="2400" baseline="-25000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142852"/>
            <a:ext cx="292895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u="sng" dirty="0" smtClean="0"/>
              <a:t>Let: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Multiple Alleles and a Dominance Hierarchy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/>
              </a:rPr>
              <a:t>Multiple alleles sometimes show a dominance hierarchy.</a:t>
            </a:r>
          </a:p>
          <a:p>
            <a:r>
              <a:rPr lang="en-GB" sz="2400" dirty="0" smtClean="0">
                <a:effectLst/>
              </a:rPr>
              <a:t>This occurs in cases where there are more than three alleles for a particular gene. </a:t>
            </a:r>
          </a:p>
          <a:p>
            <a:r>
              <a:rPr lang="en-GB" sz="2400" dirty="0" smtClean="0">
                <a:effectLst/>
              </a:rPr>
              <a:t>The hierarchy involves alleles that are dominant to those below it.</a:t>
            </a:r>
          </a:p>
          <a:p>
            <a:endParaRPr lang="en-GB" sz="2400" dirty="0">
              <a:effectLst/>
            </a:endParaRPr>
          </a:p>
          <a:p>
            <a:r>
              <a:rPr lang="en-GB" sz="2400" dirty="0" smtClean="0">
                <a:effectLst/>
              </a:rPr>
              <a:t>Read the bottom of page 123 to gain a better understanding.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how co-dominance affects the inheritance of characteristics.</a:t>
            </a:r>
          </a:p>
          <a:p>
            <a:endParaRPr lang="en-GB" dirty="0"/>
          </a:p>
          <a:p>
            <a:r>
              <a:rPr lang="en-GB" dirty="0" smtClean="0"/>
              <a:t>Learn how multiple alleles affect inheritance.</a:t>
            </a:r>
          </a:p>
          <a:p>
            <a:endParaRPr lang="en-GB" dirty="0"/>
          </a:p>
          <a:p>
            <a:r>
              <a:rPr lang="en-GB" dirty="0" smtClean="0"/>
              <a:t>Learn how human blood groups are inherited.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able to show a genetic cross involving co-dominant alleles.</a:t>
            </a:r>
          </a:p>
          <a:p>
            <a:endParaRPr lang="en-GB" dirty="0"/>
          </a:p>
          <a:p>
            <a:r>
              <a:rPr lang="en-GB" dirty="0" smtClean="0"/>
              <a:t>Be able to show a cross involving multiple alleles.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how co-dominance affects the inheritance of characteristics.</a:t>
            </a:r>
          </a:p>
          <a:p>
            <a:endParaRPr lang="en-GB" dirty="0"/>
          </a:p>
          <a:p>
            <a:r>
              <a:rPr lang="en-GB" dirty="0" smtClean="0"/>
              <a:t>Learn how multiple alleles affect inheritance.</a:t>
            </a:r>
          </a:p>
          <a:p>
            <a:endParaRPr lang="en-GB" dirty="0"/>
          </a:p>
          <a:p>
            <a:r>
              <a:rPr lang="en-GB" dirty="0" smtClean="0"/>
              <a:t>Learn how human blood groups are inherited.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able to show a genetic cross involving co-dominant alleles.</a:t>
            </a:r>
          </a:p>
          <a:p>
            <a:endParaRPr lang="en-GB" dirty="0"/>
          </a:p>
          <a:p>
            <a:r>
              <a:rPr lang="en-GB" dirty="0" smtClean="0"/>
              <a:t>Be able to show a cross involving multiple alleles.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Straightforward situations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5721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the last couple of lessons, we dealt mainly with simple situations where the alleles were either:</a:t>
            </a:r>
          </a:p>
          <a:p>
            <a:pPr lvl="1"/>
            <a:r>
              <a:rPr lang="en-GB" sz="2000" dirty="0" smtClean="0"/>
              <a:t>Dominant</a:t>
            </a:r>
          </a:p>
          <a:p>
            <a:pPr lvl="1"/>
            <a:r>
              <a:rPr lang="en-GB" sz="2000" dirty="0" smtClean="0"/>
              <a:t>Or recessive.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Today’s lesson will focus on more ‘complex’ situations of inheritance, where we will deal with:</a:t>
            </a:r>
          </a:p>
          <a:p>
            <a:pPr lvl="1"/>
            <a:r>
              <a:rPr lang="en-GB" sz="2000" dirty="0" smtClean="0"/>
              <a:t>Co-dominance</a:t>
            </a:r>
          </a:p>
          <a:p>
            <a:pPr lvl="1"/>
            <a:r>
              <a:rPr lang="en-GB" sz="2000" dirty="0" smtClean="0"/>
              <a:t>Multiple alleles.</a:t>
            </a:r>
          </a:p>
          <a:p>
            <a:pPr lvl="1"/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Co-dominance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5721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Co-dominance occurs when two </a:t>
            </a:r>
            <a:r>
              <a:rPr lang="en-GB" sz="2400" b="1" dirty="0" smtClean="0"/>
              <a:t>inherited alleles</a:t>
            </a:r>
            <a:r>
              <a:rPr lang="en-GB" sz="2400" dirty="0" smtClean="0"/>
              <a:t> both show dominance to some extent. </a:t>
            </a:r>
          </a:p>
          <a:p>
            <a:r>
              <a:rPr lang="en-GB" sz="2400" dirty="0" smtClean="0"/>
              <a:t>That is to say that they are </a:t>
            </a:r>
            <a:r>
              <a:rPr lang="en-GB" sz="2400" b="1" dirty="0" smtClean="0"/>
              <a:t>equally dominant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Sometimes you get a </a:t>
            </a:r>
            <a:r>
              <a:rPr lang="en-GB" sz="2400" b="1" dirty="0" smtClean="0"/>
              <a:t>blend</a:t>
            </a:r>
            <a:r>
              <a:rPr lang="en-GB" sz="2400" dirty="0" smtClean="0"/>
              <a:t> of the two characteristics.</a:t>
            </a:r>
          </a:p>
          <a:p>
            <a:r>
              <a:rPr lang="en-GB" sz="2400" dirty="0" smtClean="0"/>
              <a:t>In some organisms both characteristics occur in the phenotype.</a:t>
            </a:r>
            <a:endParaRPr lang="en-GB" sz="2000" dirty="0" smtClean="0"/>
          </a:p>
          <a:p>
            <a:pPr lvl="1"/>
            <a:endParaRPr lang="en-GB" sz="2000" dirty="0"/>
          </a:p>
        </p:txBody>
      </p:sp>
      <p:pic>
        <p:nvPicPr>
          <p:cNvPr id="1026" name="Picture 2" descr="http://cassiehobbs4b.edublogs.org/files/2012/02/cassie-flower-2-225nl3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357430"/>
            <a:ext cx="2857520" cy="2800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57224" y="3157365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This means that </a:t>
            </a:r>
            <a:r>
              <a:rPr lang="en-GB" sz="2400" b="1" dirty="0" smtClean="0"/>
              <a:t>both alleles are expressed in the phenotype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An Example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</a:t>
            </a:r>
            <a:r>
              <a:rPr lang="en-GB" sz="2400" b="1" dirty="0" smtClean="0"/>
              <a:t>snapdragons</a:t>
            </a:r>
            <a:r>
              <a:rPr lang="en-GB" sz="2400" dirty="0" smtClean="0"/>
              <a:t>:</a:t>
            </a:r>
          </a:p>
          <a:p>
            <a:pPr algn="ctr">
              <a:buNone/>
            </a:pPr>
            <a:r>
              <a:rPr lang="en-GB" sz="2400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One allele codes for an enzyme that forms a </a:t>
            </a:r>
            <a:r>
              <a:rPr lang="en-GB" sz="24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red </a:t>
            </a:r>
            <a:r>
              <a:rPr lang="en-GB" sz="24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pigment</a:t>
            </a:r>
            <a:r>
              <a:rPr lang="en-GB" sz="2400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in flowers.</a:t>
            </a:r>
          </a:p>
          <a:p>
            <a:pPr algn="ctr">
              <a:buNone/>
            </a:pPr>
            <a:r>
              <a:rPr lang="en-GB" sz="2400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The other allele codes for an enzyme that lacks the ability to form a pigment, and therefore produces white flowers.</a:t>
            </a:r>
            <a:endParaRPr lang="en-GB" sz="2000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endParaRPr lang="en-GB" sz="2000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r>
              <a:rPr lang="en-GB" sz="2400" dirty="0" smtClean="0"/>
              <a:t>If these alleles showed the usual pattern of </a:t>
            </a:r>
            <a:r>
              <a:rPr lang="en-GB" sz="2400" b="1" dirty="0" smtClean="0"/>
              <a:t>one dominant</a:t>
            </a:r>
            <a:r>
              <a:rPr lang="en-GB" sz="2400" dirty="0" smtClean="0"/>
              <a:t> and the other </a:t>
            </a:r>
            <a:r>
              <a:rPr lang="en-GB" sz="2400" b="1" dirty="0" smtClean="0"/>
              <a:t>recessive</a:t>
            </a:r>
            <a:r>
              <a:rPr lang="en-GB" sz="2400" dirty="0" smtClean="0"/>
              <a:t>, then there would only be the above two phenotypes.</a:t>
            </a:r>
            <a:endParaRPr lang="en-GB" sz="2400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</p:txBody>
      </p:sp>
      <p:pic>
        <p:nvPicPr>
          <p:cNvPr id="18434" name="Picture 2" descr="http://www.2bseeds.com/images/snapdragonrocket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2214578" cy="24094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436" name="Picture 4" descr="http://www.goldmountainherbfarm.com/PP/PPimages/snapWh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619369"/>
            <a:ext cx="2071702" cy="2381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An Example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However, the alleles are </a:t>
            </a:r>
            <a:r>
              <a:rPr lang="en-GB" sz="2400" b="1" dirty="0" smtClean="0"/>
              <a:t>co-dominant</a:t>
            </a:r>
            <a:r>
              <a:rPr lang="en-GB" sz="2400" dirty="0" smtClean="0"/>
              <a:t>, so there are </a:t>
            </a:r>
            <a:r>
              <a:rPr lang="en-GB" sz="2400" b="1" dirty="0" smtClean="0"/>
              <a:t>three phenotypes:</a:t>
            </a:r>
          </a:p>
          <a:p>
            <a:endParaRPr lang="en-GB" sz="2400" b="1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endParaRPr lang="en-GB" sz="2400" b="1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endParaRPr lang="en-GB" sz="2400" b="1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endParaRPr lang="en-GB" sz="2400" b="1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endParaRPr lang="en-GB" sz="2400" b="1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endParaRPr lang="en-GB" sz="2400" b="1" dirty="0" smtClean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endParaRPr lang="en-GB" sz="2400" b="1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r>
              <a:rPr lang="en-GB" sz="2400" dirty="0" smtClean="0">
                <a:effectLst/>
              </a:rPr>
              <a:t>Which phenotype(s) is/are:</a:t>
            </a:r>
          </a:p>
          <a:p>
            <a:pPr algn="ctr">
              <a:buNone/>
            </a:pPr>
            <a:r>
              <a:rPr lang="en-GB" sz="2800" b="1" dirty="0" smtClean="0">
                <a:effectLst/>
              </a:rPr>
              <a:t>Homozygous for an allele?</a:t>
            </a:r>
          </a:p>
          <a:p>
            <a:pPr algn="ctr">
              <a:buNone/>
            </a:pPr>
            <a:r>
              <a:rPr lang="en-GB" sz="2800" b="1" dirty="0" smtClean="0">
                <a:effectLst/>
              </a:rPr>
              <a:t>Heterozygous for alleles?</a:t>
            </a:r>
            <a:endParaRPr lang="en-GB" sz="2800" b="1" dirty="0" smtClean="0">
              <a:effectLst/>
            </a:endParaRPr>
          </a:p>
        </p:txBody>
      </p:sp>
      <p:pic>
        <p:nvPicPr>
          <p:cNvPr id="6" name="Picture 2" descr="http://www.2bseeds.com/images/snapdragonrocketr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2214578" cy="24094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4" descr="http://www.goldmountainherbfarm.com/PP/PPimages/snapWh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857364"/>
            <a:ext cx="2071702" cy="2381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286380" y="26431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and...</a:t>
            </a:r>
            <a:endParaRPr lang="en-GB" dirty="0"/>
          </a:p>
        </p:txBody>
      </p:sp>
      <p:pic>
        <p:nvPicPr>
          <p:cNvPr id="19458" name="Picture 2" descr="http://healthyhomegardening.com/images/gardengeek/snapdragons_9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857364"/>
            <a:ext cx="2428892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Co-dominance Crosses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/>
              </a:rPr>
              <a:t>In crosses showing co-dominance, we can no longer use </a:t>
            </a:r>
            <a:r>
              <a:rPr lang="en-GB" sz="2400" b="1" dirty="0" smtClean="0">
                <a:effectLst/>
              </a:rPr>
              <a:t>CAPITAL </a:t>
            </a:r>
            <a:r>
              <a:rPr lang="en-GB" sz="2400" dirty="0" smtClean="0">
                <a:effectLst/>
              </a:rPr>
              <a:t>and </a:t>
            </a:r>
            <a:r>
              <a:rPr lang="en-GB" sz="2400" b="1" dirty="0" smtClean="0">
                <a:effectLst/>
              </a:rPr>
              <a:t>lower-case</a:t>
            </a:r>
            <a:r>
              <a:rPr lang="en-GB" sz="2400" dirty="0" smtClean="0">
                <a:effectLst/>
              </a:rPr>
              <a:t> letters to represent our alleles. </a:t>
            </a:r>
            <a:r>
              <a:rPr lang="en-GB" sz="2400" b="1" dirty="0" smtClean="0">
                <a:solidFill>
                  <a:srgbClr val="FF0000"/>
                </a:solidFill>
                <a:effectLst/>
              </a:rPr>
              <a:t>Why?</a:t>
            </a:r>
          </a:p>
          <a:p>
            <a:pPr>
              <a:buNone/>
            </a:pPr>
            <a:endParaRPr lang="en-GB" sz="2400" b="1" dirty="0" smtClean="0">
              <a:solidFill>
                <a:srgbClr val="FF0000"/>
              </a:solidFill>
              <a:effectLst/>
            </a:endParaRPr>
          </a:p>
          <a:p>
            <a:r>
              <a:rPr lang="en-GB" sz="2400" dirty="0" smtClean="0">
                <a:effectLst/>
              </a:rPr>
              <a:t>Instead, we choose a letter to represent the </a:t>
            </a:r>
            <a:r>
              <a:rPr lang="en-GB" sz="2400" b="1" dirty="0" smtClean="0">
                <a:effectLst/>
              </a:rPr>
              <a:t>gene...</a:t>
            </a:r>
          </a:p>
          <a:p>
            <a:r>
              <a:rPr lang="en-GB" sz="2400" dirty="0" smtClean="0">
                <a:effectLst/>
              </a:rPr>
              <a:t>And a </a:t>
            </a:r>
            <a:r>
              <a:rPr lang="en-GB" sz="2400" b="1" dirty="0" smtClean="0">
                <a:effectLst/>
              </a:rPr>
              <a:t>superscripted </a:t>
            </a:r>
            <a:r>
              <a:rPr lang="en-GB" sz="2400" dirty="0" smtClean="0">
                <a:effectLst/>
              </a:rPr>
              <a:t>letter to represent the </a:t>
            </a:r>
            <a:r>
              <a:rPr lang="en-GB" sz="2400" b="1" dirty="0" smtClean="0">
                <a:effectLst/>
              </a:rPr>
              <a:t>allele...</a:t>
            </a:r>
            <a:endParaRPr lang="en-GB" sz="2400" dirty="0" smtClean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42908" y="3643314"/>
            <a:ext cx="2500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/>
              <a:t>C</a:t>
            </a:r>
            <a:endParaRPr lang="en-GB" sz="16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3857628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R</a:t>
            </a:r>
            <a:endParaRPr lang="en-GB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3643314"/>
            <a:ext cx="2500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/>
              <a:t>C</a:t>
            </a:r>
            <a:endParaRPr lang="en-GB" sz="1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3857628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R</a:t>
            </a:r>
            <a:endParaRPr lang="en-GB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3643314"/>
            <a:ext cx="2500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/>
              <a:t>C</a:t>
            </a:r>
            <a:endParaRPr lang="en-GB" sz="1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3857628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R</a:t>
            </a:r>
            <a:endParaRPr lang="en-GB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3643314"/>
            <a:ext cx="250033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/>
              <a:t>C</a:t>
            </a:r>
            <a:endParaRPr lang="en-GB" sz="1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72462" y="3857628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W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Cross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u="sng" dirty="0" smtClean="0">
                <a:effectLst/>
              </a:rPr>
              <a:t>Parents:</a:t>
            </a:r>
          </a:p>
          <a:p>
            <a:pPr>
              <a:buNone/>
            </a:pPr>
            <a:r>
              <a:rPr lang="en-GB" sz="2400" dirty="0" smtClean="0">
                <a:effectLst/>
              </a:rPr>
              <a:t>Phenotypes:</a:t>
            </a:r>
          </a:p>
          <a:p>
            <a:pPr>
              <a:buNone/>
            </a:pPr>
            <a:r>
              <a:rPr lang="en-GB" sz="2400" dirty="0" smtClean="0">
                <a:effectLst/>
              </a:rPr>
              <a:t>Genotypes: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 smtClean="0">
                <a:effectLst/>
              </a:rPr>
              <a:t>Gametes: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>
              <a:buNone/>
            </a:pPr>
            <a:r>
              <a:rPr lang="en-GB" sz="2400" dirty="0" smtClean="0">
                <a:effectLst/>
              </a:rPr>
              <a:t>Random Fertilisation:</a:t>
            </a:r>
          </a:p>
          <a:p>
            <a:pPr>
              <a:buNone/>
            </a:pPr>
            <a:endParaRPr lang="en-GB" sz="2400" dirty="0">
              <a:effectLst/>
            </a:endParaRPr>
          </a:p>
          <a:p>
            <a:pPr>
              <a:buNone/>
            </a:pPr>
            <a:endParaRPr lang="en-GB" sz="2400" dirty="0" smtClean="0">
              <a:effectLst/>
            </a:endParaRPr>
          </a:p>
          <a:p>
            <a:pPr>
              <a:buNone/>
            </a:pPr>
            <a:endParaRPr lang="en-GB" sz="2400" b="1" u="sng" dirty="0">
              <a:effectLst/>
            </a:endParaRPr>
          </a:p>
          <a:p>
            <a:pPr>
              <a:buNone/>
            </a:pPr>
            <a:r>
              <a:rPr lang="en-GB" sz="2400" b="1" u="sng" dirty="0" smtClean="0">
                <a:effectLst/>
              </a:rPr>
              <a:t>F</a:t>
            </a:r>
            <a:r>
              <a:rPr lang="en-GB" sz="2400" b="1" u="sng" baseline="-25000" dirty="0" smtClean="0">
                <a:effectLst/>
              </a:rPr>
              <a:t>1 </a:t>
            </a:r>
            <a:r>
              <a:rPr lang="en-GB" sz="2400" b="1" u="sng" dirty="0" smtClean="0">
                <a:effectLst/>
              </a:rPr>
              <a:t>Generation:</a:t>
            </a:r>
          </a:p>
          <a:p>
            <a:pPr>
              <a:buNone/>
            </a:pPr>
            <a:endParaRPr lang="en-GB" sz="2400" baseline="-25000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142852"/>
            <a:ext cx="292895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u="sng" dirty="0" smtClean="0"/>
              <a:t>Let:</a:t>
            </a:r>
          </a:p>
          <a:p>
            <a:r>
              <a:rPr lang="en-GB" dirty="0" smtClean="0"/>
              <a:t>C</a:t>
            </a:r>
            <a:r>
              <a:rPr lang="en-GB" baseline="30000" dirty="0" smtClean="0"/>
              <a:t>R</a:t>
            </a:r>
            <a:r>
              <a:rPr lang="en-GB" dirty="0" smtClean="0"/>
              <a:t> = Allele for red pigment</a:t>
            </a:r>
          </a:p>
          <a:p>
            <a:r>
              <a:rPr lang="en-GB" dirty="0" smtClean="0"/>
              <a:t>C</a:t>
            </a:r>
            <a:r>
              <a:rPr lang="en-GB" baseline="30000" dirty="0" smtClean="0"/>
              <a:t>W</a:t>
            </a:r>
            <a:r>
              <a:rPr lang="en-GB" dirty="0" smtClean="0"/>
              <a:t> = Allele for no pigment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616</Words>
  <Application>Microsoft Office PowerPoint</Application>
  <PresentationFormat>On-screen Show (4:3)</PresentationFormat>
  <Paragraphs>150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8.4 – Co-dominance &amp; Multiple Alleles</vt:lpstr>
      <vt:lpstr>Learning Objectives</vt:lpstr>
      <vt:lpstr>Success Criteria</vt:lpstr>
      <vt:lpstr>Straightforward situations</vt:lpstr>
      <vt:lpstr>Co-dominance</vt:lpstr>
      <vt:lpstr>An Example</vt:lpstr>
      <vt:lpstr>An Example</vt:lpstr>
      <vt:lpstr>Co-dominance Crosses</vt:lpstr>
      <vt:lpstr>The Cross</vt:lpstr>
      <vt:lpstr>Multiple Alleles</vt:lpstr>
      <vt:lpstr>Human Blood Groups</vt:lpstr>
      <vt:lpstr>An Example Blood Group Cross</vt:lpstr>
      <vt:lpstr>Multiple Alleles and a Dominance Hierarchy</vt:lpstr>
      <vt:lpstr>Learning Objectives</vt:lpstr>
      <vt:lpstr>Success Criteria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 – Co-dominance &amp; Multiple Alleles</dc:title>
  <dc:creator> </dc:creator>
  <cp:lastModifiedBy> </cp:lastModifiedBy>
  <cp:revision>7</cp:revision>
  <dcterms:created xsi:type="dcterms:W3CDTF">2012-10-09T09:14:32Z</dcterms:created>
  <dcterms:modified xsi:type="dcterms:W3CDTF">2012-10-09T12:20:12Z</dcterms:modified>
</cp:coreProperties>
</file>