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1" autoAdjust="0"/>
    <p:restoredTop sz="90150" autoAdjust="0"/>
  </p:normalViewPr>
  <p:slideViewPr>
    <p:cSldViewPr>
      <p:cViewPr varScale="1">
        <p:scale>
          <a:sx n="71" d="100"/>
          <a:sy n="71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1D10-AACA-4170-BE5E-DB90303D1FB0}" type="datetimeFigureOut">
              <a:rPr lang="en-US" smtClean="0"/>
              <a:pPr/>
              <a:t>3/10/2010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62DF-1891-4262-AFF5-3B80C4329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1470025"/>
          </a:xfrm>
        </p:spPr>
        <p:txBody>
          <a:bodyPr/>
          <a:lstStyle/>
          <a:p>
            <a:r>
              <a:rPr lang="en-GB" dirty="0" smtClean="0"/>
              <a:t>8.4 Meiosis and Genetic Variation</a:t>
            </a:r>
            <a:endParaRPr lang="en-GB" dirty="0"/>
          </a:p>
        </p:txBody>
      </p:sp>
      <p:pic>
        <p:nvPicPr>
          <p:cNvPr id="12290" name="Picture 2" descr="http://laurent.penet.free.fr/Blog/Allium-senescens_meiosi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643182"/>
            <a:ext cx="5121803" cy="338614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Meiosis creates genetic variation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Genetic Variation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During all of the amazing things that happen during meiosis, </a:t>
            </a:r>
            <a:r>
              <a:rPr lang="en-GB" sz="2400" b="1" dirty="0" smtClean="0">
                <a:solidFill>
                  <a:srgbClr val="FF0000"/>
                </a:solidFill>
              </a:rPr>
              <a:t>two events</a:t>
            </a:r>
            <a:r>
              <a:rPr lang="en-GB" sz="2400" dirty="0" smtClean="0"/>
              <a:t> in particular, are very interesting.</a:t>
            </a:r>
          </a:p>
          <a:p>
            <a:pPr marL="0" algn="ctr">
              <a:buNone/>
            </a:pPr>
            <a:endParaRPr lang="en-GB" sz="2400" dirty="0" smtClean="0"/>
          </a:p>
          <a:p>
            <a:pPr marL="0" algn="ctr">
              <a:buNone/>
            </a:pPr>
            <a:r>
              <a:rPr lang="en-GB" sz="2400" dirty="0" smtClean="0"/>
              <a:t>These two processes create </a:t>
            </a:r>
            <a:r>
              <a:rPr lang="en-GB" sz="2400" b="1" dirty="0" smtClean="0">
                <a:solidFill>
                  <a:srgbClr val="00B050"/>
                </a:solidFill>
              </a:rPr>
              <a:t>genetic variation</a:t>
            </a:r>
            <a:r>
              <a:rPr lang="en-GB" sz="2400" dirty="0" smtClean="0"/>
              <a:t> during meiosis:</a:t>
            </a:r>
          </a:p>
          <a:p>
            <a:pPr marL="171450" indent="-514350" algn="ctr">
              <a:buFont typeface="Arial" pitchFamily="34" charset="0"/>
              <a:buAutoNum type="arabicPeriod"/>
            </a:pPr>
            <a:r>
              <a:rPr lang="en-GB" sz="2600" b="1" dirty="0" smtClean="0">
                <a:solidFill>
                  <a:srgbClr val="FF0000"/>
                </a:solidFill>
              </a:rPr>
              <a:t>Crossing Over</a:t>
            </a:r>
          </a:p>
          <a:p>
            <a:pPr marL="171450" indent="-514350" algn="ctr">
              <a:buFont typeface="Arial" pitchFamily="34" charset="0"/>
              <a:buAutoNum type="arabicPeriod"/>
            </a:pPr>
            <a:r>
              <a:rPr lang="en-GB" sz="2600" b="1" dirty="0" smtClean="0">
                <a:solidFill>
                  <a:srgbClr val="00B050"/>
                </a:solidFill>
              </a:rPr>
              <a:t>Independent Segregation of Chromosomes</a:t>
            </a:r>
            <a:endParaRPr lang="en-GB" sz="2600" b="1" dirty="0" smtClean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3429000"/>
            <a:ext cx="428628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Independent segregation happens in </a:t>
            </a:r>
            <a:r>
              <a:rPr lang="en-GB" b="1" dirty="0" smtClean="0">
                <a:solidFill>
                  <a:schemeClr val="tx1"/>
                </a:solidFill>
              </a:rPr>
              <a:t>metaphase I.</a:t>
            </a:r>
          </a:p>
          <a:p>
            <a:pPr algn="ctr"/>
            <a:endParaRPr lang="en-GB" b="1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Basically, when the homologous chromosomes </a:t>
            </a:r>
            <a:r>
              <a:rPr lang="en-GB" b="1" dirty="0" smtClean="0">
                <a:solidFill>
                  <a:schemeClr val="tx1"/>
                </a:solidFill>
              </a:rPr>
              <a:t>line up</a:t>
            </a:r>
            <a:r>
              <a:rPr lang="en-GB" dirty="0" smtClean="0">
                <a:solidFill>
                  <a:schemeClr val="tx1"/>
                </a:solidFill>
              </a:rPr>
              <a:t>, they do so</a:t>
            </a:r>
            <a:r>
              <a:rPr lang="en-GB" b="1" dirty="0" smtClean="0">
                <a:solidFill>
                  <a:schemeClr val="tx1"/>
                </a:solidFill>
              </a:rPr>
              <a:t> randomly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This means that when they are pulled apart in </a:t>
            </a:r>
            <a:r>
              <a:rPr lang="en-GB" b="1" dirty="0" smtClean="0">
                <a:solidFill>
                  <a:schemeClr val="tx1"/>
                </a:solidFill>
              </a:rPr>
              <a:t>anaphase</a:t>
            </a:r>
            <a:r>
              <a:rPr lang="en-GB" dirty="0" smtClean="0">
                <a:solidFill>
                  <a:schemeClr val="tx1"/>
                </a:solidFill>
              </a:rPr>
              <a:t>, the </a:t>
            </a:r>
            <a:r>
              <a:rPr lang="en-GB" b="1" dirty="0" smtClean="0">
                <a:solidFill>
                  <a:schemeClr val="tx1"/>
                </a:solidFill>
              </a:rPr>
              <a:t>combination of chromosomes </a:t>
            </a:r>
            <a:r>
              <a:rPr lang="en-GB" dirty="0" smtClean="0">
                <a:solidFill>
                  <a:schemeClr val="tx1"/>
                </a:solidFill>
              </a:rPr>
              <a:t>going into the daughter cells is </a:t>
            </a:r>
            <a:r>
              <a:rPr lang="en-GB" b="1" dirty="0" smtClean="0">
                <a:solidFill>
                  <a:schemeClr val="tx1"/>
                </a:solidFill>
              </a:rPr>
              <a:t>also random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429000"/>
            <a:ext cx="4286280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Crossing over occurs during </a:t>
            </a:r>
            <a:r>
              <a:rPr lang="en-GB" b="1" dirty="0" smtClean="0"/>
              <a:t>p</a:t>
            </a:r>
            <a:r>
              <a:rPr lang="en-GB" b="1" dirty="0" smtClean="0"/>
              <a:t>rophase I.</a:t>
            </a:r>
          </a:p>
          <a:p>
            <a:pPr algn="ctr"/>
            <a:endParaRPr lang="en-GB" b="1" dirty="0" smtClean="0"/>
          </a:p>
          <a:p>
            <a:pPr algn="ctr"/>
            <a:r>
              <a:rPr lang="en-GB" dirty="0" smtClean="0"/>
              <a:t>Basically the two chromosomes in each </a:t>
            </a:r>
            <a:r>
              <a:rPr lang="en-GB" b="1" dirty="0" smtClean="0"/>
              <a:t>homologous pair</a:t>
            </a:r>
            <a:r>
              <a:rPr lang="en-GB" dirty="0" smtClean="0"/>
              <a:t> twist around each other.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Wherever they ‘touch’, genetic material is swapped between them.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At the end of crossing over the genetic composition of each </a:t>
            </a:r>
            <a:r>
              <a:rPr lang="en-GB" dirty="0" err="1" smtClean="0"/>
              <a:t>c’some</a:t>
            </a:r>
            <a:r>
              <a:rPr lang="en-GB" dirty="0" smtClean="0"/>
              <a:t> is now different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Crossing Over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600" dirty="0" smtClean="0"/>
              <a:t>During </a:t>
            </a:r>
            <a:r>
              <a:rPr lang="en-GB" sz="2600" b="1" dirty="0" smtClean="0">
                <a:solidFill>
                  <a:srgbClr val="FF0000"/>
                </a:solidFill>
              </a:rPr>
              <a:t>prophase I</a:t>
            </a:r>
            <a:r>
              <a:rPr lang="en-GB" sz="2600" dirty="0" smtClean="0"/>
              <a:t>, the individual chromosomes of each </a:t>
            </a:r>
            <a:r>
              <a:rPr lang="en-GB" sz="2600" b="1" dirty="0" smtClean="0">
                <a:solidFill>
                  <a:srgbClr val="00B050"/>
                </a:solidFill>
              </a:rPr>
              <a:t>homologous pair</a:t>
            </a:r>
            <a:r>
              <a:rPr lang="en-GB" sz="2600" dirty="0" smtClean="0"/>
              <a:t>, come into very </a:t>
            </a:r>
            <a:r>
              <a:rPr lang="en-GB" sz="2600" b="1" dirty="0" smtClean="0">
                <a:solidFill>
                  <a:srgbClr val="0070C0"/>
                </a:solidFill>
              </a:rPr>
              <a:t>close contact</a:t>
            </a:r>
            <a:r>
              <a:rPr lang="en-GB" sz="2600" dirty="0" smtClean="0">
                <a:solidFill>
                  <a:srgbClr val="0070C0"/>
                </a:solidFill>
              </a:rPr>
              <a:t> </a:t>
            </a:r>
            <a:r>
              <a:rPr lang="en-GB" sz="2600" dirty="0" smtClean="0"/>
              <a:t>with each other.</a:t>
            </a:r>
          </a:p>
          <a:p>
            <a:pPr marL="0" algn="ctr">
              <a:buNone/>
            </a:pPr>
            <a:endParaRPr lang="en-GB" sz="2600" dirty="0" smtClean="0"/>
          </a:p>
          <a:p>
            <a:pPr marL="0" algn="ctr">
              <a:buNone/>
            </a:pPr>
            <a:r>
              <a:rPr lang="en-GB" sz="2600" dirty="0" smtClean="0"/>
              <a:t>They </a:t>
            </a:r>
            <a:r>
              <a:rPr lang="en-GB" sz="2600" b="1" dirty="0" smtClean="0">
                <a:solidFill>
                  <a:schemeClr val="accent6">
                    <a:lumMod val="75000"/>
                  </a:schemeClr>
                </a:solidFill>
              </a:rPr>
              <a:t>twist</a:t>
            </a:r>
            <a:r>
              <a:rPr lang="en-GB" sz="2600" dirty="0" smtClean="0"/>
              <a:t> and almost look ‘</a:t>
            </a:r>
            <a:r>
              <a:rPr lang="en-GB" sz="2600" b="1" dirty="0" smtClean="0">
                <a:solidFill>
                  <a:srgbClr val="7030A0"/>
                </a:solidFill>
              </a:rPr>
              <a:t>tangled</a:t>
            </a:r>
            <a:r>
              <a:rPr lang="en-GB" sz="2600" dirty="0" smtClean="0"/>
              <a:t>’.</a:t>
            </a:r>
          </a:p>
          <a:p>
            <a:pPr marL="0" algn="ctr">
              <a:buNone/>
            </a:pPr>
            <a:endParaRPr lang="en-GB" sz="2600" dirty="0" smtClean="0"/>
          </a:p>
          <a:p>
            <a:pPr marL="0" algn="ctr">
              <a:buNone/>
            </a:pPr>
            <a:endParaRPr lang="en-GB" sz="2600" dirty="0" smtClean="0"/>
          </a:p>
        </p:txBody>
      </p:sp>
      <p:sp>
        <p:nvSpPr>
          <p:cNvPr id="6" name="Freeform 5"/>
          <p:cNvSpPr/>
          <p:nvPr/>
        </p:nvSpPr>
        <p:spPr>
          <a:xfrm>
            <a:off x="977153" y="3294529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 flipH="1">
            <a:off x="1193405" y="3286124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71538" y="42148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620095" y="3294529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 flipH="1">
            <a:off x="1836347" y="3286124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714480" y="4214818"/>
            <a:ext cx="285752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2428860" y="3857628"/>
            <a:ext cx="1000132" cy="8572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3857620" y="3240741"/>
            <a:ext cx="242047" cy="2124635"/>
          </a:xfrm>
          <a:custGeom>
            <a:avLst/>
            <a:gdLst>
              <a:gd name="connsiteX0" fmla="*/ 11206 w 242047"/>
              <a:gd name="connsiteY0" fmla="*/ 0 h 2124635"/>
              <a:gd name="connsiteX1" fmla="*/ 24653 w 242047"/>
              <a:gd name="connsiteY1" fmla="*/ 753035 h 2124635"/>
              <a:gd name="connsiteX2" fmla="*/ 159123 w 242047"/>
              <a:gd name="connsiteY2" fmla="*/ 941294 h 2124635"/>
              <a:gd name="connsiteX3" fmla="*/ 226359 w 242047"/>
              <a:gd name="connsiteY3" fmla="*/ 1062318 h 2124635"/>
              <a:gd name="connsiteX4" fmla="*/ 64994 w 242047"/>
              <a:gd name="connsiteY4" fmla="*/ 1277471 h 2124635"/>
              <a:gd name="connsiteX5" fmla="*/ 38100 w 242047"/>
              <a:gd name="connsiteY5" fmla="*/ 2124635 h 21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47" h="2124635">
                <a:moveTo>
                  <a:pt x="11206" y="0"/>
                </a:moveTo>
                <a:cubicBezTo>
                  <a:pt x="5603" y="298076"/>
                  <a:pt x="0" y="596153"/>
                  <a:pt x="24653" y="753035"/>
                </a:cubicBezTo>
                <a:cubicBezTo>
                  <a:pt x="49306" y="909917"/>
                  <a:pt x="125505" y="889747"/>
                  <a:pt x="159123" y="941294"/>
                </a:cubicBezTo>
                <a:cubicBezTo>
                  <a:pt x="192741" y="992841"/>
                  <a:pt x="242047" y="1006289"/>
                  <a:pt x="226359" y="1062318"/>
                </a:cubicBezTo>
                <a:cubicBezTo>
                  <a:pt x="210671" y="1118347"/>
                  <a:pt x="96370" y="1100418"/>
                  <a:pt x="64994" y="1277471"/>
                </a:cubicBezTo>
                <a:cubicBezTo>
                  <a:pt x="33618" y="1454524"/>
                  <a:pt x="35859" y="1789579"/>
                  <a:pt x="38100" y="2124635"/>
                </a:cubicBezTo>
              </a:path>
            </a:pathLst>
          </a:custGeom>
          <a:ln w="1206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4083979" y="3254188"/>
            <a:ext cx="645458" cy="2084294"/>
          </a:xfrm>
          <a:custGeom>
            <a:avLst/>
            <a:gdLst>
              <a:gd name="connsiteX0" fmla="*/ 564776 w 645458"/>
              <a:gd name="connsiteY0" fmla="*/ 0 h 2084294"/>
              <a:gd name="connsiteX1" fmla="*/ 336176 w 645458"/>
              <a:gd name="connsiteY1" fmla="*/ 551330 h 2084294"/>
              <a:gd name="connsiteX2" fmla="*/ 53788 w 645458"/>
              <a:gd name="connsiteY2" fmla="*/ 927847 h 2084294"/>
              <a:gd name="connsiteX3" fmla="*/ 13447 w 645458"/>
              <a:gd name="connsiteY3" fmla="*/ 1021977 h 2084294"/>
              <a:gd name="connsiteX4" fmla="*/ 94129 w 645458"/>
              <a:gd name="connsiteY4" fmla="*/ 1102659 h 2084294"/>
              <a:gd name="connsiteX5" fmla="*/ 309282 w 645458"/>
              <a:gd name="connsiteY5" fmla="*/ 1237130 h 2084294"/>
              <a:gd name="connsiteX6" fmla="*/ 497541 w 645458"/>
              <a:gd name="connsiteY6" fmla="*/ 1667436 h 2084294"/>
              <a:gd name="connsiteX7" fmla="*/ 645458 w 645458"/>
              <a:gd name="connsiteY7" fmla="*/ 2084294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458" h="2084294">
                <a:moveTo>
                  <a:pt x="564776" y="0"/>
                </a:moveTo>
                <a:cubicBezTo>
                  <a:pt x="493058" y="198344"/>
                  <a:pt x="421341" y="396689"/>
                  <a:pt x="336176" y="551330"/>
                </a:cubicBezTo>
                <a:cubicBezTo>
                  <a:pt x="251011" y="705971"/>
                  <a:pt x="107576" y="849406"/>
                  <a:pt x="53788" y="927847"/>
                </a:cubicBezTo>
                <a:cubicBezTo>
                  <a:pt x="0" y="1006288"/>
                  <a:pt x="6724" y="992842"/>
                  <a:pt x="13447" y="1021977"/>
                </a:cubicBezTo>
                <a:cubicBezTo>
                  <a:pt x="20171" y="1051112"/>
                  <a:pt x="44823" y="1066800"/>
                  <a:pt x="94129" y="1102659"/>
                </a:cubicBezTo>
                <a:cubicBezTo>
                  <a:pt x="143435" y="1138518"/>
                  <a:pt x="242047" y="1143001"/>
                  <a:pt x="309282" y="1237130"/>
                </a:cubicBezTo>
                <a:cubicBezTo>
                  <a:pt x="376517" y="1331259"/>
                  <a:pt x="441512" y="1526242"/>
                  <a:pt x="497541" y="1667436"/>
                </a:cubicBezTo>
                <a:cubicBezTo>
                  <a:pt x="553570" y="1808630"/>
                  <a:pt x="599514" y="1946462"/>
                  <a:pt x="645458" y="2084294"/>
                </a:cubicBezTo>
              </a:path>
            </a:pathLst>
          </a:custGeom>
          <a:ln w="1206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 flipH="1">
            <a:off x="4192394" y="3273532"/>
            <a:ext cx="645458" cy="2084294"/>
          </a:xfrm>
          <a:custGeom>
            <a:avLst/>
            <a:gdLst>
              <a:gd name="connsiteX0" fmla="*/ 564776 w 645458"/>
              <a:gd name="connsiteY0" fmla="*/ 0 h 2084294"/>
              <a:gd name="connsiteX1" fmla="*/ 336176 w 645458"/>
              <a:gd name="connsiteY1" fmla="*/ 551330 h 2084294"/>
              <a:gd name="connsiteX2" fmla="*/ 53788 w 645458"/>
              <a:gd name="connsiteY2" fmla="*/ 927847 h 2084294"/>
              <a:gd name="connsiteX3" fmla="*/ 13447 w 645458"/>
              <a:gd name="connsiteY3" fmla="*/ 1021977 h 2084294"/>
              <a:gd name="connsiteX4" fmla="*/ 94129 w 645458"/>
              <a:gd name="connsiteY4" fmla="*/ 1102659 h 2084294"/>
              <a:gd name="connsiteX5" fmla="*/ 309282 w 645458"/>
              <a:gd name="connsiteY5" fmla="*/ 1237130 h 2084294"/>
              <a:gd name="connsiteX6" fmla="*/ 497541 w 645458"/>
              <a:gd name="connsiteY6" fmla="*/ 1667436 h 2084294"/>
              <a:gd name="connsiteX7" fmla="*/ 645458 w 645458"/>
              <a:gd name="connsiteY7" fmla="*/ 2084294 h 208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458" h="2084294">
                <a:moveTo>
                  <a:pt x="564776" y="0"/>
                </a:moveTo>
                <a:cubicBezTo>
                  <a:pt x="493058" y="198344"/>
                  <a:pt x="421341" y="396689"/>
                  <a:pt x="336176" y="551330"/>
                </a:cubicBezTo>
                <a:cubicBezTo>
                  <a:pt x="251011" y="705971"/>
                  <a:pt x="107576" y="849406"/>
                  <a:pt x="53788" y="927847"/>
                </a:cubicBezTo>
                <a:cubicBezTo>
                  <a:pt x="0" y="1006288"/>
                  <a:pt x="6724" y="992842"/>
                  <a:pt x="13447" y="1021977"/>
                </a:cubicBezTo>
                <a:cubicBezTo>
                  <a:pt x="20171" y="1051112"/>
                  <a:pt x="44823" y="1066800"/>
                  <a:pt x="94129" y="1102659"/>
                </a:cubicBezTo>
                <a:cubicBezTo>
                  <a:pt x="143435" y="1138518"/>
                  <a:pt x="242047" y="1143001"/>
                  <a:pt x="309282" y="1237130"/>
                </a:cubicBezTo>
                <a:cubicBezTo>
                  <a:pt x="376517" y="1331259"/>
                  <a:pt x="441512" y="1526242"/>
                  <a:pt x="497541" y="1667436"/>
                </a:cubicBezTo>
                <a:cubicBezTo>
                  <a:pt x="553570" y="1808630"/>
                  <a:pt x="599514" y="1946462"/>
                  <a:pt x="645458" y="2084294"/>
                </a:cubicBezTo>
              </a:path>
            </a:pathLst>
          </a:custGeom>
          <a:ln w="1206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flipH="1">
            <a:off x="4807603" y="3214686"/>
            <a:ext cx="242047" cy="2124635"/>
          </a:xfrm>
          <a:custGeom>
            <a:avLst/>
            <a:gdLst>
              <a:gd name="connsiteX0" fmla="*/ 11206 w 242047"/>
              <a:gd name="connsiteY0" fmla="*/ 0 h 2124635"/>
              <a:gd name="connsiteX1" fmla="*/ 24653 w 242047"/>
              <a:gd name="connsiteY1" fmla="*/ 753035 h 2124635"/>
              <a:gd name="connsiteX2" fmla="*/ 159123 w 242047"/>
              <a:gd name="connsiteY2" fmla="*/ 941294 h 2124635"/>
              <a:gd name="connsiteX3" fmla="*/ 226359 w 242047"/>
              <a:gd name="connsiteY3" fmla="*/ 1062318 h 2124635"/>
              <a:gd name="connsiteX4" fmla="*/ 64994 w 242047"/>
              <a:gd name="connsiteY4" fmla="*/ 1277471 h 2124635"/>
              <a:gd name="connsiteX5" fmla="*/ 38100 w 242047"/>
              <a:gd name="connsiteY5" fmla="*/ 2124635 h 212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047" h="2124635">
                <a:moveTo>
                  <a:pt x="11206" y="0"/>
                </a:moveTo>
                <a:cubicBezTo>
                  <a:pt x="5603" y="298076"/>
                  <a:pt x="0" y="596153"/>
                  <a:pt x="24653" y="753035"/>
                </a:cubicBezTo>
                <a:cubicBezTo>
                  <a:pt x="49306" y="909917"/>
                  <a:pt x="125505" y="889747"/>
                  <a:pt x="159123" y="941294"/>
                </a:cubicBezTo>
                <a:cubicBezTo>
                  <a:pt x="192741" y="992841"/>
                  <a:pt x="242047" y="1006289"/>
                  <a:pt x="226359" y="1062318"/>
                </a:cubicBezTo>
                <a:cubicBezTo>
                  <a:pt x="210671" y="1118347"/>
                  <a:pt x="96370" y="1100418"/>
                  <a:pt x="64994" y="1277471"/>
                </a:cubicBezTo>
                <a:cubicBezTo>
                  <a:pt x="33618" y="1454524"/>
                  <a:pt x="35859" y="1789579"/>
                  <a:pt x="38100" y="2124635"/>
                </a:cubicBezTo>
              </a:path>
            </a:pathLst>
          </a:custGeom>
          <a:ln w="1206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5500694" y="3857628"/>
            <a:ext cx="1000132" cy="85725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6835069" y="3223091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flipH="1">
            <a:off x="7051321" y="3214686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929454" y="414338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7478011" y="3223091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 flipH="1">
            <a:off x="7694263" y="3214686"/>
            <a:ext cx="235323" cy="2151530"/>
          </a:xfrm>
          <a:custGeom>
            <a:avLst/>
            <a:gdLst>
              <a:gd name="connsiteX0" fmla="*/ 17929 w 235323"/>
              <a:gd name="connsiteY0" fmla="*/ 0 h 2151530"/>
              <a:gd name="connsiteX1" fmla="*/ 31376 w 235323"/>
              <a:gd name="connsiteY1" fmla="*/ 753036 h 2151530"/>
              <a:gd name="connsiteX2" fmla="*/ 206188 w 235323"/>
              <a:gd name="connsiteY2" fmla="*/ 995083 h 2151530"/>
              <a:gd name="connsiteX3" fmla="*/ 206188 w 235323"/>
              <a:gd name="connsiteY3" fmla="*/ 1183342 h 2151530"/>
              <a:gd name="connsiteX4" fmla="*/ 85165 w 235323"/>
              <a:gd name="connsiteY4" fmla="*/ 1290918 h 2151530"/>
              <a:gd name="connsiteX5" fmla="*/ 31376 w 235323"/>
              <a:gd name="connsiteY5" fmla="*/ 1425389 h 2151530"/>
              <a:gd name="connsiteX6" fmla="*/ 31376 w 235323"/>
              <a:gd name="connsiteY6" fmla="*/ 2151530 h 215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323" h="2151530">
                <a:moveTo>
                  <a:pt x="17929" y="0"/>
                </a:moveTo>
                <a:cubicBezTo>
                  <a:pt x="8964" y="293594"/>
                  <a:pt x="0" y="587189"/>
                  <a:pt x="31376" y="753036"/>
                </a:cubicBezTo>
                <a:cubicBezTo>
                  <a:pt x="62752" y="918883"/>
                  <a:pt x="177053" y="923365"/>
                  <a:pt x="206188" y="995083"/>
                </a:cubicBezTo>
                <a:cubicBezTo>
                  <a:pt x="235323" y="1066801"/>
                  <a:pt x="226358" y="1134036"/>
                  <a:pt x="206188" y="1183342"/>
                </a:cubicBezTo>
                <a:cubicBezTo>
                  <a:pt x="186018" y="1232648"/>
                  <a:pt x="114300" y="1250577"/>
                  <a:pt x="85165" y="1290918"/>
                </a:cubicBezTo>
                <a:cubicBezTo>
                  <a:pt x="56030" y="1331259"/>
                  <a:pt x="40341" y="1281954"/>
                  <a:pt x="31376" y="1425389"/>
                </a:cubicBezTo>
                <a:cubicBezTo>
                  <a:pt x="22411" y="1568824"/>
                  <a:pt x="26893" y="1860177"/>
                  <a:pt x="31376" y="2151530"/>
                </a:cubicBezTo>
              </a:path>
            </a:pathLst>
          </a:custGeom>
          <a:ln w="1333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7572396" y="4143380"/>
            <a:ext cx="285752" cy="2857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7261412" y="4773706"/>
            <a:ext cx="0" cy="578223"/>
          </a:xfrm>
          <a:custGeom>
            <a:avLst/>
            <a:gdLst>
              <a:gd name="connsiteX0" fmla="*/ 0 w 0"/>
              <a:gd name="connsiteY0" fmla="*/ 0 h 578223"/>
              <a:gd name="connsiteX1" fmla="*/ 0 w 0"/>
              <a:gd name="connsiteY1" fmla="*/ 578223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8223">
                <a:moveTo>
                  <a:pt x="0" y="0"/>
                </a:moveTo>
                <a:lnTo>
                  <a:pt x="0" y="578223"/>
                </a:lnTo>
              </a:path>
            </a:pathLst>
          </a:custGeom>
          <a:ln w="1206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7500958" y="4786322"/>
            <a:ext cx="0" cy="578223"/>
          </a:xfrm>
          <a:custGeom>
            <a:avLst/>
            <a:gdLst>
              <a:gd name="connsiteX0" fmla="*/ 0 w 0"/>
              <a:gd name="connsiteY0" fmla="*/ 0 h 578223"/>
              <a:gd name="connsiteX1" fmla="*/ 0 w 0"/>
              <a:gd name="connsiteY1" fmla="*/ 578223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8223">
                <a:moveTo>
                  <a:pt x="0" y="0"/>
                </a:moveTo>
                <a:lnTo>
                  <a:pt x="0" y="578223"/>
                </a:lnTo>
              </a:path>
            </a:pathLst>
          </a:custGeom>
          <a:ln w="1206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7500958" y="3214686"/>
            <a:ext cx="0" cy="578223"/>
          </a:xfrm>
          <a:custGeom>
            <a:avLst/>
            <a:gdLst>
              <a:gd name="connsiteX0" fmla="*/ 0 w 0"/>
              <a:gd name="connsiteY0" fmla="*/ 0 h 578223"/>
              <a:gd name="connsiteX1" fmla="*/ 0 w 0"/>
              <a:gd name="connsiteY1" fmla="*/ 578223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8223">
                <a:moveTo>
                  <a:pt x="0" y="0"/>
                </a:moveTo>
                <a:lnTo>
                  <a:pt x="0" y="578223"/>
                </a:lnTo>
              </a:path>
            </a:pathLst>
          </a:custGeom>
          <a:ln w="1206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286644" y="3214686"/>
            <a:ext cx="0" cy="578223"/>
          </a:xfrm>
          <a:custGeom>
            <a:avLst/>
            <a:gdLst>
              <a:gd name="connsiteX0" fmla="*/ 0 w 0"/>
              <a:gd name="connsiteY0" fmla="*/ 0 h 578223"/>
              <a:gd name="connsiteX1" fmla="*/ 0 w 0"/>
              <a:gd name="connsiteY1" fmla="*/ 578223 h 578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8223">
                <a:moveTo>
                  <a:pt x="0" y="0"/>
                </a:moveTo>
                <a:lnTo>
                  <a:pt x="0" y="578223"/>
                </a:lnTo>
              </a:path>
            </a:pathLst>
          </a:custGeom>
          <a:ln w="1206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857752" y="2639793"/>
            <a:ext cx="3786214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Wherever the </a:t>
            </a:r>
            <a:r>
              <a:rPr lang="en-GB" dirty="0" err="1" smtClean="0"/>
              <a:t>chromatids</a:t>
            </a:r>
            <a:r>
              <a:rPr lang="en-GB" dirty="0" smtClean="0"/>
              <a:t> </a:t>
            </a:r>
            <a:r>
              <a:rPr lang="en-GB" b="1" dirty="0" smtClean="0"/>
              <a:t>cross over</a:t>
            </a:r>
            <a:r>
              <a:rPr lang="en-GB" dirty="0" smtClean="0"/>
              <a:t>, is called a </a:t>
            </a:r>
            <a:r>
              <a:rPr lang="en-GB" b="1" dirty="0" err="1" smtClean="0"/>
              <a:t>chiasma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4500562" y="328612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036215" y="3750471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14282" y="5669837"/>
            <a:ext cx="8715436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Now we are ready for the next process that confers </a:t>
            </a:r>
            <a:r>
              <a:rPr lang="en-GB" sz="2400" b="1" dirty="0" smtClean="0">
                <a:solidFill>
                  <a:srgbClr val="FF0000"/>
                </a:solidFill>
              </a:rPr>
              <a:t>genetic variation</a:t>
            </a:r>
            <a:r>
              <a:rPr lang="en-GB" sz="2400" dirty="0" smtClean="0"/>
              <a:t>.... </a:t>
            </a:r>
            <a:r>
              <a:rPr lang="en-GB" sz="2400" b="1" dirty="0" smtClean="0">
                <a:solidFill>
                  <a:srgbClr val="00B050"/>
                </a:solidFill>
              </a:rPr>
              <a:t>INDEPENDENT SEGREGATION OF CHROMOSOMES</a:t>
            </a:r>
            <a:r>
              <a:rPr lang="en-GB" sz="2400" dirty="0" smtClean="0"/>
              <a:t>...</a:t>
            </a:r>
            <a:endParaRPr lang="en-GB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5/54/Meiosis_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81902"/>
            <a:ext cx="9143999" cy="587605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learn why meiosis is necessary.</a:t>
            </a:r>
          </a:p>
          <a:p>
            <a:endParaRPr lang="en-GB" dirty="0"/>
          </a:p>
          <a:p>
            <a:r>
              <a:rPr lang="en-GB" dirty="0" smtClean="0"/>
              <a:t>To understand what happens during meiosis.</a:t>
            </a:r>
          </a:p>
          <a:p>
            <a:endParaRPr lang="en-GB" dirty="0"/>
          </a:p>
          <a:p>
            <a:r>
              <a:rPr lang="en-GB" dirty="0" smtClean="0"/>
              <a:t>To realise how meiosis creates genetic variation.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551729" y="3536311"/>
            <a:ext cx="1233054" cy="1270001"/>
          </a:xfrm>
          <a:custGeom>
            <a:avLst/>
            <a:gdLst>
              <a:gd name="connsiteX0" fmla="*/ 267854 w 1233054"/>
              <a:gd name="connsiteY0" fmla="*/ 223982 h 1270001"/>
              <a:gd name="connsiteX1" fmla="*/ 434109 w 1233054"/>
              <a:gd name="connsiteY1" fmla="*/ 182419 h 1270001"/>
              <a:gd name="connsiteX2" fmla="*/ 544945 w 1233054"/>
              <a:gd name="connsiteY2" fmla="*/ 16164 h 1270001"/>
              <a:gd name="connsiteX3" fmla="*/ 766618 w 1233054"/>
              <a:gd name="connsiteY3" fmla="*/ 85437 h 1270001"/>
              <a:gd name="connsiteX4" fmla="*/ 877454 w 1233054"/>
              <a:gd name="connsiteY4" fmla="*/ 196273 h 1270001"/>
              <a:gd name="connsiteX5" fmla="*/ 1182254 w 1233054"/>
              <a:gd name="connsiteY5" fmla="*/ 251691 h 1270001"/>
              <a:gd name="connsiteX6" fmla="*/ 1182254 w 1233054"/>
              <a:gd name="connsiteY6" fmla="*/ 570346 h 1270001"/>
              <a:gd name="connsiteX7" fmla="*/ 1209964 w 1233054"/>
              <a:gd name="connsiteY7" fmla="*/ 736601 h 1270001"/>
              <a:gd name="connsiteX8" fmla="*/ 1099127 w 1233054"/>
              <a:gd name="connsiteY8" fmla="*/ 972128 h 1270001"/>
              <a:gd name="connsiteX9" fmla="*/ 905164 w 1233054"/>
              <a:gd name="connsiteY9" fmla="*/ 985982 h 1270001"/>
              <a:gd name="connsiteX10" fmla="*/ 738909 w 1233054"/>
              <a:gd name="connsiteY10" fmla="*/ 1235364 h 1270001"/>
              <a:gd name="connsiteX11" fmla="*/ 392545 w 1233054"/>
              <a:gd name="connsiteY11" fmla="*/ 1193801 h 1270001"/>
              <a:gd name="connsiteX12" fmla="*/ 337127 w 1233054"/>
              <a:gd name="connsiteY12" fmla="*/ 1041401 h 1270001"/>
              <a:gd name="connsiteX13" fmla="*/ 129309 w 1233054"/>
              <a:gd name="connsiteY13" fmla="*/ 861291 h 1270001"/>
              <a:gd name="connsiteX14" fmla="*/ 4618 w 1233054"/>
              <a:gd name="connsiteY14" fmla="*/ 667328 h 1270001"/>
              <a:gd name="connsiteX15" fmla="*/ 101600 w 1233054"/>
              <a:gd name="connsiteY15" fmla="*/ 556491 h 1270001"/>
              <a:gd name="connsiteX16" fmla="*/ 129309 w 1233054"/>
              <a:gd name="connsiteY16" fmla="*/ 334819 h 1270001"/>
              <a:gd name="connsiteX17" fmla="*/ 212436 w 1233054"/>
              <a:gd name="connsiteY17" fmla="*/ 196273 h 1270001"/>
              <a:gd name="connsiteX18" fmla="*/ 267854 w 1233054"/>
              <a:gd name="connsiteY18" fmla="*/ 223982 h 127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3054" h="1270001">
                <a:moveTo>
                  <a:pt x="267854" y="223982"/>
                </a:moveTo>
                <a:cubicBezTo>
                  <a:pt x="304799" y="221673"/>
                  <a:pt x="387927" y="217055"/>
                  <a:pt x="434109" y="182419"/>
                </a:cubicBezTo>
                <a:cubicBezTo>
                  <a:pt x="480291" y="147783"/>
                  <a:pt x="489527" y="32328"/>
                  <a:pt x="544945" y="16164"/>
                </a:cubicBezTo>
                <a:cubicBezTo>
                  <a:pt x="600363" y="0"/>
                  <a:pt x="711200" y="55419"/>
                  <a:pt x="766618" y="85437"/>
                </a:cubicBezTo>
                <a:cubicBezTo>
                  <a:pt x="822036" y="115455"/>
                  <a:pt x="808181" y="168564"/>
                  <a:pt x="877454" y="196273"/>
                </a:cubicBezTo>
                <a:cubicBezTo>
                  <a:pt x="946727" y="223982"/>
                  <a:pt x="1131454" y="189346"/>
                  <a:pt x="1182254" y="251691"/>
                </a:cubicBezTo>
                <a:cubicBezTo>
                  <a:pt x="1233054" y="314036"/>
                  <a:pt x="1177636" y="489528"/>
                  <a:pt x="1182254" y="570346"/>
                </a:cubicBezTo>
                <a:cubicBezTo>
                  <a:pt x="1186872" y="651164"/>
                  <a:pt x="1223818" y="669637"/>
                  <a:pt x="1209964" y="736601"/>
                </a:cubicBezTo>
                <a:cubicBezTo>
                  <a:pt x="1196110" y="803565"/>
                  <a:pt x="1149927" y="930565"/>
                  <a:pt x="1099127" y="972128"/>
                </a:cubicBezTo>
                <a:cubicBezTo>
                  <a:pt x="1048327" y="1013691"/>
                  <a:pt x="965200" y="942109"/>
                  <a:pt x="905164" y="985982"/>
                </a:cubicBezTo>
                <a:cubicBezTo>
                  <a:pt x="845128" y="1029855"/>
                  <a:pt x="824346" y="1200727"/>
                  <a:pt x="738909" y="1235364"/>
                </a:cubicBezTo>
                <a:cubicBezTo>
                  <a:pt x="653472" y="1270001"/>
                  <a:pt x="459509" y="1226128"/>
                  <a:pt x="392545" y="1193801"/>
                </a:cubicBezTo>
                <a:cubicBezTo>
                  <a:pt x="325581" y="1161474"/>
                  <a:pt x="381000" y="1096819"/>
                  <a:pt x="337127" y="1041401"/>
                </a:cubicBezTo>
                <a:cubicBezTo>
                  <a:pt x="293254" y="985983"/>
                  <a:pt x="184727" y="923636"/>
                  <a:pt x="129309" y="861291"/>
                </a:cubicBezTo>
                <a:cubicBezTo>
                  <a:pt x="73891" y="798946"/>
                  <a:pt x="9236" y="718128"/>
                  <a:pt x="4618" y="667328"/>
                </a:cubicBezTo>
                <a:cubicBezTo>
                  <a:pt x="0" y="616528"/>
                  <a:pt x="80818" y="611909"/>
                  <a:pt x="101600" y="556491"/>
                </a:cubicBezTo>
                <a:cubicBezTo>
                  <a:pt x="122382" y="501073"/>
                  <a:pt x="110836" y="394855"/>
                  <a:pt x="129309" y="334819"/>
                </a:cubicBezTo>
                <a:cubicBezTo>
                  <a:pt x="147782" y="274783"/>
                  <a:pt x="184727" y="214746"/>
                  <a:pt x="212436" y="196273"/>
                </a:cubicBezTo>
                <a:cubicBezTo>
                  <a:pt x="240145" y="177800"/>
                  <a:pt x="230909" y="226291"/>
                  <a:pt x="267854" y="22398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202709" y="3702566"/>
            <a:ext cx="1369291" cy="833582"/>
          </a:xfrm>
          <a:custGeom>
            <a:avLst/>
            <a:gdLst>
              <a:gd name="connsiteX0" fmla="*/ 87745 w 1369291"/>
              <a:gd name="connsiteY0" fmla="*/ 127000 h 833582"/>
              <a:gd name="connsiteX1" fmla="*/ 531091 w 1369291"/>
              <a:gd name="connsiteY1" fmla="*/ 2309 h 833582"/>
              <a:gd name="connsiteX2" fmla="*/ 1251527 w 1369291"/>
              <a:gd name="connsiteY2" fmla="*/ 113146 h 833582"/>
              <a:gd name="connsiteX3" fmla="*/ 1237673 w 1369291"/>
              <a:gd name="connsiteY3" fmla="*/ 514927 h 833582"/>
              <a:gd name="connsiteX4" fmla="*/ 891309 w 1369291"/>
              <a:gd name="connsiteY4" fmla="*/ 542636 h 833582"/>
              <a:gd name="connsiteX5" fmla="*/ 738909 w 1369291"/>
              <a:gd name="connsiteY5" fmla="*/ 736600 h 833582"/>
              <a:gd name="connsiteX6" fmla="*/ 960582 w 1369291"/>
              <a:gd name="connsiteY6" fmla="*/ 819727 h 833582"/>
              <a:gd name="connsiteX7" fmla="*/ 808182 w 1369291"/>
              <a:gd name="connsiteY7" fmla="*/ 819727 h 833582"/>
              <a:gd name="connsiteX8" fmla="*/ 669636 w 1369291"/>
              <a:gd name="connsiteY8" fmla="*/ 764309 h 833582"/>
              <a:gd name="connsiteX9" fmla="*/ 669636 w 1369291"/>
              <a:gd name="connsiteY9" fmla="*/ 598055 h 833582"/>
              <a:gd name="connsiteX10" fmla="*/ 780473 w 1369291"/>
              <a:gd name="connsiteY10" fmla="*/ 459509 h 833582"/>
              <a:gd name="connsiteX11" fmla="*/ 946727 w 1369291"/>
              <a:gd name="connsiteY11" fmla="*/ 445655 h 833582"/>
              <a:gd name="connsiteX12" fmla="*/ 1099127 w 1369291"/>
              <a:gd name="connsiteY12" fmla="*/ 445655 h 833582"/>
              <a:gd name="connsiteX13" fmla="*/ 1168400 w 1369291"/>
              <a:gd name="connsiteY13" fmla="*/ 348673 h 833582"/>
              <a:gd name="connsiteX14" fmla="*/ 1168400 w 1369291"/>
              <a:gd name="connsiteY14" fmla="*/ 223982 h 833582"/>
              <a:gd name="connsiteX15" fmla="*/ 1029854 w 1369291"/>
              <a:gd name="connsiteY15" fmla="*/ 154709 h 833582"/>
              <a:gd name="connsiteX16" fmla="*/ 766618 w 1369291"/>
              <a:gd name="connsiteY16" fmla="*/ 127000 h 833582"/>
              <a:gd name="connsiteX17" fmla="*/ 461818 w 1369291"/>
              <a:gd name="connsiteY17" fmla="*/ 99291 h 833582"/>
              <a:gd name="connsiteX18" fmla="*/ 267854 w 1369291"/>
              <a:gd name="connsiteY18" fmla="*/ 140855 h 833582"/>
              <a:gd name="connsiteX19" fmla="*/ 129309 w 1369291"/>
              <a:gd name="connsiteY19" fmla="*/ 196273 h 833582"/>
              <a:gd name="connsiteX20" fmla="*/ 4618 w 1369291"/>
              <a:gd name="connsiteY20" fmla="*/ 182418 h 833582"/>
              <a:gd name="connsiteX21" fmla="*/ 87745 w 1369291"/>
              <a:gd name="connsiteY21" fmla="*/ 127000 h 83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69291" h="833582">
                <a:moveTo>
                  <a:pt x="87745" y="127000"/>
                </a:moveTo>
                <a:cubicBezTo>
                  <a:pt x="175490" y="96982"/>
                  <a:pt x="337127" y="4618"/>
                  <a:pt x="531091" y="2309"/>
                </a:cubicBezTo>
                <a:cubicBezTo>
                  <a:pt x="725055" y="0"/>
                  <a:pt x="1133763" y="27710"/>
                  <a:pt x="1251527" y="113146"/>
                </a:cubicBezTo>
                <a:cubicBezTo>
                  <a:pt x="1369291" y="198582"/>
                  <a:pt x="1297709" y="443345"/>
                  <a:pt x="1237673" y="514927"/>
                </a:cubicBezTo>
                <a:cubicBezTo>
                  <a:pt x="1177637" y="586509"/>
                  <a:pt x="974436" y="505690"/>
                  <a:pt x="891309" y="542636"/>
                </a:cubicBezTo>
                <a:cubicBezTo>
                  <a:pt x="808182" y="579582"/>
                  <a:pt x="727364" y="690418"/>
                  <a:pt x="738909" y="736600"/>
                </a:cubicBezTo>
                <a:cubicBezTo>
                  <a:pt x="750454" y="782782"/>
                  <a:pt x="949037" y="805873"/>
                  <a:pt x="960582" y="819727"/>
                </a:cubicBezTo>
                <a:cubicBezTo>
                  <a:pt x="972128" y="833582"/>
                  <a:pt x="856673" y="828963"/>
                  <a:pt x="808182" y="819727"/>
                </a:cubicBezTo>
                <a:cubicBezTo>
                  <a:pt x="759691" y="810491"/>
                  <a:pt x="692727" y="801254"/>
                  <a:pt x="669636" y="764309"/>
                </a:cubicBezTo>
                <a:cubicBezTo>
                  <a:pt x="646545" y="727364"/>
                  <a:pt x="651163" y="648855"/>
                  <a:pt x="669636" y="598055"/>
                </a:cubicBezTo>
                <a:cubicBezTo>
                  <a:pt x="688109" y="547255"/>
                  <a:pt x="734291" y="484909"/>
                  <a:pt x="780473" y="459509"/>
                </a:cubicBezTo>
                <a:cubicBezTo>
                  <a:pt x="826655" y="434109"/>
                  <a:pt x="893618" y="447964"/>
                  <a:pt x="946727" y="445655"/>
                </a:cubicBezTo>
                <a:cubicBezTo>
                  <a:pt x="999836" y="443346"/>
                  <a:pt x="1062181" y="461819"/>
                  <a:pt x="1099127" y="445655"/>
                </a:cubicBezTo>
                <a:cubicBezTo>
                  <a:pt x="1136073" y="429491"/>
                  <a:pt x="1156855" y="385619"/>
                  <a:pt x="1168400" y="348673"/>
                </a:cubicBezTo>
                <a:cubicBezTo>
                  <a:pt x="1179946" y="311728"/>
                  <a:pt x="1191491" y="256309"/>
                  <a:pt x="1168400" y="223982"/>
                </a:cubicBezTo>
                <a:cubicBezTo>
                  <a:pt x="1145309" y="191655"/>
                  <a:pt x="1096818" y="170873"/>
                  <a:pt x="1029854" y="154709"/>
                </a:cubicBezTo>
                <a:cubicBezTo>
                  <a:pt x="962890" y="138545"/>
                  <a:pt x="766618" y="127000"/>
                  <a:pt x="766618" y="127000"/>
                </a:cubicBezTo>
                <a:cubicBezTo>
                  <a:pt x="671945" y="117764"/>
                  <a:pt x="544945" y="96982"/>
                  <a:pt x="461818" y="99291"/>
                </a:cubicBezTo>
                <a:cubicBezTo>
                  <a:pt x="378691" y="101600"/>
                  <a:pt x="323272" y="124691"/>
                  <a:pt x="267854" y="140855"/>
                </a:cubicBezTo>
                <a:cubicBezTo>
                  <a:pt x="212436" y="157019"/>
                  <a:pt x="173182" y="189346"/>
                  <a:pt x="129309" y="196273"/>
                </a:cubicBezTo>
                <a:cubicBezTo>
                  <a:pt x="85436" y="203200"/>
                  <a:pt x="9236" y="198582"/>
                  <a:pt x="4618" y="182418"/>
                </a:cubicBezTo>
                <a:cubicBezTo>
                  <a:pt x="0" y="166254"/>
                  <a:pt x="0" y="157018"/>
                  <a:pt x="87745" y="12700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2909455" y="3792621"/>
            <a:ext cx="468745" cy="429491"/>
          </a:xfrm>
          <a:custGeom>
            <a:avLst/>
            <a:gdLst>
              <a:gd name="connsiteX0" fmla="*/ 62345 w 468745"/>
              <a:gd name="connsiteY0" fmla="*/ 92363 h 429491"/>
              <a:gd name="connsiteX1" fmla="*/ 242454 w 468745"/>
              <a:gd name="connsiteY1" fmla="*/ 9236 h 429491"/>
              <a:gd name="connsiteX2" fmla="*/ 394854 w 468745"/>
              <a:gd name="connsiteY2" fmla="*/ 36945 h 429491"/>
              <a:gd name="connsiteX3" fmla="*/ 464127 w 468745"/>
              <a:gd name="connsiteY3" fmla="*/ 189345 h 429491"/>
              <a:gd name="connsiteX4" fmla="*/ 367145 w 468745"/>
              <a:gd name="connsiteY4" fmla="*/ 355600 h 429491"/>
              <a:gd name="connsiteX5" fmla="*/ 214745 w 468745"/>
              <a:gd name="connsiteY5" fmla="*/ 397163 h 429491"/>
              <a:gd name="connsiteX6" fmla="*/ 62345 w 468745"/>
              <a:gd name="connsiteY6" fmla="*/ 411018 h 429491"/>
              <a:gd name="connsiteX7" fmla="*/ 6927 w 468745"/>
              <a:gd name="connsiteY7" fmla="*/ 286327 h 429491"/>
              <a:gd name="connsiteX8" fmla="*/ 20781 w 468745"/>
              <a:gd name="connsiteY8" fmla="*/ 147781 h 429491"/>
              <a:gd name="connsiteX9" fmla="*/ 62345 w 468745"/>
              <a:gd name="connsiteY9" fmla="*/ 92363 h 42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745" h="429491">
                <a:moveTo>
                  <a:pt x="62345" y="92363"/>
                </a:moveTo>
                <a:cubicBezTo>
                  <a:pt x="99290" y="69272"/>
                  <a:pt x="187036" y="18472"/>
                  <a:pt x="242454" y="9236"/>
                </a:cubicBezTo>
                <a:cubicBezTo>
                  <a:pt x="297872" y="0"/>
                  <a:pt x="357909" y="6927"/>
                  <a:pt x="394854" y="36945"/>
                </a:cubicBezTo>
                <a:cubicBezTo>
                  <a:pt x="431799" y="66963"/>
                  <a:pt x="468745" y="136236"/>
                  <a:pt x="464127" y="189345"/>
                </a:cubicBezTo>
                <a:cubicBezTo>
                  <a:pt x="459509" y="242454"/>
                  <a:pt x="408709" y="320964"/>
                  <a:pt x="367145" y="355600"/>
                </a:cubicBezTo>
                <a:cubicBezTo>
                  <a:pt x="325581" y="390236"/>
                  <a:pt x="265545" y="387927"/>
                  <a:pt x="214745" y="397163"/>
                </a:cubicBezTo>
                <a:cubicBezTo>
                  <a:pt x="163945" y="406399"/>
                  <a:pt x="96981" y="429491"/>
                  <a:pt x="62345" y="411018"/>
                </a:cubicBezTo>
                <a:cubicBezTo>
                  <a:pt x="27709" y="392545"/>
                  <a:pt x="13854" y="330200"/>
                  <a:pt x="6927" y="286327"/>
                </a:cubicBezTo>
                <a:cubicBezTo>
                  <a:pt x="0" y="242454"/>
                  <a:pt x="11545" y="177799"/>
                  <a:pt x="20781" y="147781"/>
                </a:cubicBezTo>
                <a:cubicBezTo>
                  <a:pt x="30017" y="117763"/>
                  <a:pt x="25400" y="115454"/>
                  <a:pt x="62345" y="9236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Passing Information to the Next Generation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r>
              <a:rPr lang="en-GB" sz="2500" dirty="0" smtClean="0"/>
              <a:t>Humans are similar because we all have the </a:t>
            </a:r>
            <a:r>
              <a:rPr lang="en-GB" sz="2500" b="1" dirty="0" smtClean="0">
                <a:solidFill>
                  <a:srgbClr val="FF0000"/>
                </a:solidFill>
              </a:rPr>
              <a:t>same genes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What gives us our </a:t>
            </a:r>
            <a:r>
              <a:rPr lang="en-GB" sz="2500" b="1" dirty="0" smtClean="0">
                <a:solidFill>
                  <a:srgbClr val="00B050"/>
                </a:solidFill>
              </a:rPr>
              <a:t>quirky differences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smtClean="0"/>
              <a:t>though, is the </a:t>
            </a:r>
            <a:r>
              <a:rPr lang="en-GB" sz="2500" b="1" dirty="0" smtClean="0">
                <a:solidFill>
                  <a:srgbClr val="0070C0"/>
                </a:solidFill>
              </a:rPr>
              <a:t>inheritance of different alleles</a:t>
            </a:r>
            <a:r>
              <a:rPr lang="en-GB" sz="2500" b="1" dirty="0" smtClean="0"/>
              <a:t> </a:t>
            </a:r>
            <a:r>
              <a:rPr lang="en-GB" sz="2500" dirty="0" smtClean="0"/>
              <a:t>to those genes.</a:t>
            </a:r>
            <a:endParaRPr lang="en-GB" sz="2500" dirty="0"/>
          </a:p>
        </p:txBody>
      </p:sp>
      <p:sp>
        <p:nvSpPr>
          <p:cNvPr id="4" name="Freeform 3"/>
          <p:cNvSpPr/>
          <p:nvPr/>
        </p:nvSpPr>
        <p:spPr>
          <a:xfrm>
            <a:off x="2290618" y="3808785"/>
            <a:ext cx="801255" cy="674254"/>
          </a:xfrm>
          <a:custGeom>
            <a:avLst/>
            <a:gdLst>
              <a:gd name="connsiteX0" fmla="*/ 542636 w 801255"/>
              <a:gd name="connsiteY0" fmla="*/ 6927 h 674254"/>
              <a:gd name="connsiteX1" fmla="*/ 348673 w 801255"/>
              <a:gd name="connsiteY1" fmla="*/ 76199 h 674254"/>
              <a:gd name="connsiteX2" fmla="*/ 182418 w 801255"/>
              <a:gd name="connsiteY2" fmla="*/ 297872 h 674254"/>
              <a:gd name="connsiteX3" fmla="*/ 71582 w 801255"/>
              <a:gd name="connsiteY3" fmla="*/ 477981 h 674254"/>
              <a:gd name="connsiteX4" fmla="*/ 30018 w 801255"/>
              <a:gd name="connsiteY4" fmla="*/ 630381 h 674254"/>
              <a:gd name="connsiteX5" fmla="*/ 251691 w 801255"/>
              <a:gd name="connsiteY5" fmla="*/ 658090 h 674254"/>
              <a:gd name="connsiteX6" fmla="*/ 514927 w 801255"/>
              <a:gd name="connsiteY6" fmla="*/ 533399 h 674254"/>
              <a:gd name="connsiteX7" fmla="*/ 695036 w 801255"/>
              <a:gd name="connsiteY7" fmla="*/ 491836 h 674254"/>
              <a:gd name="connsiteX8" fmla="*/ 792018 w 801255"/>
              <a:gd name="connsiteY8" fmla="*/ 367145 h 674254"/>
              <a:gd name="connsiteX9" fmla="*/ 750455 w 801255"/>
              <a:gd name="connsiteY9" fmla="*/ 214745 h 674254"/>
              <a:gd name="connsiteX10" fmla="*/ 695036 w 801255"/>
              <a:gd name="connsiteY10" fmla="*/ 159327 h 674254"/>
              <a:gd name="connsiteX11" fmla="*/ 653473 w 801255"/>
              <a:gd name="connsiteY11" fmla="*/ 34636 h 674254"/>
              <a:gd name="connsiteX12" fmla="*/ 542636 w 801255"/>
              <a:gd name="connsiteY12" fmla="*/ 6927 h 67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1255" h="674254">
                <a:moveTo>
                  <a:pt x="542636" y="6927"/>
                </a:moveTo>
                <a:cubicBezTo>
                  <a:pt x="491836" y="13854"/>
                  <a:pt x="408709" y="27708"/>
                  <a:pt x="348673" y="76199"/>
                </a:cubicBezTo>
                <a:cubicBezTo>
                  <a:pt x="288637" y="124690"/>
                  <a:pt x="228600" y="230908"/>
                  <a:pt x="182418" y="297872"/>
                </a:cubicBezTo>
                <a:cubicBezTo>
                  <a:pt x="136236" y="364836"/>
                  <a:pt x="96982" y="422563"/>
                  <a:pt x="71582" y="477981"/>
                </a:cubicBezTo>
                <a:cubicBezTo>
                  <a:pt x="46182" y="533399"/>
                  <a:pt x="0" y="600363"/>
                  <a:pt x="30018" y="630381"/>
                </a:cubicBezTo>
                <a:cubicBezTo>
                  <a:pt x="60036" y="660399"/>
                  <a:pt x="170873" y="674254"/>
                  <a:pt x="251691" y="658090"/>
                </a:cubicBezTo>
                <a:cubicBezTo>
                  <a:pt x="332509" y="641926"/>
                  <a:pt x="441036" y="561108"/>
                  <a:pt x="514927" y="533399"/>
                </a:cubicBezTo>
                <a:cubicBezTo>
                  <a:pt x="588818" y="505690"/>
                  <a:pt x="648854" y="519545"/>
                  <a:pt x="695036" y="491836"/>
                </a:cubicBezTo>
                <a:cubicBezTo>
                  <a:pt x="741218" y="464127"/>
                  <a:pt x="782782" y="413327"/>
                  <a:pt x="792018" y="367145"/>
                </a:cubicBezTo>
                <a:cubicBezTo>
                  <a:pt x="801255" y="320963"/>
                  <a:pt x="766619" y="249381"/>
                  <a:pt x="750455" y="214745"/>
                </a:cubicBezTo>
                <a:cubicBezTo>
                  <a:pt x="734291" y="180109"/>
                  <a:pt x="711200" y="189345"/>
                  <a:pt x="695036" y="159327"/>
                </a:cubicBezTo>
                <a:cubicBezTo>
                  <a:pt x="678872" y="129309"/>
                  <a:pt x="678873" y="57727"/>
                  <a:pt x="653473" y="34636"/>
                </a:cubicBezTo>
                <a:cubicBezTo>
                  <a:pt x="628073" y="11545"/>
                  <a:pt x="593436" y="0"/>
                  <a:pt x="542636" y="692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717632" y="3997115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503318" y="3997115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459182" y="4037384"/>
            <a:ext cx="507999" cy="415637"/>
          </a:xfrm>
          <a:custGeom>
            <a:avLst/>
            <a:gdLst>
              <a:gd name="connsiteX0" fmla="*/ 0 w 507999"/>
              <a:gd name="connsiteY0" fmla="*/ 415637 h 415637"/>
              <a:gd name="connsiteX1" fmla="*/ 263236 w 507999"/>
              <a:gd name="connsiteY1" fmla="*/ 263237 h 415637"/>
              <a:gd name="connsiteX2" fmla="*/ 471054 w 507999"/>
              <a:gd name="connsiteY2" fmla="*/ 166255 h 415637"/>
              <a:gd name="connsiteX3" fmla="*/ 484909 w 507999"/>
              <a:gd name="connsiteY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999" h="415637">
                <a:moveTo>
                  <a:pt x="0" y="415637"/>
                </a:moveTo>
                <a:cubicBezTo>
                  <a:pt x="92363" y="360219"/>
                  <a:pt x="184727" y="304801"/>
                  <a:pt x="263236" y="263237"/>
                </a:cubicBezTo>
                <a:cubicBezTo>
                  <a:pt x="341745" y="221673"/>
                  <a:pt x="434109" y="210128"/>
                  <a:pt x="471054" y="166255"/>
                </a:cubicBezTo>
                <a:cubicBezTo>
                  <a:pt x="507999" y="122382"/>
                  <a:pt x="496454" y="61191"/>
                  <a:pt x="484909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85786" y="3782801"/>
            <a:ext cx="785818" cy="78581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/>
          <p:cNvSpPr/>
          <p:nvPr/>
        </p:nvSpPr>
        <p:spPr>
          <a:xfrm>
            <a:off x="916542" y="3619288"/>
            <a:ext cx="297872" cy="371763"/>
          </a:xfrm>
          <a:custGeom>
            <a:avLst/>
            <a:gdLst>
              <a:gd name="connsiteX0" fmla="*/ 258618 w 297872"/>
              <a:gd name="connsiteY0" fmla="*/ 152400 h 371763"/>
              <a:gd name="connsiteX1" fmla="*/ 36945 w 297872"/>
              <a:gd name="connsiteY1" fmla="*/ 27709 h 371763"/>
              <a:gd name="connsiteX2" fmla="*/ 36945 w 297872"/>
              <a:gd name="connsiteY2" fmla="*/ 318654 h 371763"/>
              <a:gd name="connsiteX3" fmla="*/ 161636 w 297872"/>
              <a:gd name="connsiteY3" fmla="*/ 346363 h 371763"/>
              <a:gd name="connsiteX4" fmla="*/ 272472 w 297872"/>
              <a:gd name="connsiteY4" fmla="*/ 263236 h 371763"/>
              <a:gd name="connsiteX5" fmla="*/ 258618 w 297872"/>
              <a:gd name="connsiteY5" fmla="*/ 152400 h 3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72" h="371763">
                <a:moveTo>
                  <a:pt x="258618" y="152400"/>
                </a:moveTo>
                <a:cubicBezTo>
                  <a:pt x="219364" y="113146"/>
                  <a:pt x="73891" y="0"/>
                  <a:pt x="36945" y="27709"/>
                </a:cubicBezTo>
                <a:cubicBezTo>
                  <a:pt x="0" y="55418"/>
                  <a:pt x="16163" y="265545"/>
                  <a:pt x="36945" y="318654"/>
                </a:cubicBezTo>
                <a:cubicBezTo>
                  <a:pt x="57727" y="371763"/>
                  <a:pt x="122381" y="355599"/>
                  <a:pt x="161636" y="346363"/>
                </a:cubicBezTo>
                <a:cubicBezTo>
                  <a:pt x="200891" y="337127"/>
                  <a:pt x="256308" y="293254"/>
                  <a:pt x="272472" y="263236"/>
                </a:cubicBezTo>
                <a:cubicBezTo>
                  <a:pt x="288636" y="233218"/>
                  <a:pt x="297872" y="191654"/>
                  <a:pt x="258618" y="152400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 flipH="1">
            <a:off x="1202294" y="3625352"/>
            <a:ext cx="297872" cy="371763"/>
          </a:xfrm>
          <a:custGeom>
            <a:avLst/>
            <a:gdLst>
              <a:gd name="connsiteX0" fmla="*/ 258618 w 297872"/>
              <a:gd name="connsiteY0" fmla="*/ 152400 h 371763"/>
              <a:gd name="connsiteX1" fmla="*/ 36945 w 297872"/>
              <a:gd name="connsiteY1" fmla="*/ 27709 h 371763"/>
              <a:gd name="connsiteX2" fmla="*/ 36945 w 297872"/>
              <a:gd name="connsiteY2" fmla="*/ 318654 h 371763"/>
              <a:gd name="connsiteX3" fmla="*/ 161636 w 297872"/>
              <a:gd name="connsiteY3" fmla="*/ 346363 h 371763"/>
              <a:gd name="connsiteX4" fmla="*/ 272472 w 297872"/>
              <a:gd name="connsiteY4" fmla="*/ 263236 h 371763"/>
              <a:gd name="connsiteX5" fmla="*/ 258618 w 297872"/>
              <a:gd name="connsiteY5" fmla="*/ 152400 h 3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72" h="371763">
                <a:moveTo>
                  <a:pt x="258618" y="152400"/>
                </a:moveTo>
                <a:cubicBezTo>
                  <a:pt x="219364" y="113146"/>
                  <a:pt x="73891" y="0"/>
                  <a:pt x="36945" y="27709"/>
                </a:cubicBezTo>
                <a:cubicBezTo>
                  <a:pt x="0" y="55418"/>
                  <a:pt x="16163" y="265545"/>
                  <a:pt x="36945" y="318654"/>
                </a:cubicBezTo>
                <a:cubicBezTo>
                  <a:pt x="57727" y="371763"/>
                  <a:pt x="122381" y="355599"/>
                  <a:pt x="161636" y="346363"/>
                </a:cubicBezTo>
                <a:cubicBezTo>
                  <a:pt x="200891" y="337127"/>
                  <a:pt x="256308" y="293254"/>
                  <a:pt x="272472" y="263236"/>
                </a:cubicBezTo>
                <a:cubicBezTo>
                  <a:pt x="288636" y="233218"/>
                  <a:pt x="297872" y="191654"/>
                  <a:pt x="258618" y="152400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142976" y="3768228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142976" y="4068553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428728" y="4068553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1285852" y="435430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Oval Callout 19"/>
          <p:cNvSpPr/>
          <p:nvPr/>
        </p:nvSpPr>
        <p:spPr>
          <a:xfrm>
            <a:off x="1857356" y="2854107"/>
            <a:ext cx="1071570" cy="785818"/>
          </a:xfrm>
          <a:prstGeom prst="wedgeEllipseCallout">
            <a:avLst>
              <a:gd name="adj1" fmla="val 13935"/>
              <a:gd name="adj2" fmla="val 7331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857356" y="2925545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How</a:t>
            </a:r>
            <a:r>
              <a:rPr lang="en-GB" b="1" i="1" dirty="0" smtClean="0"/>
              <a:t> you </a:t>
            </a:r>
            <a:r>
              <a:rPr lang="en-GB" b="1" dirty="0" err="1" smtClean="0"/>
              <a:t>doin</a:t>
            </a:r>
            <a:r>
              <a:rPr lang="en-GB" b="1" i="1" dirty="0" smtClean="0"/>
              <a:t>’?</a:t>
            </a:r>
            <a:endParaRPr lang="en-GB" b="1" i="1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43438" y="2071678"/>
            <a:ext cx="4286280" cy="450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Gametes join together at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fertilisation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form a </a:t>
            </a:r>
            <a:r>
              <a:rPr kumimoji="0" lang="en-GB" sz="25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zygote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2500" b="0" dirty="0" smtClean="0"/>
              <a:t>Gametes always have </a:t>
            </a:r>
            <a:r>
              <a:rPr lang="en-GB" sz="2500" b="1" i="1" dirty="0" smtClean="0">
                <a:solidFill>
                  <a:srgbClr val="FF0000"/>
                </a:solidFill>
              </a:rPr>
              <a:t>half</a:t>
            </a:r>
            <a:r>
              <a:rPr lang="en-GB" sz="2500" dirty="0" smtClean="0"/>
              <a:t> the normal amount of DNA in them, </a:t>
            </a:r>
            <a:r>
              <a:rPr lang="en-GB" sz="2500" b="1" dirty="0" smtClean="0">
                <a:solidFill>
                  <a:srgbClr val="00B050"/>
                </a:solidFill>
              </a:rPr>
              <a:t>compared to regular body cells</a:t>
            </a:r>
            <a:r>
              <a:rPr lang="en-GB" sz="25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</a:t>
            </a:r>
            <a:r>
              <a:rPr kumimoji="0" lang="en-GB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so that when </a:t>
            </a:r>
            <a:r>
              <a:rPr kumimoji="0" lang="en-GB" sz="25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gametes combine</a:t>
            </a:r>
            <a:r>
              <a:rPr kumimoji="0" lang="en-GB" sz="25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resulting zygote contains the correct amount of DNA.</a:t>
            </a:r>
            <a:endParaRPr kumimoji="0" lang="en-GB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2071670" y="4572008"/>
            <a:ext cx="1714512" cy="642942"/>
          </a:xfrm>
          <a:prstGeom prst="wedgeEllipseCallout">
            <a:avLst>
              <a:gd name="adj1" fmla="val -68394"/>
              <a:gd name="adj2" fmla="val -6926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428860" y="4568619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You look like a rat.</a:t>
            </a:r>
            <a:endParaRPr lang="en-GB" b="1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  <p:bldP spid="5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20" grpId="0" animBg="1"/>
      <p:bldP spid="21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Diploid and Haploid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/>
            <a:r>
              <a:rPr lang="en-GB" sz="2500" dirty="0" smtClean="0"/>
              <a:t>Normal body cells have the </a:t>
            </a:r>
            <a:r>
              <a:rPr lang="en-GB" sz="2500" b="1" dirty="0" smtClean="0">
                <a:solidFill>
                  <a:srgbClr val="FF0000"/>
                </a:solidFill>
              </a:rPr>
              <a:t>normal</a:t>
            </a:r>
            <a:r>
              <a:rPr lang="en-GB" sz="2500" b="1" dirty="0" smtClean="0"/>
              <a:t> </a:t>
            </a:r>
            <a:r>
              <a:rPr lang="en-GB" sz="2500" dirty="0" smtClean="0"/>
              <a:t>number of chromosomes</a:t>
            </a:r>
            <a:endParaRPr lang="en-GB" sz="2500" b="1" dirty="0" smtClean="0"/>
          </a:p>
          <a:p>
            <a:pPr marL="0" algn="ctr">
              <a:buNone/>
            </a:pPr>
            <a:r>
              <a:rPr lang="en-GB" sz="4400" b="1" dirty="0" smtClean="0"/>
              <a:t>46</a:t>
            </a:r>
          </a:p>
          <a:p>
            <a:pPr marL="0" algn="ctr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We call these cells </a:t>
            </a:r>
            <a:r>
              <a:rPr lang="en-GB" sz="2500" b="1" u="sng" dirty="0" smtClean="0">
                <a:solidFill>
                  <a:srgbClr val="FF0000"/>
                </a:solidFill>
              </a:rPr>
              <a:t>DIPLOID</a:t>
            </a:r>
            <a:r>
              <a:rPr lang="en-GB" sz="2500" dirty="0" smtClean="0"/>
              <a:t>. It means that each body cell contains </a:t>
            </a:r>
            <a:r>
              <a:rPr lang="en-GB" sz="2500" b="1" u="sng" dirty="0" smtClean="0">
                <a:solidFill>
                  <a:srgbClr val="00B050"/>
                </a:solidFill>
              </a:rPr>
              <a:t>two</a:t>
            </a:r>
            <a:r>
              <a:rPr lang="en-GB" sz="2500" dirty="0" smtClean="0"/>
              <a:t> of each chromosome – one from </a:t>
            </a:r>
            <a:r>
              <a:rPr lang="en-GB" sz="2500" b="1" dirty="0" smtClean="0">
                <a:solidFill>
                  <a:srgbClr val="0070C0"/>
                </a:solidFill>
              </a:rPr>
              <a:t>mum</a:t>
            </a:r>
            <a:r>
              <a:rPr lang="en-GB" sz="2500" b="1" dirty="0"/>
              <a:t> </a:t>
            </a:r>
            <a:r>
              <a:rPr lang="en-GB" sz="2500" dirty="0" smtClean="0"/>
              <a:t>and one from </a:t>
            </a:r>
            <a:r>
              <a:rPr lang="en-GB" sz="2500" b="1" dirty="0" smtClean="0">
                <a:solidFill>
                  <a:srgbClr val="7030A0"/>
                </a:solidFill>
              </a:rPr>
              <a:t>dad</a:t>
            </a:r>
            <a:r>
              <a:rPr lang="en-GB" sz="2500" b="1" dirty="0" smtClean="0"/>
              <a:t>.</a:t>
            </a:r>
          </a:p>
          <a:p>
            <a:pPr marL="0" algn="ctr">
              <a:buNone/>
            </a:pPr>
            <a:endParaRPr lang="en-GB" sz="2500" b="1" dirty="0"/>
          </a:p>
          <a:p>
            <a:pPr marL="0" algn="ctr"/>
            <a:r>
              <a:rPr lang="en-GB" sz="2500" dirty="0" smtClean="0"/>
              <a:t>Gametes though, have </a:t>
            </a:r>
            <a:r>
              <a:rPr lang="en-GB" sz="2500" b="1" i="1" u="sng" dirty="0" smtClean="0">
                <a:solidFill>
                  <a:srgbClr val="FF0000"/>
                </a:solidFill>
              </a:rPr>
              <a:t>half</a:t>
            </a:r>
            <a:r>
              <a:rPr lang="en-GB" sz="2500" dirty="0" smtClean="0"/>
              <a:t> the normal number of chromosomes</a:t>
            </a:r>
          </a:p>
          <a:p>
            <a:pPr marL="0" algn="ctr">
              <a:buNone/>
            </a:pPr>
            <a:r>
              <a:rPr lang="en-GB" sz="4400" b="1" dirty="0" smtClean="0"/>
              <a:t>23</a:t>
            </a:r>
          </a:p>
          <a:p>
            <a:pPr marL="0" algn="ctr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We call these cells </a:t>
            </a:r>
            <a:r>
              <a:rPr lang="en-GB" sz="2500" b="1" u="sng" dirty="0" smtClean="0">
                <a:solidFill>
                  <a:srgbClr val="FF0000"/>
                </a:solidFill>
              </a:rPr>
              <a:t>HAPLOID</a:t>
            </a:r>
            <a:r>
              <a:rPr lang="en-GB" sz="2500" dirty="0" smtClean="0"/>
              <a:t>. There’s only </a:t>
            </a:r>
            <a:r>
              <a:rPr lang="en-GB" sz="2500" b="1" dirty="0" smtClean="0">
                <a:solidFill>
                  <a:srgbClr val="00B050"/>
                </a:solidFill>
              </a:rPr>
              <a:t>one </a:t>
            </a:r>
            <a:r>
              <a:rPr lang="en-GB" sz="2500" b="1" dirty="0" smtClean="0">
                <a:solidFill>
                  <a:srgbClr val="00B050"/>
                </a:solidFill>
              </a:rPr>
              <a:t>copy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smtClean="0"/>
              <a:t>of each chromosome.</a:t>
            </a:r>
            <a:endParaRPr lang="en-GB" sz="2500" b="1" dirty="0" smtClean="0"/>
          </a:p>
          <a:p>
            <a:pPr algn="ctr">
              <a:buNone/>
            </a:pPr>
            <a:endParaRPr lang="en-GB" sz="2500" dirty="0"/>
          </a:p>
        </p:txBody>
      </p:sp>
      <p:sp>
        <p:nvSpPr>
          <p:cNvPr id="25" name="TextBox 24"/>
          <p:cNvSpPr txBox="1"/>
          <p:nvPr/>
        </p:nvSpPr>
        <p:spPr>
          <a:xfrm>
            <a:off x="5357818" y="1214422"/>
            <a:ext cx="28575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You might see this explained elsewhere as ‘2n’.</a:t>
            </a:r>
            <a:endParaRPr lang="en-GB" b="1" i="1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4929190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28662" y="3854239"/>
            <a:ext cx="28575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i="1" dirty="0" smtClean="0"/>
              <a:t>And this might be explained as just ‘n’.</a:t>
            </a:r>
            <a:endParaRPr lang="en-GB" b="1" i="1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786182" y="428625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42844" y="5669837"/>
            <a:ext cx="885831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At fertilisation, a </a:t>
            </a:r>
            <a:r>
              <a:rPr lang="en-GB" sz="2400" b="1" dirty="0" smtClean="0">
                <a:solidFill>
                  <a:srgbClr val="FF0000"/>
                </a:solidFill>
              </a:rPr>
              <a:t>haploid </a:t>
            </a:r>
            <a:r>
              <a:rPr lang="en-GB" sz="2400" b="1" u="sng" dirty="0" smtClean="0">
                <a:solidFill>
                  <a:srgbClr val="FF0000"/>
                </a:solidFill>
              </a:rPr>
              <a:t>sperm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will fuse with a </a:t>
            </a:r>
            <a:r>
              <a:rPr lang="en-GB" sz="2400" b="1" dirty="0" smtClean="0">
                <a:solidFill>
                  <a:srgbClr val="FF0000"/>
                </a:solidFill>
              </a:rPr>
              <a:t>haploid </a:t>
            </a:r>
            <a:r>
              <a:rPr lang="en-GB" sz="2400" b="1" u="sng" dirty="0" smtClean="0">
                <a:solidFill>
                  <a:srgbClr val="FF0000"/>
                </a:solidFill>
              </a:rPr>
              <a:t>egg</a:t>
            </a:r>
            <a:r>
              <a:rPr lang="en-GB" sz="2400" dirty="0" smtClean="0"/>
              <a:t>.... which makes a cell with the normal, </a:t>
            </a:r>
            <a:r>
              <a:rPr lang="en-GB" sz="2400" b="1" i="1" dirty="0" smtClean="0">
                <a:solidFill>
                  <a:srgbClr val="7030A0"/>
                </a:solidFill>
              </a:rPr>
              <a:t>diploid</a:t>
            </a:r>
            <a:r>
              <a:rPr lang="en-GB" sz="2400" dirty="0" smtClean="0"/>
              <a:t> number of chromosomes </a:t>
            </a:r>
            <a:r>
              <a:rPr lang="en-GB" sz="2400" dirty="0" smtClean="0">
                <a:sym typeface="Wingdings" pitchFamily="2" charset="2"/>
              </a:rPr>
              <a:t></a:t>
            </a:r>
            <a:endParaRPr lang="en-GB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8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5411373" y="1250554"/>
            <a:ext cx="2044503" cy="1749082"/>
          </a:xfrm>
          <a:custGeom>
            <a:avLst/>
            <a:gdLst>
              <a:gd name="connsiteX0" fmla="*/ 60959 w 2044503"/>
              <a:gd name="connsiteY0" fmla="*/ 536916 h 1749082"/>
              <a:gd name="connsiteX1" fmla="*/ 271975 w 2044503"/>
              <a:gd name="connsiteY1" fmla="*/ 396239 h 1749082"/>
              <a:gd name="connsiteX2" fmla="*/ 384516 w 2044503"/>
              <a:gd name="connsiteY2" fmla="*/ 128953 h 1749082"/>
              <a:gd name="connsiteX3" fmla="*/ 609599 w 2044503"/>
              <a:gd name="connsiteY3" fmla="*/ 72682 h 1749082"/>
              <a:gd name="connsiteX4" fmla="*/ 848750 w 2044503"/>
              <a:gd name="connsiteY4" fmla="*/ 157088 h 1749082"/>
              <a:gd name="connsiteX5" fmla="*/ 1073833 w 2044503"/>
              <a:gd name="connsiteY5" fmla="*/ 16412 h 1749082"/>
              <a:gd name="connsiteX6" fmla="*/ 1228578 w 2044503"/>
              <a:gd name="connsiteY6" fmla="*/ 58615 h 1749082"/>
              <a:gd name="connsiteX7" fmla="*/ 1495864 w 2044503"/>
              <a:gd name="connsiteY7" fmla="*/ 283698 h 1749082"/>
              <a:gd name="connsiteX8" fmla="*/ 1974165 w 2044503"/>
              <a:gd name="connsiteY8" fmla="*/ 410307 h 1749082"/>
              <a:gd name="connsiteX9" fmla="*/ 1917895 w 2044503"/>
              <a:gd name="connsiteY9" fmla="*/ 747932 h 1749082"/>
              <a:gd name="connsiteX10" fmla="*/ 1819421 w 2044503"/>
              <a:gd name="connsiteY10" fmla="*/ 1015218 h 1749082"/>
              <a:gd name="connsiteX11" fmla="*/ 1805353 w 2044503"/>
              <a:gd name="connsiteY11" fmla="*/ 1437248 h 1749082"/>
              <a:gd name="connsiteX12" fmla="*/ 1552135 w 2044503"/>
              <a:gd name="connsiteY12" fmla="*/ 1507587 h 1749082"/>
              <a:gd name="connsiteX13" fmla="*/ 1355187 w 2044503"/>
              <a:gd name="connsiteY13" fmla="*/ 1634196 h 1749082"/>
              <a:gd name="connsiteX14" fmla="*/ 1270781 w 2044503"/>
              <a:gd name="connsiteY14" fmla="*/ 1732670 h 1749082"/>
              <a:gd name="connsiteX15" fmla="*/ 862818 w 2044503"/>
              <a:gd name="connsiteY15" fmla="*/ 1732670 h 1749082"/>
              <a:gd name="connsiteX16" fmla="*/ 187569 w 2044503"/>
              <a:gd name="connsiteY16" fmla="*/ 1648264 h 1749082"/>
              <a:gd name="connsiteX17" fmla="*/ 173501 w 2044503"/>
              <a:gd name="connsiteY17" fmla="*/ 1352842 h 1749082"/>
              <a:gd name="connsiteX18" fmla="*/ 4689 w 2044503"/>
              <a:gd name="connsiteY18" fmla="*/ 1029285 h 1749082"/>
              <a:gd name="connsiteX19" fmla="*/ 145365 w 2044503"/>
              <a:gd name="connsiteY19" fmla="*/ 818270 h 1749082"/>
              <a:gd name="connsiteX20" fmla="*/ 46892 w 2044503"/>
              <a:gd name="connsiteY20" fmla="*/ 719796 h 1749082"/>
              <a:gd name="connsiteX21" fmla="*/ 60959 w 2044503"/>
              <a:gd name="connsiteY21" fmla="*/ 536916 h 174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44503" h="1749082">
                <a:moveTo>
                  <a:pt x="60959" y="536916"/>
                </a:moveTo>
                <a:cubicBezTo>
                  <a:pt x="98473" y="482990"/>
                  <a:pt x="218049" y="464233"/>
                  <a:pt x="271975" y="396239"/>
                </a:cubicBezTo>
                <a:cubicBezTo>
                  <a:pt x="325901" y="328245"/>
                  <a:pt x="328245" y="182879"/>
                  <a:pt x="384516" y="128953"/>
                </a:cubicBezTo>
                <a:cubicBezTo>
                  <a:pt x="440787" y="75027"/>
                  <a:pt x="532227" y="67993"/>
                  <a:pt x="609599" y="72682"/>
                </a:cubicBezTo>
                <a:cubicBezTo>
                  <a:pt x="686971" y="77371"/>
                  <a:pt x="771378" y="166466"/>
                  <a:pt x="848750" y="157088"/>
                </a:cubicBezTo>
                <a:cubicBezTo>
                  <a:pt x="926122" y="147710"/>
                  <a:pt x="1010528" y="32824"/>
                  <a:pt x="1073833" y="16412"/>
                </a:cubicBezTo>
                <a:cubicBezTo>
                  <a:pt x="1137138" y="0"/>
                  <a:pt x="1158240" y="14067"/>
                  <a:pt x="1228578" y="58615"/>
                </a:cubicBezTo>
                <a:cubicBezTo>
                  <a:pt x="1298916" y="103163"/>
                  <a:pt x="1371600" y="225083"/>
                  <a:pt x="1495864" y="283698"/>
                </a:cubicBezTo>
                <a:cubicBezTo>
                  <a:pt x="1620129" y="342313"/>
                  <a:pt x="1903827" y="332935"/>
                  <a:pt x="1974165" y="410307"/>
                </a:cubicBezTo>
                <a:cubicBezTo>
                  <a:pt x="2044503" y="487679"/>
                  <a:pt x="1943686" y="647114"/>
                  <a:pt x="1917895" y="747932"/>
                </a:cubicBezTo>
                <a:cubicBezTo>
                  <a:pt x="1892104" y="848750"/>
                  <a:pt x="1838178" y="900332"/>
                  <a:pt x="1819421" y="1015218"/>
                </a:cubicBezTo>
                <a:cubicBezTo>
                  <a:pt x="1800664" y="1130104"/>
                  <a:pt x="1849901" y="1355187"/>
                  <a:pt x="1805353" y="1437248"/>
                </a:cubicBezTo>
                <a:cubicBezTo>
                  <a:pt x="1760805" y="1519309"/>
                  <a:pt x="1627163" y="1474762"/>
                  <a:pt x="1552135" y="1507587"/>
                </a:cubicBezTo>
                <a:cubicBezTo>
                  <a:pt x="1477107" y="1540412"/>
                  <a:pt x="1402079" y="1596682"/>
                  <a:pt x="1355187" y="1634196"/>
                </a:cubicBezTo>
                <a:cubicBezTo>
                  <a:pt x="1308295" y="1671710"/>
                  <a:pt x="1352843" y="1716258"/>
                  <a:pt x="1270781" y="1732670"/>
                </a:cubicBezTo>
                <a:cubicBezTo>
                  <a:pt x="1188720" y="1749082"/>
                  <a:pt x="1043353" y="1746738"/>
                  <a:pt x="862818" y="1732670"/>
                </a:cubicBezTo>
                <a:cubicBezTo>
                  <a:pt x="682283" y="1718602"/>
                  <a:pt x="302455" y="1711569"/>
                  <a:pt x="187569" y="1648264"/>
                </a:cubicBezTo>
                <a:cubicBezTo>
                  <a:pt x="72683" y="1584959"/>
                  <a:pt x="203981" y="1456005"/>
                  <a:pt x="173501" y="1352842"/>
                </a:cubicBezTo>
                <a:cubicBezTo>
                  <a:pt x="143021" y="1249679"/>
                  <a:pt x="9378" y="1118380"/>
                  <a:pt x="4689" y="1029285"/>
                </a:cubicBezTo>
                <a:cubicBezTo>
                  <a:pt x="0" y="940190"/>
                  <a:pt x="138331" y="869851"/>
                  <a:pt x="145365" y="818270"/>
                </a:cubicBezTo>
                <a:cubicBezTo>
                  <a:pt x="152399" y="766689"/>
                  <a:pt x="63304" y="761999"/>
                  <a:pt x="46892" y="719796"/>
                </a:cubicBezTo>
                <a:cubicBezTo>
                  <a:pt x="30480" y="677593"/>
                  <a:pt x="23445" y="590842"/>
                  <a:pt x="60959" y="536916"/>
                </a:cubicBez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8"/>
          <p:cNvGrpSpPr/>
          <p:nvPr/>
        </p:nvGrpSpPr>
        <p:grpSpPr>
          <a:xfrm>
            <a:off x="-3429056" y="1714488"/>
            <a:ext cx="3134752" cy="665871"/>
            <a:chOff x="131298" y="2412609"/>
            <a:chExt cx="3134752" cy="665871"/>
          </a:xfrm>
        </p:grpSpPr>
        <p:sp>
          <p:nvSpPr>
            <p:cNvPr id="4" name="Freeform 3"/>
            <p:cNvSpPr/>
            <p:nvPr/>
          </p:nvSpPr>
          <p:spPr>
            <a:xfrm>
              <a:off x="131298" y="2412609"/>
              <a:ext cx="3134752" cy="665871"/>
            </a:xfrm>
            <a:custGeom>
              <a:avLst/>
              <a:gdLst>
                <a:gd name="connsiteX0" fmla="*/ 262597 w 3134752"/>
                <a:gd name="connsiteY0" fmla="*/ 471268 h 665871"/>
                <a:gd name="connsiteX1" fmla="*/ 1753773 w 3134752"/>
                <a:gd name="connsiteY1" fmla="*/ 414997 h 665871"/>
                <a:gd name="connsiteX2" fmla="*/ 2077330 w 3134752"/>
                <a:gd name="connsiteY2" fmla="*/ 302456 h 665871"/>
                <a:gd name="connsiteX3" fmla="*/ 2218007 w 3134752"/>
                <a:gd name="connsiteY3" fmla="*/ 91440 h 665871"/>
                <a:gd name="connsiteX4" fmla="*/ 2443090 w 3134752"/>
                <a:gd name="connsiteY4" fmla="*/ 7034 h 665871"/>
                <a:gd name="connsiteX5" fmla="*/ 2808850 w 3134752"/>
                <a:gd name="connsiteY5" fmla="*/ 133643 h 665871"/>
                <a:gd name="connsiteX6" fmla="*/ 3062068 w 3134752"/>
                <a:gd name="connsiteY6" fmla="*/ 344659 h 665871"/>
                <a:gd name="connsiteX7" fmla="*/ 3132407 w 3134752"/>
                <a:gd name="connsiteY7" fmla="*/ 414997 h 665871"/>
                <a:gd name="connsiteX8" fmla="*/ 3048000 w 3134752"/>
                <a:gd name="connsiteY8" fmla="*/ 499403 h 665871"/>
                <a:gd name="connsiteX9" fmla="*/ 2808850 w 3134752"/>
                <a:gd name="connsiteY9" fmla="*/ 626013 h 665871"/>
                <a:gd name="connsiteX10" fmla="*/ 2386819 w 3134752"/>
                <a:gd name="connsiteY10" fmla="*/ 654148 h 665871"/>
                <a:gd name="connsiteX11" fmla="*/ 2077330 w 3134752"/>
                <a:gd name="connsiteY11" fmla="*/ 555674 h 665871"/>
                <a:gd name="connsiteX12" fmla="*/ 614290 w 3134752"/>
                <a:gd name="connsiteY12" fmla="*/ 527539 h 665871"/>
                <a:gd name="connsiteX13" fmla="*/ 248530 w 3134752"/>
                <a:gd name="connsiteY13" fmla="*/ 527539 h 665871"/>
                <a:gd name="connsiteX14" fmla="*/ 178191 w 3134752"/>
                <a:gd name="connsiteY14" fmla="*/ 527539 h 665871"/>
                <a:gd name="connsiteX15" fmla="*/ 178191 w 3134752"/>
                <a:gd name="connsiteY15" fmla="*/ 485336 h 665871"/>
                <a:gd name="connsiteX16" fmla="*/ 262597 w 3134752"/>
                <a:gd name="connsiteY16" fmla="*/ 471268 h 665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34752" h="665871">
                  <a:moveTo>
                    <a:pt x="262597" y="471268"/>
                  </a:moveTo>
                  <a:cubicBezTo>
                    <a:pt x="525194" y="459545"/>
                    <a:pt x="1451318" y="443132"/>
                    <a:pt x="1753773" y="414997"/>
                  </a:cubicBezTo>
                  <a:cubicBezTo>
                    <a:pt x="2056228" y="386862"/>
                    <a:pt x="1999958" y="356382"/>
                    <a:pt x="2077330" y="302456"/>
                  </a:cubicBezTo>
                  <a:cubicBezTo>
                    <a:pt x="2154702" y="248530"/>
                    <a:pt x="2157047" y="140677"/>
                    <a:pt x="2218007" y="91440"/>
                  </a:cubicBezTo>
                  <a:cubicBezTo>
                    <a:pt x="2278967" y="42203"/>
                    <a:pt x="2344616" y="0"/>
                    <a:pt x="2443090" y="7034"/>
                  </a:cubicBezTo>
                  <a:cubicBezTo>
                    <a:pt x="2541564" y="14068"/>
                    <a:pt x="2705687" y="77372"/>
                    <a:pt x="2808850" y="133643"/>
                  </a:cubicBezTo>
                  <a:cubicBezTo>
                    <a:pt x="2912013" y="189914"/>
                    <a:pt x="3008142" y="297767"/>
                    <a:pt x="3062068" y="344659"/>
                  </a:cubicBezTo>
                  <a:cubicBezTo>
                    <a:pt x="3115994" y="391551"/>
                    <a:pt x="3134752" y="389206"/>
                    <a:pt x="3132407" y="414997"/>
                  </a:cubicBezTo>
                  <a:cubicBezTo>
                    <a:pt x="3130062" y="440788"/>
                    <a:pt x="3101926" y="464234"/>
                    <a:pt x="3048000" y="499403"/>
                  </a:cubicBezTo>
                  <a:cubicBezTo>
                    <a:pt x="2994074" y="534572"/>
                    <a:pt x="2919047" y="600222"/>
                    <a:pt x="2808850" y="626013"/>
                  </a:cubicBezTo>
                  <a:cubicBezTo>
                    <a:pt x="2698653" y="651804"/>
                    <a:pt x="2508739" y="665871"/>
                    <a:pt x="2386819" y="654148"/>
                  </a:cubicBezTo>
                  <a:cubicBezTo>
                    <a:pt x="2264899" y="642425"/>
                    <a:pt x="2372751" y="576775"/>
                    <a:pt x="2077330" y="555674"/>
                  </a:cubicBezTo>
                  <a:cubicBezTo>
                    <a:pt x="1781909" y="534573"/>
                    <a:pt x="919090" y="532228"/>
                    <a:pt x="614290" y="527539"/>
                  </a:cubicBezTo>
                  <a:cubicBezTo>
                    <a:pt x="309490" y="522850"/>
                    <a:pt x="248530" y="527539"/>
                    <a:pt x="248530" y="527539"/>
                  </a:cubicBezTo>
                  <a:cubicBezTo>
                    <a:pt x="175847" y="527539"/>
                    <a:pt x="189914" y="534573"/>
                    <a:pt x="178191" y="527539"/>
                  </a:cubicBezTo>
                  <a:cubicBezTo>
                    <a:pt x="166468" y="520505"/>
                    <a:pt x="159434" y="490025"/>
                    <a:pt x="178191" y="485336"/>
                  </a:cubicBezTo>
                  <a:cubicBezTo>
                    <a:pt x="196948" y="480647"/>
                    <a:pt x="0" y="482991"/>
                    <a:pt x="262597" y="471268"/>
                  </a:cubicBez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61846" y="2855742"/>
              <a:ext cx="576776" cy="164122"/>
            </a:xfrm>
            <a:custGeom>
              <a:avLst/>
              <a:gdLst>
                <a:gd name="connsiteX0" fmla="*/ 576776 w 576776"/>
                <a:gd name="connsiteY0" fmla="*/ 126609 h 164122"/>
                <a:gd name="connsiteX1" fmla="*/ 407963 w 576776"/>
                <a:gd name="connsiteY1" fmla="*/ 140676 h 164122"/>
                <a:gd name="connsiteX2" fmla="*/ 196948 w 576776"/>
                <a:gd name="connsiteY2" fmla="*/ 140676 h 164122"/>
                <a:gd name="connsiteX3" fmla="*/ 0 w 576776"/>
                <a:gd name="connsiteY3" fmla="*/ 0 h 164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6776" h="164122">
                  <a:moveTo>
                    <a:pt x="576776" y="126609"/>
                  </a:moveTo>
                  <a:cubicBezTo>
                    <a:pt x="524022" y="132470"/>
                    <a:pt x="471268" y="138331"/>
                    <a:pt x="407963" y="140676"/>
                  </a:cubicBezTo>
                  <a:cubicBezTo>
                    <a:pt x="344658" y="143021"/>
                    <a:pt x="264942" y="164122"/>
                    <a:pt x="196948" y="140676"/>
                  </a:cubicBezTo>
                  <a:cubicBezTo>
                    <a:pt x="128954" y="117230"/>
                    <a:pt x="64477" y="58615"/>
                    <a:pt x="0" y="0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Freeform 5"/>
            <p:cNvSpPr/>
            <p:nvPr/>
          </p:nvSpPr>
          <p:spPr>
            <a:xfrm>
              <a:off x="2714612" y="2571744"/>
              <a:ext cx="339969" cy="271975"/>
            </a:xfrm>
            <a:custGeom>
              <a:avLst/>
              <a:gdLst>
                <a:gd name="connsiteX0" fmla="*/ 0 w 339969"/>
                <a:gd name="connsiteY0" fmla="*/ 42203 h 271975"/>
                <a:gd name="connsiteX1" fmla="*/ 70339 w 339969"/>
                <a:gd name="connsiteY1" fmla="*/ 0 h 271975"/>
                <a:gd name="connsiteX2" fmla="*/ 140677 w 339969"/>
                <a:gd name="connsiteY2" fmla="*/ 42203 h 271975"/>
                <a:gd name="connsiteX3" fmla="*/ 196948 w 339969"/>
                <a:gd name="connsiteY3" fmla="*/ 126609 h 271975"/>
                <a:gd name="connsiteX4" fmla="*/ 323557 w 339969"/>
                <a:gd name="connsiteY4" fmla="*/ 182880 h 271975"/>
                <a:gd name="connsiteX5" fmla="*/ 295422 w 339969"/>
                <a:gd name="connsiteY5" fmla="*/ 239151 h 271975"/>
                <a:gd name="connsiteX6" fmla="*/ 211016 w 339969"/>
                <a:gd name="connsiteY6" fmla="*/ 267286 h 271975"/>
                <a:gd name="connsiteX7" fmla="*/ 126610 w 339969"/>
                <a:gd name="connsiteY7" fmla="*/ 211015 h 271975"/>
                <a:gd name="connsiteX8" fmla="*/ 140677 w 339969"/>
                <a:gd name="connsiteY8" fmla="*/ 84406 h 27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9969" h="271975">
                  <a:moveTo>
                    <a:pt x="0" y="42203"/>
                  </a:moveTo>
                  <a:cubicBezTo>
                    <a:pt x="23446" y="21101"/>
                    <a:pt x="46893" y="0"/>
                    <a:pt x="70339" y="0"/>
                  </a:cubicBezTo>
                  <a:cubicBezTo>
                    <a:pt x="93785" y="0"/>
                    <a:pt x="119576" y="21102"/>
                    <a:pt x="140677" y="42203"/>
                  </a:cubicBezTo>
                  <a:cubicBezTo>
                    <a:pt x="161778" y="63304"/>
                    <a:pt x="166468" y="103163"/>
                    <a:pt x="196948" y="126609"/>
                  </a:cubicBezTo>
                  <a:cubicBezTo>
                    <a:pt x="227428" y="150055"/>
                    <a:pt x="307145" y="164123"/>
                    <a:pt x="323557" y="182880"/>
                  </a:cubicBezTo>
                  <a:cubicBezTo>
                    <a:pt x="339969" y="201637"/>
                    <a:pt x="314179" y="225083"/>
                    <a:pt x="295422" y="239151"/>
                  </a:cubicBezTo>
                  <a:cubicBezTo>
                    <a:pt x="276665" y="253219"/>
                    <a:pt x="239151" y="271975"/>
                    <a:pt x="211016" y="267286"/>
                  </a:cubicBezTo>
                  <a:cubicBezTo>
                    <a:pt x="182881" y="262597"/>
                    <a:pt x="138333" y="241495"/>
                    <a:pt x="126610" y="211015"/>
                  </a:cubicBezTo>
                  <a:cubicBezTo>
                    <a:pt x="114887" y="180535"/>
                    <a:pt x="127782" y="132470"/>
                    <a:pt x="140677" y="84406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Oval 6"/>
          <p:cNvSpPr/>
          <p:nvPr/>
        </p:nvSpPr>
        <p:spPr>
          <a:xfrm>
            <a:off x="5715008" y="1500174"/>
            <a:ext cx="1357322" cy="12858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xplosion 1 9"/>
          <p:cNvSpPr/>
          <p:nvPr/>
        </p:nvSpPr>
        <p:spPr>
          <a:xfrm>
            <a:off x="4071934" y="214290"/>
            <a:ext cx="4857752" cy="3929090"/>
          </a:xfrm>
          <a:prstGeom prst="irregularSeal1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 rot="20007742">
            <a:off x="4645965" y="1629528"/>
            <a:ext cx="3571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/>
              <a:t>WHADOOSH!</a:t>
            </a:r>
            <a:endParaRPr lang="en-GB" sz="4800" b="1" dirty="0"/>
          </a:p>
        </p:txBody>
      </p:sp>
      <p:sp>
        <p:nvSpPr>
          <p:cNvPr id="18" name="Freeform 17"/>
          <p:cNvSpPr/>
          <p:nvPr/>
        </p:nvSpPr>
        <p:spPr>
          <a:xfrm>
            <a:off x="551729" y="3000372"/>
            <a:ext cx="1233054" cy="1270001"/>
          </a:xfrm>
          <a:custGeom>
            <a:avLst/>
            <a:gdLst>
              <a:gd name="connsiteX0" fmla="*/ 267854 w 1233054"/>
              <a:gd name="connsiteY0" fmla="*/ 223982 h 1270001"/>
              <a:gd name="connsiteX1" fmla="*/ 434109 w 1233054"/>
              <a:gd name="connsiteY1" fmla="*/ 182419 h 1270001"/>
              <a:gd name="connsiteX2" fmla="*/ 544945 w 1233054"/>
              <a:gd name="connsiteY2" fmla="*/ 16164 h 1270001"/>
              <a:gd name="connsiteX3" fmla="*/ 766618 w 1233054"/>
              <a:gd name="connsiteY3" fmla="*/ 85437 h 1270001"/>
              <a:gd name="connsiteX4" fmla="*/ 877454 w 1233054"/>
              <a:gd name="connsiteY4" fmla="*/ 196273 h 1270001"/>
              <a:gd name="connsiteX5" fmla="*/ 1182254 w 1233054"/>
              <a:gd name="connsiteY5" fmla="*/ 251691 h 1270001"/>
              <a:gd name="connsiteX6" fmla="*/ 1182254 w 1233054"/>
              <a:gd name="connsiteY6" fmla="*/ 570346 h 1270001"/>
              <a:gd name="connsiteX7" fmla="*/ 1209964 w 1233054"/>
              <a:gd name="connsiteY7" fmla="*/ 736601 h 1270001"/>
              <a:gd name="connsiteX8" fmla="*/ 1099127 w 1233054"/>
              <a:gd name="connsiteY8" fmla="*/ 972128 h 1270001"/>
              <a:gd name="connsiteX9" fmla="*/ 905164 w 1233054"/>
              <a:gd name="connsiteY9" fmla="*/ 985982 h 1270001"/>
              <a:gd name="connsiteX10" fmla="*/ 738909 w 1233054"/>
              <a:gd name="connsiteY10" fmla="*/ 1235364 h 1270001"/>
              <a:gd name="connsiteX11" fmla="*/ 392545 w 1233054"/>
              <a:gd name="connsiteY11" fmla="*/ 1193801 h 1270001"/>
              <a:gd name="connsiteX12" fmla="*/ 337127 w 1233054"/>
              <a:gd name="connsiteY12" fmla="*/ 1041401 h 1270001"/>
              <a:gd name="connsiteX13" fmla="*/ 129309 w 1233054"/>
              <a:gd name="connsiteY13" fmla="*/ 861291 h 1270001"/>
              <a:gd name="connsiteX14" fmla="*/ 4618 w 1233054"/>
              <a:gd name="connsiteY14" fmla="*/ 667328 h 1270001"/>
              <a:gd name="connsiteX15" fmla="*/ 101600 w 1233054"/>
              <a:gd name="connsiteY15" fmla="*/ 556491 h 1270001"/>
              <a:gd name="connsiteX16" fmla="*/ 129309 w 1233054"/>
              <a:gd name="connsiteY16" fmla="*/ 334819 h 1270001"/>
              <a:gd name="connsiteX17" fmla="*/ 212436 w 1233054"/>
              <a:gd name="connsiteY17" fmla="*/ 196273 h 1270001"/>
              <a:gd name="connsiteX18" fmla="*/ 267854 w 1233054"/>
              <a:gd name="connsiteY18" fmla="*/ 223982 h 127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33054" h="1270001">
                <a:moveTo>
                  <a:pt x="267854" y="223982"/>
                </a:moveTo>
                <a:cubicBezTo>
                  <a:pt x="304799" y="221673"/>
                  <a:pt x="387927" y="217055"/>
                  <a:pt x="434109" y="182419"/>
                </a:cubicBezTo>
                <a:cubicBezTo>
                  <a:pt x="480291" y="147783"/>
                  <a:pt x="489527" y="32328"/>
                  <a:pt x="544945" y="16164"/>
                </a:cubicBezTo>
                <a:cubicBezTo>
                  <a:pt x="600363" y="0"/>
                  <a:pt x="711200" y="55419"/>
                  <a:pt x="766618" y="85437"/>
                </a:cubicBezTo>
                <a:cubicBezTo>
                  <a:pt x="822036" y="115455"/>
                  <a:pt x="808181" y="168564"/>
                  <a:pt x="877454" y="196273"/>
                </a:cubicBezTo>
                <a:cubicBezTo>
                  <a:pt x="946727" y="223982"/>
                  <a:pt x="1131454" y="189346"/>
                  <a:pt x="1182254" y="251691"/>
                </a:cubicBezTo>
                <a:cubicBezTo>
                  <a:pt x="1233054" y="314036"/>
                  <a:pt x="1177636" y="489528"/>
                  <a:pt x="1182254" y="570346"/>
                </a:cubicBezTo>
                <a:cubicBezTo>
                  <a:pt x="1186872" y="651164"/>
                  <a:pt x="1223818" y="669637"/>
                  <a:pt x="1209964" y="736601"/>
                </a:cubicBezTo>
                <a:cubicBezTo>
                  <a:pt x="1196110" y="803565"/>
                  <a:pt x="1149927" y="930565"/>
                  <a:pt x="1099127" y="972128"/>
                </a:cubicBezTo>
                <a:cubicBezTo>
                  <a:pt x="1048327" y="1013691"/>
                  <a:pt x="965200" y="942109"/>
                  <a:pt x="905164" y="985982"/>
                </a:cubicBezTo>
                <a:cubicBezTo>
                  <a:pt x="845128" y="1029855"/>
                  <a:pt x="824346" y="1200727"/>
                  <a:pt x="738909" y="1235364"/>
                </a:cubicBezTo>
                <a:cubicBezTo>
                  <a:pt x="653472" y="1270001"/>
                  <a:pt x="459509" y="1226128"/>
                  <a:pt x="392545" y="1193801"/>
                </a:cubicBezTo>
                <a:cubicBezTo>
                  <a:pt x="325581" y="1161474"/>
                  <a:pt x="381000" y="1096819"/>
                  <a:pt x="337127" y="1041401"/>
                </a:cubicBezTo>
                <a:cubicBezTo>
                  <a:pt x="293254" y="985983"/>
                  <a:pt x="184727" y="923636"/>
                  <a:pt x="129309" y="861291"/>
                </a:cubicBezTo>
                <a:cubicBezTo>
                  <a:pt x="73891" y="798946"/>
                  <a:pt x="9236" y="718128"/>
                  <a:pt x="4618" y="667328"/>
                </a:cubicBezTo>
                <a:cubicBezTo>
                  <a:pt x="0" y="616528"/>
                  <a:pt x="80818" y="611909"/>
                  <a:pt x="101600" y="556491"/>
                </a:cubicBezTo>
                <a:cubicBezTo>
                  <a:pt x="122382" y="501073"/>
                  <a:pt x="110836" y="394855"/>
                  <a:pt x="129309" y="334819"/>
                </a:cubicBezTo>
                <a:cubicBezTo>
                  <a:pt x="147782" y="274783"/>
                  <a:pt x="184727" y="214746"/>
                  <a:pt x="212436" y="196273"/>
                </a:cubicBezTo>
                <a:cubicBezTo>
                  <a:pt x="240145" y="177800"/>
                  <a:pt x="230909" y="226291"/>
                  <a:pt x="267854" y="223982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3202709" y="3166627"/>
            <a:ext cx="1369291" cy="833582"/>
          </a:xfrm>
          <a:custGeom>
            <a:avLst/>
            <a:gdLst>
              <a:gd name="connsiteX0" fmla="*/ 87745 w 1369291"/>
              <a:gd name="connsiteY0" fmla="*/ 127000 h 833582"/>
              <a:gd name="connsiteX1" fmla="*/ 531091 w 1369291"/>
              <a:gd name="connsiteY1" fmla="*/ 2309 h 833582"/>
              <a:gd name="connsiteX2" fmla="*/ 1251527 w 1369291"/>
              <a:gd name="connsiteY2" fmla="*/ 113146 h 833582"/>
              <a:gd name="connsiteX3" fmla="*/ 1237673 w 1369291"/>
              <a:gd name="connsiteY3" fmla="*/ 514927 h 833582"/>
              <a:gd name="connsiteX4" fmla="*/ 891309 w 1369291"/>
              <a:gd name="connsiteY4" fmla="*/ 542636 h 833582"/>
              <a:gd name="connsiteX5" fmla="*/ 738909 w 1369291"/>
              <a:gd name="connsiteY5" fmla="*/ 736600 h 833582"/>
              <a:gd name="connsiteX6" fmla="*/ 960582 w 1369291"/>
              <a:gd name="connsiteY6" fmla="*/ 819727 h 833582"/>
              <a:gd name="connsiteX7" fmla="*/ 808182 w 1369291"/>
              <a:gd name="connsiteY7" fmla="*/ 819727 h 833582"/>
              <a:gd name="connsiteX8" fmla="*/ 669636 w 1369291"/>
              <a:gd name="connsiteY8" fmla="*/ 764309 h 833582"/>
              <a:gd name="connsiteX9" fmla="*/ 669636 w 1369291"/>
              <a:gd name="connsiteY9" fmla="*/ 598055 h 833582"/>
              <a:gd name="connsiteX10" fmla="*/ 780473 w 1369291"/>
              <a:gd name="connsiteY10" fmla="*/ 459509 h 833582"/>
              <a:gd name="connsiteX11" fmla="*/ 946727 w 1369291"/>
              <a:gd name="connsiteY11" fmla="*/ 445655 h 833582"/>
              <a:gd name="connsiteX12" fmla="*/ 1099127 w 1369291"/>
              <a:gd name="connsiteY12" fmla="*/ 445655 h 833582"/>
              <a:gd name="connsiteX13" fmla="*/ 1168400 w 1369291"/>
              <a:gd name="connsiteY13" fmla="*/ 348673 h 833582"/>
              <a:gd name="connsiteX14" fmla="*/ 1168400 w 1369291"/>
              <a:gd name="connsiteY14" fmla="*/ 223982 h 833582"/>
              <a:gd name="connsiteX15" fmla="*/ 1029854 w 1369291"/>
              <a:gd name="connsiteY15" fmla="*/ 154709 h 833582"/>
              <a:gd name="connsiteX16" fmla="*/ 766618 w 1369291"/>
              <a:gd name="connsiteY16" fmla="*/ 127000 h 833582"/>
              <a:gd name="connsiteX17" fmla="*/ 461818 w 1369291"/>
              <a:gd name="connsiteY17" fmla="*/ 99291 h 833582"/>
              <a:gd name="connsiteX18" fmla="*/ 267854 w 1369291"/>
              <a:gd name="connsiteY18" fmla="*/ 140855 h 833582"/>
              <a:gd name="connsiteX19" fmla="*/ 129309 w 1369291"/>
              <a:gd name="connsiteY19" fmla="*/ 196273 h 833582"/>
              <a:gd name="connsiteX20" fmla="*/ 4618 w 1369291"/>
              <a:gd name="connsiteY20" fmla="*/ 182418 h 833582"/>
              <a:gd name="connsiteX21" fmla="*/ 87745 w 1369291"/>
              <a:gd name="connsiteY21" fmla="*/ 127000 h 83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69291" h="833582">
                <a:moveTo>
                  <a:pt x="87745" y="127000"/>
                </a:moveTo>
                <a:cubicBezTo>
                  <a:pt x="175490" y="96982"/>
                  <a:pt x="337127" y="4618"/>
                  <a:pt x="531091" y="2309"/>
                </a:cubicBezTo>
                <a:cubicBezTo>
                  <a:pt x="725055" y="0"/>
                  <a:pt x="1133763" y="27710"/>
                  <a:pt x="1251527" y="113146"/>
                </a:cubicBezTo>
                <a:cubicBezTo>
                  <a:pt x="1369291" y="198582"/>
                  <a:pt x="1297709" y="443345"/>
                  <a:pt x="1237673" y="514927"/>
                </a:cubicBezTo>
                <a:cubicBezTo>
                  <a:pt x="1177637" y="586509"/>
                  <a:pt x="974436" y="505690"/>
                  <a:pt x="891309" y="542636"/>
                </a:cubicBezTo>
                <a:cubicBezTo>
                  <a:pt x="808182" y="579582"/>
                  <a:pt x="727364" y="690418"/>
                  <a:pt x="738909" y="736600"/>
                </a:cubicBezTo>
                <a:cubicBezTo>
                  <a:pt x="750454" y="782782"/>
                  <a:pt x="949037" y="805873"/>
                  <a:pt x="960582" y="819727"/>
                </a:cubicBezTo>
                <a:cubicBezTo>
                  <a:pt x="972128" y="833582"/>
                  <a:pt x="856673" y="828963"/>
                  <a:pt x="808182" y="819727"/>
                </a:cubicBezTo>
                <a:cubicBezTo>
                  <a:pt x="759691" y="810491"/>
                  <a:pt x="692727" y="801254"/>
                  <a:pt x="669636" y="764309"/>
                </a:cubicBezTo>
                <a:cubicBezTo>
                  <a:pt x="646545" y="727364"/>
                  <a:pt x="651163" y="648855"/>
                  <a:pt x="669636" y="598055"/>
                </a:cubicBezTo>
                <a:cubicBezTo>
                  <a:pt x="688109" y="547255"/>
                  <a:pt x="734291" y="484909"/>
                  <a:pt x="780473" y="459509"/>
                </a:cubicBezTo>
                <a:cubicBezTo>
                  <a:pt x="826655" y="434109"/>
                  <a:pt x="893618" y="447964"/>
                  <a:pt x="946727" y="445655"/>
                </a:cubicBezTo>
                <a:cubicBezTo>
                  <a:pt x="999836" y="443346"/>
                  <a:pt x="1062181" y="461819"/>
                  <a:pt x="1099127" y="445655"/>
                </a:cubicBezTo>
                <a:cubicBezTo>
                  <a:pt x="1136073" y="429491"/>
                  <a:pt x="1156855" y="385619"/>
                  <a:pt x="1168400" y="348673"/>
                </a:cubicBezTo>
                <a:cubicBezTo>
                  <a:pt x="1179946" y="311728"/>
                  <a:pt x="1191491" y="256309"/>
                  <a:pt x="1168400" y="223982"/>
                </a:cubicBezTo>
                <a:cubicBezTo>
                  <a:pt x="1145309" y="191655"/>
                  <a:pt x="1096818" y="170873"/>
                  <a:pt x="1029854" y="154709"/>
                </a:cubicBezTo>
                <a:cubicBezTo>
                  <a:pt x="962890" y="138545"/>
                  <a:pt x="766618" y="127000"/>
                  <a:pt x="766618" y="127000"/>
                </a:cubicBezTo>
                <a:cubicBezTo>
                  <a:pt x="671945" y="117764"/>
                  <a:pt x="544945" y="96982"/>
                  <a:pt x="461818" y="99291"/>
                </a:cubicBezTo>
                <a:cubicBezTo>
                  <a:pt x="378691" y="101600"/>
                  <a:pt x="323272" y="124691"/>
                  <a:pt x="267854" y="140855"/>
                </a:cubicBezTo>
                <a:cubicBezTo>
                  <a:pt x="212436" y="157019"/>
                  <a:pt x="173182" y="189346"/>
                  <a:pt x="129309" y="196273"/>
                </a:cubicBezTo>
                <a:cubicBezTo>
                  <a:pt x="85436" y="203200"/>
                  <a:pt x="9236" y="198582"/>
                  <a:pt x="4618" y="182418"/>
                </a:cubicBezTo>
                <a:cubicBezTo>
                  <a:pt x="0" y="166254"/>
                  <a:pt x="0" y="157018"/>
                  <a:pt x="87745" y="127000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909455" y="3256682"/>
            <a:ext cx="468745" cy="429491"/>
          </a:xfrm>
          <a:custGeom>
            <a:avLst/>
            <a:gdLst>
              <a:gd name="connsiteX0" fmla="*/ 62345 w 468745"/>
              <a:gd name="connsiteY0" fmla="*/ 92363 h 429491"/>
              <a:gd name="connsiteX1" fmla="*/ 242454 w 468745"/>
              <a:gd name="connsiteY1" fmla="*/ 9236 h 429491"/>
              <a:gd name="connsiteX2" fmla="*/ 394854 w 468745"/>
              <a:gd name="connsiteY2" fmla="*/ 36945 h 429491"/>
              <a:gd name="connsiteX3" fmla="*/ 464127 w 468745"/>
              <a:gd name="connsiteY3" fmla="*/ 189345 h 429491"/>
              <a:gd name="connsiteX4" fmla="*/ 367145 w 468745"/>
              <a:gd name="connsiteY4" fmla="*/ 355600 h 429491"/>
              <a:gd name="connsiteX5" fmla="*/ 214745 w 468745"/>
              <a:gd name="connsiteY5" fmla="*/ 397163 h 429491"/>
              <a:gd name="connsiteX6" fmla="*/ 62345 w 468745"/>
              <a:gd name="connsiteY6" fmla="*/ 411018 h 429491"/>
              <a:gd name="connsiteX7" fmla="*/ 6927 w 468745"/>
              <a:gd name="connsiteY7" fmla="*/ 286327 h 429491"/>
              <a:gd name="connsiteX8" fmla="*/ 20781 w 468745"/>
              <a:gd name="connsiteY8" fmla="*/ 147781 h 429491"/>
              <a:gd name="connsiteX9" fmla="*/ 62345 w 468745"/>
              <a:gd name="connsiteY9" fmla="*/ 92363 h 429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745" h="429491">
                <a:moveTo>
                  <a:pt x="62345" y="92363"/>
                </a:moveTo>
                <a:cubicBezTo>
                  <a:pt x="99290" y="69272"/>
                  <a:pt x="187036" y="18472"/>
                  <a:pt x="242454" y="9236"/>
                </a:cubicBezTo>
                <a:cubicBezTo>
                  <a:pt x="297872" y="0"/>
                  <a:pt x="357909" y="6927"/>
                  <a:pt x="394854" y="36945"/>
                </a:cubicBezTo>
                <a:cubicBezTo>
                  <a:pt x="431799" y="66963"/>
                  <a:pt x="468745" y="136236"/>
                  <a:pt x="464127" y="189345"/>
                </a:cubicBezTo>
                <a:cubicBezTo>
                  <a:pt x="459509" y="242454"/>
                  <a:pt x="408709" y="320964"/>
                  <a:pt x="367145" y="355600"/>
                </a:cubicBezTo>
                <a:cubicBezTo>
                  <a:pt x="325581" y="390236"/>
                  <a:pt x="265545" y="387927"/>
                  <a:pt x="214745" y="397163"/>
                </a:cubicBezTo>
                <a:cubicBezTo>
                  <a:pt x="163945" y="406399"/>
                  <a:pt x="96981" y="429491"/>
                  <a:pt x="62345" y="411018"/>
                </a:cubicBezTo>
                <a:cubicBezTo>
                  <a:pt x="27709" y="392545"/>
                  <a:pt x="13854" y="330200"/>
                  <a:pt x="6927" y="286327"/>
                </a:cubicBezTo>
                <a:cubicBezTo>
                  <a:pt x="0" y="242454"/>
                  <a:pt x="11545" y="177799"/>
                  <a:pt x="20781" y="147781"/>
                </a:cubicBezTo>
                <a:cubicBezTo>
                  <a:pt x="30017" y="117763"/>
                  <a:pt x="25400" y="115454"/>
                  <a:pt x="62345" y="92363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290618" y="3272846"/>
            <a:ext cx="801255" cy="674254"/>
          </a:xfrm>
          <a:custGeom>
            <a:avLst/>
            <a:gdLst>
              <a:gd name="connsiteX0" fmla="*/ 542636 w 801255"/>
              <a:gd name="connsiteY0" fmla="*/ 6927 h 674254"/>
              <a:gd name="connsiteX1" fmla="*/ 348673 w 801255"/>
              <a:gd name="connsiteY1" fmla="*/ 76199 h 674254"/>
              <a:gd name="connsiteX2" fmla="*/ 182418 w 801255"/>
              <a:gd name="connsiteY2" fmla="*/ 297872 h 674254"/>
              <a:gd name="connsiteX3" fmla="*/ 71582 w 801255"/>
              <a:gd name="connsiteY3" fmla="*/ 477981 h 674254"/>
              <a:gd name="connsiteX4" fmla="*/ 30018 w 801255"/>
              <a:gd name="connsiteY4" fmla="*/ 630381 h 674254"/>
              <a:gd name="connsiteX5" fmla="*/ 251691 w 801255"/>
              <a:gd name="connsiteY5" fmla="*/ 658090 h 674254"/>
              <a:gd name="connsiteX6" fmla="*/ 514927 w 801255"/>
              <a:gd name="connsiteY6" fmla="*/ 533399 h 674254"/>
              <a:gd name="connsiteX7" fmla="*/ 695036 w 801255"/>
              <a:gd name="connsiteY7" fmla="*/ 491836 h 674254"/>
              <a:gd name="connsiteX8" fmla="*/ 792018 w 801255"/>
              <a:gd name="connsiteY8" fmla="*/ 367145 h 674254"/>
              <a:gd name="connsiteX9" fmla="*/ 750455 w 801255"/>
              <a:gd name="connsiteY9" fmla="*/ 214745 h 674254"/>
              <a:gd name="connsiteX10" fmla="*/ 695036 w 801255"/>
              <a:gd name="connsiteY10" fmla="*/ 159327 h 674254"/>
              <a:gd name="connsiteX11" fmla="*/ 653473 w 801255"/>
              <a:gd name="connsiteY11" fmla="*/ 34636 h 674254"/>
              <a:gd name="connsiteX12" fmla="*/ 542636 w 801255"/>
              <a:gd name="connsiteY12" fmla="*/ 6927 h 67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1255" h="674254">
                <a:moveTo>
                  <a:pt x="542636" y="6927"/>
                </a:moveTo>
                <a:cubicBezTo>
                  <a:pt x="491836" y="13854"/>
                  <a:pt x="408709" y="27708"/>
                  <a:pt x="348673" y="76199"/>
                </a:cubicBezTo>
                <a:cubicBezTo>
                  <a:pt x="288637" y="124690"/>
                  <a:pt x="228600" y="230908"/>
                  <a:pt x="182418" y="297872"/>
                </a:cubicBezTo>
                <a:cubicBezTo>
                  <a:pt x="136236" y="364836"/>
                  <a:pt x="96982" y="422563"/>
                  <a:pt x="71582" y="477981"/>
                </a:cubicBezTo>
                <a:cubicBezTo>
                  <a:pt x="46182" y="533399"/>
                  <a:pt x="0" y="600363"/>
                  <a:pt x="30018" y="630381"/>
                </a:cubicBezTo>
                <a:cubicBezTo>
                  <a:pt x="60036" y="660399"/>
                  <a:pt x="170873" y="674254"/>
                  <a:pt x="251691" y="658090"/>
                </a:cubicBezTo>
                <a:cubicBezTo>
                  <a:pt x="332509" y="641926"/>
                  <a:pt x="441036" y="561108"/>
                  <a:pt x="514927" y="533399"/>
                </a:cubicBezTo>
                <a:cubicBezTo>
                  <a:pt x="588818" y="505690"/>
                  <a:pt x="648854" y="519545"/>
                  <a:pt x="695036" y="491836"/>
                </a:cubicBezTo>
                <a:cubicBezTo>
                  <a:pt x="741218" y="464127"/>
                  <a:pt x="782782" y="413327"/>
                  <a:pt x="792018" y="367145"/>
                </a:cubicBezTo>
                <a:cubicBezTo>
                  <a:pt x="801255" y="320963"/>
                  <a:pt x="766619" y="249381"/>
                  <a:pt x="750455" y="214745"/>
                </a:cubicBezTo>
                <a:cubicBezTo>
                  <a:pt x="734291" y="180109"/>
                  <a:pt x="711200" y="189345"/>
                  <a:pt x="695036" y="159327"/>
                </a:cubicBezTo>
                <a:cubicBezTo>
                  <a:pt x="678872" y="129309"/>
                  <a:pt x="678873" y="57727"/>
                  <a:pt x="653473" y="34636"/>
                </a:cubicBezTo>
                <a:cubicBezTo>
                  <a:pt x="628073" y="11545"/>
                  <a:pt x="593436" y="0"/>
                  <a:pt x="542636" y="6927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17632" y="346117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503318" y="3461176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459182" y="3501445"/>
            <a:ext cx="507999" cy="415637"/>
          </a:xfrm>
          <a:custGeom>
            <a:avLst/>
            <a:gdLst>
              <a:gd name="connsiteX0" fmla="*/ 0 w 507999"/>
              <a:gd name="connsiteY0" fmla="*/ 415637 h 415637"/>
              <a:gd name="connsiteX1" fmla="*/ 263236 w 507999"/>
              <a:gd name="connsiteY1" fmla="*/ 263237 h 415637"/>
              <a:gd name="connsiteX2" fmla="*/ 471054 w 507999"/>
              <a:gd name="connsiteY2" fmla="*/ 166255 h 415637"/>
              <a:gd name="connsiteX3" fmla="*/ 484909 w 507999"/>
              <a:gd name="connsiteY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999" h="415637">
                <a:moveTo>
                  <a:pt x="0" y="415637"/>
                </a:moveTo>
                <a:cubicBezTo>
                  <a:pt x="92363" y="360219"/>
                  <a:pt x="184727" y="304801"/>
                  <a:pt x="263236" y="263237"/>
                </a:cubicBezTo>
                <a:cubicBezTo>
                  <a:pt x="341745" y="221673"/>
                  <a:pt x="434109" y="210128"/>
                  <a:pt x="471054" y="166255"/>
                </a:cubicBezTo>
                <a:cubicBezTo>
                  <a:pt x="507999" y="122382"/>
                  <a:pt x="496454" y="61191"/>
                  <a:pt x="484909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785786" y="3246862"/>
            <a:ext cx="785818" cy="78581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916542" y="3083349"/>
            <a:ext cx="297872" cy="371763"/>
          </a:xfrm>
          <a:custGeom>
            <a:avLst/>
            <a:gdLst>
              <a:gd name="connsiteX0" fmla="*/ 258618 w 297872"/>
              <a:gd name="connsiteY0" fmla="*/ 152400 h 371763"/>
              <a:gd name="connsiteX1" fmla="*/ 36945 w 297872"/>
              <a:gd name="connsiteY1" fmla="*/ 27709 h 371763"/>
              <a:gd name="connsiteX2" fmla="*/ 36945 w 297872"/>
              <a:gd name="connsiteY2" fmla="*/ 318654 h 371763"/>
              <a:gd name="connsiteX3" fmla="*/ 161636 w 297872"/>
              <a:gd name="connsiteY3" fmla="*/ 346363 h 371763"/>
              <a:gd name="connsiteX4" fmla="*/ 272472 w 297872"/>
              <a:gd name="connsiteY4" fmla="*/ 263236 h 371763"/>
              <a:gd name="connsiteX5" fmla="*/ 258618 w 297872"/>
              <a:gd name="connsiteY5" fmla="*/ 152400 h 3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72" h="371763">
                <a:moveTo>
                  <a:pt x="258618" y="152400"/>
                </a:moveTo>
                <a:cubicBezTo>
                  <a:pt x="219364" y="113146"/>
                  <a:pt x="73891" y="0"/>
                  <a:pt x="36945" y="27709"/>
                </a:cubicBezTo>
                <a:cubicBezTo>
                  <a:pt x="0" y="55418"/>
                  <a:pt x="16163" y="265545"/>
                  <a:pt x="36945" y="318654"/>
                </a:cubicBezTo>
                <a:cubicBezTo>
                  <a:pt x="57727" y="371763"/>
                  <a:pt x="122381" y="355599"/>
                  <a:pt x="161636" y="346363"/>
                </a:cubicBezTo>
                <a:cubicBezTo>
                  <a:pt x="200891" y="337127"/>
                  <a:pt x="256308" y="293254"/>
                  <a:pt x="272472" y="263236"/>
                </a:cubicBezTo>
                <a:cubicBezTo>
                  <a:pt x="288636" y="233218"/>
                  <a:pt x="297872" y="191654"/>
                  <a:pt x="258618" y="152400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 flipH="1">
            <a:off x="1202294" y="3089413"/>
            <a:ext cx="297872" cy="371763"/>
          </a:xfrm>
          <a:custGeom>
            <a:avLst/>
            <a:gdLst>
              <a:gd name="connsiteX0" fmla="*/ 258618 w 297872"/>
              <a:gd name="connsiteY0" fmla="*/ 152400 h 371763"/>
              <a:gd name="connsiteX1" fmla="*/ 36945 w 297872"/>
              <a:gd name="connsiteY1" fmla="*/ 27709 h 371763"/>
              <a:gd name="connsiteX2" fmla="*/ 36945 w 297872"/>
              <a:gd name="connsiteY2" fmla="*/ 318654 h 371763"/>
              <a:gd name="connsiteX3" fmla="*/ 161636 w 297872"/>
              <a:gd name="connsiteY3" fmla="*/ 346363 h 371763"/>
              <a:gd name="connsiteX4" fmla="*/ 272472 w 297872"/>
              <a:gd name="connsiteY4" fmla="*/ 263236 h 371763"/>
              <a:gd name="connsiteX5" fmla="*/ 258618 w 297872"/>
              <a:gd name="connsiteY5" fmla="*/ 152400 h 371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872" h="371763">
                <a:moveTo>
                  <a:pt x="258618" y="152400"/>
                </a:moveTo>
                <a:cubicBezTo>
                  <a:pt x="219364" y="113146"/>
                  <a:pt x="73891" y="0"/>
                  <a:pt x="36945" y="27709"/>
                </a:cubicBezTo>
                <a:cubicBezTo>
                  <a:pt x="0" y="55418"/>
                  <a:pt x="16163" y="265545"/>
                  <a:pt x="36945" y="318654"/>
                </a:cubicBezTo>
                <a:cubicBezTo>
                  <a:pt x="57727" y="371763"/>
                  <a:pt x="122381" y="355599"/>
                  <a:pt x="161636" y="346363"/>
                </a:cubicBezTo>
                <a:cubicBezTo>
                  <a:pt x="200891" y="337127"/>
                  <a:pt x="256308" y="293254"/>
                  <a:pt x="272472" y="263236"/>
                </a:cubicBezTo>
                <a:cubicBezTo>
                  <a:pt x="288636" y="233218"/>
                  <a:pt x="297872" y="191654"/>
                  <a:pt x="258618" y="152400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142976" y="3232289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142976" y="353261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428728" y="353261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 rot="10800000">
            <a:off x="1285852" y="381836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28662" y="421481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n</a:t>
            </a:r>
            <a:endParaRPr lang="en-GB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071802" y="4214818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n</a:t>
            </a:r>
            <a:endParaRPr lang="en-GB" sz="3200" b="1" dirty="0"/>
          </a:p>
        </p:txBody>
      </p:sp>
      <p:sp>
        <p:nvSpPr>
          <p:cNvPr id="40" name="Oval 39"/>
          <p:cNvSpPr/>
          <p:nvPr/>
        </p:nvSpPr>
        <p:spPr>
          <a:xfrm>
            <a:off x="1714480" y="5143512"/>
            <a:ext cx="1143008" cy="11430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285984" y="5715016"/>
            <a:ext cx="428628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2857488" y="5773183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2n</a:t>
            </a:r>
            <a:endParaRPr lang="en-GB" sz="3200" b="1" dirty="0"/>
          </a:p>
        </p:txBody>
      </p:sp>
      <p:cxnSp>
        <p:nvCxnSpPr>
          <p:cNvPr id="44" name="Straight Arrow Connector 43"/>
          <p:cNvCxnSpPr/>
          <p:nvPr/>
        </p:nvCxnSpPr>
        <p:spPr>
          <a:xfrm rot="16200000" flipH="1">
            <a:off x="1428728" y="428625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035951" y="4321975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4624E-6 L 0.89253 0.0034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" y="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4" grpId="0"/>
      <p:bldP spid="35" grpId="0"/>
      <p:bldP spid="40" grpId="0" animBg="1"/>
      <p:bldP spid="41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Gametes are Formed by </a:t>
            </a:r>
            <a:r>
              <a:rPr lang="en-GB" sz="3400" b="1" u="sng" dirty="0" smtClean="0"/>
              <a:t>Meio</a:t>
            </a:r>
            <a:r>
              <a:rPr lang="en-GB" sz="3400" dirty="0" smtClean="0"/>
              <a:t>sis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500" dirty="0" smtClean="0"/>
              <a:t>Meiosis is just a type of </a:t>
            </a:r>
            <a:r>
              <a:rPr lang="en-GB" sz="2500" b="1" dirty="0" smtClean="0">
                <a:solidFill>
                  <a:srgbClr val="FF0000"/>
                </a:solidFill>
              </a:rPr>
              <a:t>cell division</a:t>
            </a:r>
            <a:r>
              <a:rPr lang="en-GB" sz="2500" dirty="0" smtClean="0"/>
              <a:t>. Unlike mitosis though, it’s </a:t>
            </a:r>
            <a:r>
              <a:rPr lang="en-GB" sz="2500" b="1" dirty="0" smtClean="0">
                <a:solidFill>
                  <a:srgbClr val="00B050"/>
                </a:solidFill>
              </a:rPr>
              <a:t>outcome</a:t>
            </a:r>
            <a:r>
              <a:rPr lang="en-GB" sz="2500" dirty="0" smtClean="0"/>
              <a:t> is </a:t>
            </a:r>
            <a:r>
              <a:rPr lang="en-GB" sz="2500" b="1" dirty="0" smtClean="0">
                <a:solidFill>
                  <a:srgbClr val="0070C0"/>
                </a:solidFill>
              </a:rPr>
              <a:t>insanely different</a:t>
            </a:r>
            <a:r>
              <a:rPr lang="en-GB" sz="2500" dirty="0" smtClean="0"/>
              <a:t>.</a:t>
            </a:r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endParaRPr lang="en-GB" sz="2500" dirty="0" smtClean="0"/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endParaRPr lang="en-GB" sz="2500" dirty="0" smtClean="0"/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endParaRPr lang="en-GB" sz="2500" dirty="0" smtClean="0"/>
          </a:p>
          <a:p>
            <a:pPr algn="ctr">
              <a:buNone/>
            </a:pPr>
            <a:endParaRPr lang="en-GB" sz="2500" dirty="0"/>
          </a:p>
          <a:p>
            <a:pPr algn="ctr">
              <a:buNone/>
            </a:pPr>
            <a:r>
              <a:rPr lang="en-GB" sz="2500" dirty="0" smtClean="0"/>
              <a:t>Meiosis happens in your </a:t>
            </a:r>
            <a:r>
              <a:rPr lang="en-GB" sz="2500" b="1" dirty="0" smtClean="0">
                <a:solidFill>
                  <a:srgbClr val="00B050"/>
                </a:solidFill>
              </a:rPr>
              <a:t>reproductive organs</a:t>
            </a:r>
            <a:r>
              <a:rPr lang="en-GB" sz="2500" dirty="0" smtClean="0"/>
              <a:t>.</a:t>
            </a:r>
          </a:p>
          <a:p>
            <a:pPr algn="ctr">
              <a:buNone/>
            </a:pPr>
            <a:r>
              <a:rPr lang="en-GB" sz="2500" b="1" dirty="0" smtClean="0">
                <a:solidFill>
                  <a:srgbClr val="0070C0"/>
                </a:solidFill>
              </a:rPr>
              <a:t>Ovaries</a:t>
            </a:r>
            <a:r>
              <a:rPr lang="en-GB" sz="2500" dirty="0" smtClean="0"/>
              <a:t> if your a girl...</a:t>
            </a:r>
          </a:p>
          <a:p>
            <a:pPr algn="ctr">
              <a:buNone/>
            </a:pP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Testicles</a:t>
            </a:r>
            <a:r>
              <a:rPr lang="en-GB" sz="2500" b="1" dirty="0" smtClean="0"/>
              <a:t> </a:t>
            </a:r>
            <a:r>
              <a:rPr lang="en-GB" sz="2500" dirty="0" smtClean="0"/>
              <a:t>if you’re a dude...</a:t>
            </a:r>
          </a:p>
          <a:p>
            <a:pPr algn="ctr">
              <a:buNone/>
            </a:pPr>
            <a:r>
              <a:rPr lang="en-GB" sz="2500" b="1" dirty="0" smtClean="0">
                <a:solidFill>
                  <a:srgbClr val="7030A0"/>
                </a:solidFill>
              </a:rPr>
              <a:t>But how..........................................................?</a:t>
            </a:r>
            <a:endParaRPr lang="en-GB" sz="2500" b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5720" y="1714488"/>
            <a:ext cx="357190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Someone draw the outcome of mitosis here:</a:t>
            </a:r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endParaRPr lang="en-GB" u="sng" dirty="0" smtClean="0"/>
          </a:p>
          <a:p>
            <a:pPr algn="ctr"/>
            <a:endParaRPr lang="en-GB" u="sng" dirty="0"/>
          </a:p>
          <a:p>
            <a:pPr algn="ctr"/>
            <a:endParaRPr lang="en-GB" u="sng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3857620" y="1714488"/>
            <a:ext cx="5143536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you can see by __________’s brilliant drawing, 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mitosis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in </a:t>
            </a:r>
            <a:r>
              <a:rPr kumimoji="0" lang="en-GB" sz="25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</a:t>
            </a:r>
            <a:r>
              <a:rPr kumimoji="0" lang="en-GB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IDENTICAL</a:t>
            </a:r>
            <a:r>
              <a:rPr kumimoji="0" lang="en-GB" sz="25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DAUGHTER CELLS!</a:t>
            </a:r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500" b="1" dirty="0"/>
          </a:p>
          <a:p>
            <a:pPr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500" dirty="0" smtClean="0"/>
              <a:t>Just like the parent cell, the daughter cells are both </a:t>
            </a:r>
            <a:r>
              <a:rPr lang="en-GB" sz="2500" b="1" dirty="0" smtClean="0">
                <a:solidFill>
                  <a:srgbClr val="FF0000"/>
                </a:solidFill>
              </a:rPr>
              <a:t>diploid</a:t>
            </a:r>
            <a:r>
              <a:rPr lang="en-GB" sz="2500" dirty="0" smtClean="0"/>
              <a:t> too.</a:t>
            </a:r>
            <a:r>
              <a:rPr kumimoji="0" lang="en-GB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Meiosis Involves </a:t>
            </a:r>
            <a:r>
              <a:rPr lang="en-GB" sz="3400" b="1" u="sng" dirty="0" smtClean="0"/>
              <a:t>2</a:t>
            </a:r>
            <a:r>
              <a:rPr lang="en-GB" sz="3400" dirty="0" smtClean="0"/>
              <a:t> Nuclear Divisions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400" dirty="0" smtClean="0"/>
              <a:t>It’s easy to explain why meiosis requires </a:t>
            </a:r>
            <a:r>
              <a:rPr lang="en-GB" sz="2400" b="1" u="sng" dirty="0" smtClean="0">
                <a:solidFill>
                  <a:srgbClr val="FF0000"/>
                </a:solidFill>
              </a:rPr>
              <a:t>two</a:t>
            </a:r>
            <a:r>
              <a:rPr lang="en-GB" sz="2400" dirty="0" smtClean="0"/>
              <a:t> nuclear divisions. You already know that gametes need to be </a:t>
            </a:r>
            <a:r>
              <a:rPr lang="en-GB" sz="2400" b="1" dirty="0" smtClean="0">
                <a:solidFill>
                  <a:srgbClr val="00B050"/>
                </a:solidFill>
              </a:rPr>
              <a:t>haploid</a:t>
            </a:r>
            <a:r>
              <a:rPr lang="en-GB" sz="2400" dirty="0" smtClean="0">
                <a:solidFill>
                  <a:srgbClr val="00B050"/>
                </a:solidFill>
              </a:rPr>
              <a:t>.... </a:t>
            </a:r>
            <a:r>
              <a:rPr lang="en-GB" sz="2400" b="1" dirty="0" smtClean="0">
                <a:solidFill>
                  <a:srgbClr val="0070C0"/>
                </a:solidFill>
              </a:rPr>
              <a:t>2 divisions will get you from diploid to haploid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9" name="Oval 8"/>
          <p:cNvSpPr/>
          <p:nvPr/>
        </p:nvSpPr>
        <p:spPr>
          <a:xfrm>
            <a:off x="785786" y="3786190"/>
            <a:ext cx="1071570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143768" y="1714488"/>
            <a:ext cx="1071570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143768" y="3000372"/>
            <a:ext cx="1071570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143768" y="4286256"/>
            <a:ext cx="1071570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7143768" y="5572140"/>
            <a:ext cx="1071570" cy="107157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928794" y="3429000"/>
            <a:ext cx="200026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57356" y="4643446"/>
            <a:ext cx="2143140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072066" y="2357430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43504" y="3429000"/>
            <a:ext cx="192882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43504" y="5429264"/>
            <a:ext cx="192882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143504" y="5000636"/>
            <a:ext cx="192882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071538" y="392906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142976" y="392906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1071538" y="428625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142976" y="428625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1071538" y="4214818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1428728" y="3929066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1500166" y="3929066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1428728" y="4286256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1500166" y="4286256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1428728" y="4214818"/>
            <a:ext cx="142876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2" name="Group 81"/>
          <p:cNvGrpSpPr/>
          <p:nvPr/>
        </p:nvGrpSpPr>
        <p:grpSpPr>
          <a:xfrm>
            <a:off x="4000496" y="2928934"/>
            <a:ext cx="1071570" cy="2786082"/>
            <a:chOff x="4000496" y="2928934"/>
            <a:chExt cx="1071570" cy="2786082"/>
          </a:xfrm>
        </p:grpSpPr>
        <p:sp>
          <p:nvSpPr>
            <p:cNvPr id="10" name="Oval 9"/>
            <p:cNvSpPr/>
            <p:nvPr/>
          </p:nvSpPr>
          <p:spPr>
            <a:xfrm>
              <a:off x="4000496" y="2928934"/>
              <a:ext cx="1071570" cy="107157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000496" y="4643446"/>
              <a:ext cx="1071570" cy="107157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4429124" y="3143248"/>
              <a:ext cx="71438" cy="3571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4500562" y="3143248"/>
              <a:ext cx="71438" cy="3571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4429124" y="3500438"/>
              <a:ext cx="71438" cy="3571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4500562" y="3500438"/>
              <a:ext cx="71438" cy="3571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4429124" y="3429000"/>
              <a:ext cx="142876" cy="14287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4429124" y="4857760"/>
              <a:ext cx="71438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4500562" y="4857760"/>
              <a:ext cx="71438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4429124" y="5214950"/>
              <a:ext cx="71438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4500562" y="5214950"/>
              <a:ext cx="71438" cy="35719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4429124" y="5143512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9" name="Oval 58"/>
          <p:cNvSpPr/>
          <p:nvPr/>
        </p:nvSpPr>
        <p:spPr>
          <a:xfrm>
            <a:off x="7643834" y="1928802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7643834" y="2285992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7643834" y="321468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7643834" y="3571876"/>
            <a:ext cx="71438" cy="35719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7643834" y="4429132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7643834" y="4786322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7643834" y="5786454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7643834" y="6143644"/>
            <a:ext cx="71438" cy="35719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71472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Mum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1500166" y="321468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Dad</a:t>
            </a:r>
            <a:endParaRPr lang="en-GB" dirty="0"/>
          </a:p>
        </p:txBody>
      </p:sp>
      <p:cxnSp>
        <p:nvCxnSpPr>
          <p:cNvPr id="72" name="Straight Arrow Connector 71"/>
          <p:cNvCxnSpPr>
            <a:stCxn id="67" idx="2"/>
          </p:cNvCxnSpPr>
          <p:nvPr/>
        </p:nvCxnSpPr>
        <p:spPr>
          <a:xfrm rot="16200000" flipH="1">
            <a:off x="899014" y="3613666"/>
            <a:ext cx="202172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1536679" y="3607595"/>
            <a:ext cx="213520" cy="1436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00034" y="5000636"/>
            <a:ext cx="157163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Meiosis begins by just taking a regular, diploid body cell.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143108" y="414338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Meiosis I</a:t>
            </a:r>
            <a:endParaRPr lang="en-GB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214942" y="414338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Meiosis II</a:t>
            </a:r>
            <a:endParaRPr lang="en-GB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428596" y="455986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2n</a:t>
            </a:r>
            <a:endParaRPr lang="en-GB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214282" y="4500570"/>
            <a:ext cx="785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2 x 2n</a:t>
            </a:r>
            <a:endParaRPr lang="en-GB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857620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2n</a:t>
            </a:r>
            <a:endParaRPr lang="en-GB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3929058" y="563143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2n</a:t>
            </a:r>
            <a:endParaRPr lang="en-GB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7143768" y="264318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</a:t>
            </a:r>
            <a:endParaRPr lang="en-GB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143768" y="391692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</a:t>
            </a:r>
            <a:endParaRPr lang="en-GB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7143768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</a:t>
            </a:r>
            <a:endParaRPr lang="en-GB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072330" y="64172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</a:t>
            </a:r>
            <a:endParaRPr lang="en-GB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40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78" grpId="0"/>
      <p:bldP spid="79" grpId="0"/>
      <p:bldP spid="80" grpId="0"/>
      <p:bldP spid="81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A Quick Summary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6072230" cy="6000792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2500" dirty="0" smtClean="0"/>
              <a:t>Just like any cell in the </a:t>
            </a:r>
            <a:r>
              <a:rPr lang="en-GB" sz="2500" dirty="0" smtClean="0"/>
              <a:t>cell </a:t>
            </a:r>
            <a:r>
              <a:rPr lang="en-GB" sz="2500" dirty="0" smtClean="0"/>
              <a:t>cycle, a </a:t>
            </a:r>
            <a:r>
              <a:rPr lang="en-GB" sz="2500" b="1" dirty="0" smtClean="0">
                <a:solidFill>
                  <a:srgbClr val="FF0000"/>
                </a:solidFill>
              </a:rPr>
              <a:t>regular cell</a:t>
            </a:r>
            <a:r>
              <a:rPr lang="en-GB" sz="2500" dirty="0" smtClean="0"/>
              <a:t> is minding it’s own business as it goes through </a:t>
            </a:r>
            <a:r>
              <a:rPr lang="en-GB" sz="2500" b="1" dirty="0" smtClean="0">
                <a:solidFill>
                  <a:srgbClr val="00B050"/>
                </a:solidFill>
              </a:rPr>
              <a:t>interphase</a:t>
            </a:r>
            <a:r>
              <a:rPr lang="en-GB" sz="2500" dirty="0" smtClean="0"/>
              <a:t>.</a:t>
            </a:r>
          </a:p>
          <a:p>
            <a:pPr marL="0" algn="ctr">
              <a:buNone/>
            </a:pPr>
            <a:r>
              <a:rPr lang="en-GB" sz="2500" dirty="0" smtClean="0"/>
              <a:t>We know that during interphase, a cell with </a:t>
            </a:r>
            <a:r>
              <a:rPr lang="en-GB" sz="2500" b="1" dirty="0" smtClean="0">
                <a:solidFill>
                  <a:srgbClr val="0070C0"/>
                </a:solidFill>
              </a:rPr>
              <a:t>replicate it’s DNA</a:t>
            </a:r>
            <a:r>
              <a:rPr lang="en-GB" sz="2500" dirty="0" smtClean="0"/>
              <a:t>.</a:t>
            </a:r>
          </a:p>
          <a:p>
            <a:pPr marL="0" algn="ctr">
              <a:buNone/>
            </a:pPr>
            <a:endParaRPr lang="en-GB" sz="2500" dirty="0" smtClean="0"/>
          </a:p>
          <a:p>
            <a:pPr marL="0" algn="ctr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Meiosis I</a:t>
            </a:r>
            <a:r>
              <a:rPr lang="en-GB" sz="2500" dirty="0" smtClean="0"/>
              <a:t> then occurs. </a:t>
            </a:r>
            <a:r>
              <a:rPr lang="en-GB" sz="2500" b="1" i="1" dirty="0" smtClean="0">
                <a:solidFill>
                  <a:srgbClr val="0070C0"/>
                </a:solidFill>
              </a:rPr>
              <a:t>Homologous pairs </a:t>
            </a:r>
            <a:r>
              <a:rPr lang="en-GB" sz="2500" dirty="0" smtClean="0"/>
              <a:t>are separated, halving the chromosome number.</a:t>
            </a:r>
          </a:p>
          <a:p>
            <a:pPr marL="0" algn="ctr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Meiosis II </a:t>
            </a:r>
            <a:r>
              <a:rPr lang="en-GB" sz="2500" dirty="0" smtClean="0"/>
              <a:t>then occurs. Now, </a:t>
            </a:r>
            <a:r>
              <a:rPr lang="en-GB" sz="2500" b="1" i="1" dirty="0" smtClean="0">
                <a:solidFill>
                  <a:srgbClr val="00B050"/>
                </a:solidFill>
              </a:rPr>
              <a:t>sister </a:t>
            </a:r>
            <a:r>
              <a:rPr lang="en-GB" sz="2500" b="1" i="1" dirty="0" err="1" smtClean="0">
                <a:solidFill>
                  <a:srgbClr val="00B050"/>
                </a:solidFill>
              </a:rPr>
              <a:t>chromatids</a:t>
            </a:r>
            <a:r>
              <a:rPr lang="en-GB" sz="2500" b="1" i="1" dirty="0" smtClean="0"/>
              <a:t> </a:t>
            </a:r>
            <a:r>
              <a:rPr lang="en-GB" sz="2500" dirty="0" smtClean="0"/>
              <a:t>are </a:t>
            </a:r>
            <a:r>
              <a:rPr lang="en-GB" sz="2500" dirty="0" smtClean="0"/>
              <a:t>separated.</a:t>
            </a:r>
          </a:p>
          <a:p>
            <a:pPr marL="0" algn="ctr">
              <a:buNone/>
            </a:pPr>
            <a:endParaRPr lang="en-GB" sz="2500" dirty="0" smtClean="0"/>
          </a:p>
          <a:p>
            <a:pPr marL="0" algn="ctr">
              <a:buNone/>
            </a:pPr>
            <a:r>
              <a:rPr lang="en-GB" sz="2500" b="1" u="sng" dirty="0" smtClean="0">
                <a:solidFill>
                  <a:srgbClr val="7030A0"/>
                </a:solidFill>
              </a:rPr>
              <a:t>Meiosis II is what causes ‘2n’ (diploid) cells to become ‘n’ (haploid) cells.</a:t>
            </a:r>
          </a:p>
          <a:p>
            <a:pPr marL="0" algn="ctr">
              <a:buNone/>
            </a:pPr>
            <a:endParaRPr lang="en-GB" sz="2500" dirty="0" smtClean="0"/>
          </a:p>
          <a:p>
            <a:pPr marL="0" algn="ctr">
              <a:buNone/>
            </a:pPr>
            <a:endParaRPr lang="en-GB" sz="2500" dirty="0"/>
          </a:p>
        </p:txBody>
      </p:sp>
      <p:sp>
        <p:nvSpPr>
          <p:cNvPr id="68" name="Oval 67"/>
          <p:cNvSpPr/>
          <p:nvPr/>
        </p:nvSpPr>
        <p:spPr>
          <a:xfrm>
            <a:off x="7139303" y="857232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6670491" y="2753174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7764386" y="2753174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8155062" y="4821474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7686250" y="5597087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6357950" y="4821474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6826762" y="5597087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Straight Arrow Connector 89"/>
          <p:cNvCxnSpPr/>
          <p:nvPr/>
        </p:nvCxnSpPr>
        <p:spPr>
          <a:xfrm rot="5400000">
            <a:off x="6782521" y="1989627"/>
            <a:ext cx="947971" cy="234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6200000" flipH="1">
            <a:off x="7290400" y="1950559"/>
            <a:ext cx="947971" cy="312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6262575" y="4014838"/>
            <a:ext cx="1206508" cy="234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16200000" flipH="1">
            <a:off x="7669011" y="4014838"/>
            <a:ext cx="1206508" cy="234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6152265" y="4445734"/>
            <a:ext cx="1895942" cy="234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7085866" y="4441712"/>
            <a:ext cx="1982121" cy="1562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143636" y="857232"/>
            <a:ext cx="703218" cy="6894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/>
          <p:cNvCxnSpPr>
            <a:stCxn id="19" idx="6"/>
            <a:endCxn id="68" idx="2"/>
          </p:cNvCxnSpPr>
          <p:nvPr/>
        </p:nvCxnSpPr>
        <p:spPr>
          <a:xfrm>
            <a:off x="6846854" y="1201949"/>
            <a:ext cx="29244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1" grpId="0" animBg="1"/>
      <p:bldP spid="73" grpId="0" animBg="1"/>
      <p:bldP spid="75" grpId="0" animBg="1"/>
      <p:bldP spid="76" grpId="0" animBg="1"/>
      <p:bldP spid="82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Prophase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00037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Metaphase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6248" y="421481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Anaphase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207167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Telophase</a:t>
            </a:r>
            <a:endParaRPr lang="en-GB" sz="2800" b="1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57190"/>
          </a:xfrm>
        </p:spPr>
        <p:txBody>
          <a:bodyPr>
            <a:noAutofit/>
          </a:bodyPr>
          <a:lstStyle/>
          <a:p>
            <a:r>
              <a:rPr lang="en-GB" sz="3400" dirty="0" smtClean="0"/>
              <a:t>Remember these words?</a:t>
            </a:r>
            <a:endParaRPr lang="en-GB" sz="34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2894259" y="2751327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meiosis I</a:t>
            </a:r>
            <a:endParaRPr lang="en-GB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1785926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</a:t>
            </a:r>
            <a:endParaRPr lang="en-GB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28992" y="27629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</a:t>
            </a:r>
            <a:endParaRPr lang="en-GB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397735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</a:t>
            </a:r>
            <a:endParaRPr lang="en-GB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507207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</a:t>
            </a:r>
            <a:endParaRPr lang="en-GB" sz="28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893930" y="2751327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/>
              <a:t>meiosis II</a:t>
            </a:r>
            <a:endParaRPr lang="en-GB" sz="9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0628" y="178592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Prophase II</a:t>
            </a:r>
            <a:endParaRPr lang="en-GB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72066" y="278605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Metaphase II</a:t>
            </a:r>
            <a:endParaRPr lang="en-GB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00628" y="390591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Anaphase II</a:t>
            </a:r>
            <a:endParaRPr lang="en-GB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000628" y="5000636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 smtClean="0"/>
              <a:t>Telophase</a:t>
            </a:r>
            <a:r>
              <a:rPr lang="en-GB" sz="2800" b="1" dirty="0" smtClean="0"/>
              <a:t> II</a:t>
            </a:r>
            <a:endParaRPr lang="en-GB" sz="2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7535 -0.01296 L -0.11493 -0.03865 " pathEditMode="relative" rAng="0" ptsTypes="A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-1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023 L -0.15122 0.0081 L -0.29948 0.01412 L -0.34931 -0.03727 " pathEditMode="relative" rAng="0" ptsTypes="AA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-1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09236 0.18588 L -0.25295 0.44445 L -0.36962 0.46459 L -0.40451 0.46459 L -0.44392 0.43634 " pathEditMode="relative" ptsTypes="AAAA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691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8.4 Meiosis and Genetic Variation</vt:lpstr>
      <vt:lpstr>Learning Objectives</vt:lpstr>
      <vt:lpstr>Passing Information to the Next Generation</vt:lpstr>
      <vt:lpstr>Diploid and Haploid</vt:lpstr>
      <vt:lpstr>Slide 5</vt:lpstr>
      <vt:lpstr>Gametes are Formed by Meiosis</vt:lpstr>
      <vt:lpstr>Meiosis Involves 2 Nuclear Divisions</vt:lpstr>
      <vt:lpstr>A Quick Summary</vt:lpstr>
      <vt:lpstr>Remember these words?</vt:lpstr>
      <vt:lpstr>Meiosis creates genetic variation</vt:lpstr>
      <vt:lpstr>Genetic Variation</vt:lpstr>
      <vt:lpstr>Crossing Over</vt:lpstr>
      <vt:lpstr>Slide 13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8.4 Meiosis and Genetic Variation</dc:title>
  <dc:creator> </dc:creator>
  <cp:lastModifiedBy> </cp:lastModifiedBy>
  <cp:revision>19</cp:revision>
  <dcterms:created xsi:type="dcterms:W3CDTF">2010-03-09T19:36:38Z</dcterms:created>
  <dcterms:modified xsi:type="dcterms:W3CDTF">2010-03-10T09:08:16Z</dcterms:modified>
</cp:coreProperties>
</file>