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E9E8B-8FFE-4559-926E-8174377352A2}" type="datetimeFigureOut">
              <a:rPr lang="en-US" smtClean="0"/>
              <a:t>10/26/2010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767B-B215-4A1F-B7DD-28FD13880A8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08D86F-65DC-421F-8F3D-27A09442EAD8}" type="datetimeFigureOut">
              <a:rPr lang="en-US" smtClean="0"/>
              <a:pPr/>
              <a:t>10/26/2010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028B76-292F-4760-971F-CE1C40B95FA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Allelic Frequencies and Population Genetics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8.5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Complete application questions on page 127</a:t>
            </a:r>
          </a:p>
          <a:p>
            <a:pPr marL="514350" indent="-514350">
              <a:buAutoNum type="arabicPeriod"/>
            </a:pPr>
            <a:r>
              <a:rPr lang="en-GB" dirty="0" smtClean="0"/>
              <a:t>Not sex linked as approximately equal numbers of males and females in each colour.</a:t>
            </a:r>
          </a:p>
          <a:p>
            <a:pPr marL="514350" indent="-514350">
              <a:buAutoNum type="arabicPeriod"/>
            </a:pPr>
            <a:r>
              <a:rPr lang="en-GB" dirty="0" smtClean="0"/>
              <a:t>562/2215 = 0.254</a:t>
            </a:r>
          </a:p>
          <a:p>
            <a:pPr marL="514350" indent="-514350">
              <a:buAutoNum type="arabicPeriod"/>
            </a:pPr>
            <a:r>
              <a:rPr lang="en-GB" dirty="0" smtClean="0"/>
              <a:t>a) q = Square root of 0.254 = 0.504</a:t>
            </a:r>
          </a:p>
          <a:p>
            <a:pPr marL="514350" indent="-514350">
              <a:buNone/>
            </a:pPr>
            <a:r>
              <a:rPr lang="en-GB" dirty="0" smtClean="0"/>
              <a:t>	b) p + q = 1.0. p = 1.0 – 0.504 = 0.496</a:t>
            </a:r>
          </a:p>
          <a:p>
            <a:pPr marL="514350" indent="-514350">
              <a:buNone/>
            </a:pPr>
            <a:r>
              <a:rPr lang="en-GB" dirty="0" smtClean="0"/>
              <a:t>	c) </a:t>
            </a:r>
            <a:r>
              <a:rPr lang="en-GB" dirty="0" err="1" smtClean="0"/>
              <a:t>Heterozygotes</a:t>
            </a:r>
            <a:r>
              <a:rPr lang="en-GB" dirty="0" smtClean="0"/>
              <a:t> = 2pq = 2 x 0.496 x 0.504 = 0.5, so 	</a:t>
            </a:r>
            <a:r>
              <a:rPr lang="en-GB" dirty="0" err="1" smtClean="0"/>
              <a:t>heterozygotes</a:t>
            </a:r>
            <a:r>
              <a:rPr lang="en-GB" dirty="0" smtClean="0"/>
              <a:t> = 50%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Collect a sample of moths. Mark them unobtrusively. Release back into the population and allow time to mix. Later, randomly catch a sample and count the number of marked and unmarked moths. Calculate by: (total number in first sample x total number of moths in second sample) / number of marked moths recaptured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 on H-W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1</a:t>
            </a:r>
            <a:r>
              <a:rPr lang="en-GB" b="1" smtClean="0"/>
              <a:t>.</a:t>
            </a:r>
            <a:r>
              <a:rPr lang="en-GB" dirty="0" smtClean="0"/>
              <a:t>	(a)	(q2 = 0.52 / q = 0.72)</a:t>
            </a:r>
          </a:p>
          <a:p>
            <a:pPr>
              <a:buNone/>
            </a:pPr>
            <a:r>
              <a:rPr lang="en-GB" dirty="0" smtClean="0"/>
              <a:t>			(p = 1 – 0.72 = 0.28)</a:t>
            </a:r>
          </a:p>
          <a:p>
            <a:pPr>
              <a:buNone/>
            </a:pPr>
            <a:r>
              <a:rPr lang="en-GB" dirty="0" smtClean="0"/>
              <a:t>			p + q = 1 / p2 + 2pq + q2 = 1 ;</a:t>
            </a:r>
          </a:p>
          <a:p>
            <a:pPr>
              <a:buNone/>
            </a:pPr>
            <a:r>
              <a:rPr lang="en-GB" dirty="0" smtClean="0"/>
              <a:t>			Answer = 2pq / use of appropriate numbers;</a:t>
            </a:r>
          </a:p>
          <a:p>
            <a:pPr>
              <a:buNone/>
            </a:pPr>
            <a:r>
              <a:rPr lang="en-GB" dirty="0" smtClean="0"/>
              <a:t>			Answer = 40%;				</a:t>
            </a:r>
            <a:r>
              <a:rPr lang="en-GB" b="1" dirty="0" smtClean="0"/>
              <a:t>3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(b)	</a:t>
            </a:r>
            <a:r>
              <a:rPr lang="en-GB" i="1" dirty="0" smtClean="0"/>
              <a:t>Any three from: (MARK AS A WHOLE)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Small founder population / common ancestor;</a:t>
            </a:r>
          </a:p>
          <a:p>
            <a:pPr>
              <a:buNone/>
            </a:pPr>
            <a:r>
              <a:rPr lang="en-GB" dirty="0" smtClean="0"/>
              <a:t>			Genetic isolation / small gene pool / no immigration /</a:t>
            </a:r>
          </a:p>
          <a:p>
            <a:pPr>
              <a:buNone/>
            </a:pPr>
            <a:r>
              <a:rPr lang="en-GB" dirty="0" smtClean="0"/>
              <a:t>			no migration / </a:t>
            </a:r>
            <a:r>
              <a:rPr lang="en-GB" u="sng" dirty="0" smtClean="0"/>
              <a:t>in</a:t>
            </a:r>
            <a:r>
              <a:rPr lang="en-GB" dirty="0" smtClean="0"/>
              <a:t>-breeding;</a:t>
            </a:r>
          </a:p>
          <a:p>
            <a:pPr>
              <a:buNone/>
            </a:pPr>
            <a:r>
              <a:rPr lang="en-GB" dirty="0" smtClean="0"/>
              <a:t>			High probability of mating with person having H-allele;</a:t>
            </a:r>
          </a:p>
          <a:p>
            <a:pPr>
              <a:buNone/>
            </a:pPr>
            <a:r>
              <a:rPr lang="en-GB" dirty="0" smtClean="0"/>
              <a:t>			Reproduction occurs before symptoms of disease are apparent;</a:t>
            </a:r>
          </a:p>
          <a:p>
            <a:pPr>
              <a:buNone/>
            </a:pPr>
            <a:r>
              <a:rPr lang="en-GB" dirty="0" smtClean="0"/>
              <a:t>			Genetic argument – </a:t>
            </a:r>
            <a:r>
              <a:rPr lang="en-GB" dirty="0" err="1" smtClean="0"/>
              <a:t>Hh</a:t>
            </a:r>
            <a:r>
              <a:rPr lang="en-GB" dirty="0" smtClean="0"/>
              <a:t> x </a:t>
            </a:r>
            <a:r>
              <a:rPr lang="en-GB" dirty="0" err="1" smtClean="0"/>
              <a:t>hh</a:t>
            </a:r>
            <a:r>
              <a:rPr lang="en-GB" dirty="0" smtClean="0"/>
              <a:t> ® 50% / </a:t>
            </a:r>
            <a:r>
              <a:rPr lang="en-GB" dirty="0" err="1" smtClean="0"/>
              <a:t>Hh</a:t>
            </a:r>
            <a:r>
              <a:rPr lang="en-GB" dirty="0" smtClean="0"/>
              <a:t> x </a:t>
            </a:r>
            <a:r>
              <a:rPr lang="en-GB" dirty="0" err="1" smtClean="0"/>
              <a:t>Hh</a:t>
            </a:r>
            <a:r>
              <a:rPr lang="en-GB" dirty="0" smtClean="0"/>
              <a:t> ® 75% affected</a:t>
            </a:r>
          </a:p>
          <a:p>
            <a:pPr>
              <a:buNone/>
            </a:pPr>
            <a:r>
              <a:rPr lang="en-GB" dirty="0" smtClean="0"/>
              <a:t>			offspring;</a:t>
            </a:r>
          </a:p>
          <a:p>
            <a:pPr>
              <a:buNone/>
            </a:pPr>
            <a:r>
              <a:rPr lang="en-GB" dirty="0" smtClean="0"/>
              <a:t>			No survival / selective disadvantage;		</a:t>
            </a:r>
            <a:r>
              <a:rPr lang="en-GB" b="1" dirty="0" smtClean="0"/>
              <a:t>3 max</a:t>
            </a:r>
          </a:p>
          <a:p>
            <a:pPr>
              <a:buNone/>
            </a:pPr>
            <a:r>
              <a:rPr lang="en-GB" i="1" dirty="0" smtClean="0"/>
              <a:t>			Ignore ‘survival of the fittest’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									[6]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be given a selection of sweets to represent alleles in a population</a:t>
            </a:r>
          </a:p>
          <a:p>
            <a:r>
              <a:rPr lang="en-GB" dirty="0" smtClean="0"/>
              <a:t>The type with fewer present will be the recessive allele and the other the dominant</a:t>
            </a:r>
          </a:p>
          <a:p>
            <a:r>
              <a:rPr lang="en-GB" dirty="0" smtClean="0"/>
              <a:t>Work out q, then p</a:t>
            </a:r>
          </a:p>
          <a:p>
            <a:r>
              <a:rPr lang="en-GB" dirty="0" smtClean="0"/>
              <a:t>Then calculate the frequency of heterozygous individuals in the population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term for all the alleles of all the genes in a population?</a:t>
            </a:r>
          </a:p>
          <a:p>
            <a:r>
              <a:rPr lang="en-GB" b="1" dirty="0" smtClean="0"/>
              <a:t>Gene Pool</a:t>
            </a:r>
          </a:p>
          <a:p>
            <a:r>
              <a:rPr lang="en-GB" dirty="0" smtClean="0"/>
              <a:t>What do you think the term would be for the number of times an allele occurs within a gene pool?</a:t>
            </a:r>
          </a:p>
          <a:p>
            <a:r>
              <a:rPr lang="en-GB" b="1" dirty="0" smtClean="0"/>
              <a:t>Allelic Frequency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terms ‘gene pool’ and ‘allelic frequency’</a:t>
            </a:r>
          </a:p>
          <a:p>
            <a:r>
              <a:rPr lang="en-GB" dirty="0" smtClean="0"/>
              <a:t>Explain what the Hardy-Weinberg principle is</a:t>
            </a:r>
          </a:p>
          <a:p>
            <a:r>
              <a:rPr lang="en-GB" dirty="0" smtClean="0"/>
              <a:t>Explain how the Hardy-Weinberg principle can be used to calculate allele, genotype and phenotype frequencies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Allelic Frequencies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person has 2 alleles of a gene (e.g. TT, </a:t>
            </a:r>
            <a:r>
              <a:rPr lang="en-GB" dirty="0" err="1" smtClean="0"/>
              <a:t>Tt</a:t>
            </a:r>
            <a:r>
              <a:rPr lang="en-GB" dirty="0" smtClean="0"/>
              <a:t> or </a:t>
            </a:r>
            <a:r>
              <a:rPr lang="en-GB" dirty="0" err="1" smtClean="0"/>
              <a:t>tt</a:t>
            </a:r>
            <a:r>
              <a:rPr lang="en-GB" dirty="0" smtClean="0"/>
              <a:t>)</a:t>
            </a:r>
          </a:p>
          <a:p>
            <a:r>
              <a:rPr lang="en-GB" dirty="0" smtClean="0"/>
              <a:t>If a population has 5000 people, then there are 10,000 alleles of each gene</a:t>
            </a:r>
          </a:p>
          <a:p>
            <a:r>
              <a:rPr lang="en-GB" dirty="0" smtClean="0"/>
              <a:t>The total number of alleles in a population is said to be 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Allelic Frequencies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Frequencies of the 2 alleles must add up to 1.0</a:t>
            </a:r>
          </a:p>
          <a:p>
            <a:r>
              <a:rPr lang="en-GB" smtClean="0"/>
              <a:t>A recessive/dominant situation</a:t>
            </a:r>
          </a:p>
          <a:p>
            <a:pPr lvl="1"/>
            <a:r>
              <a:rPr lang="en-GB" smtClean="0"/>
              <a:t>If everyone in a population was TT, then what would the frequency of the T allele be?</a:t>
            </a:r>
          </a:p>
          <a:p>
            <a:pPr lvl="1"/>
            <a:r>
              <a:rPr lang="en-GB" smtClean="0"/>
              <a:t>If everyone in a population was Tt, then what would the frequency of the T allele be?            The t allele?</a:t>
            </a:r>
          </a:p>
          <a:p>
            <a:pPr lvl="1"/>
            <a:r>
              <a:rPr lang="en-GB" smtClean="0"/>
              <a:t>However, realistically you see a mixture of genotypes in a population, so this way of working out allele frequencies cannot be used. We must use the Hardy-Weinberg Principle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3286124"/>
            <a:ext cx="4764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1.0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4071942"/>
            <a:ext cx="4764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0.5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4071942"/>
            <a:ext cx="4764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0.5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Hardy-Weinberg Principle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equation to work out the frequencies of the alleles in a population</a:t>
            </a:r>
          </a:p>
          <a:p>
            <a:r>
              <a:rPr lang="en-GB" dirty="0" smtClean="0"/>
              <a:t>To use the equation the following 5 things must be true:</a:t>
            </a:r>
          </a:p>
          <a:p>
            <a:pPr lvl="1"/>
            <a:r>
              <a:rPr lang="en-GB" dirty="0" smtClean="0"/>
              <a:t>No mutations</a:t>
            </a:r>
          </a:p>
          <a:p>
            <a:pPr lvl="1"/>
            <a:r>
              <a:rPr lang="en-GB" dirty="0" smtClean="0"/>
              <a:t>Population is isolated</a:t>
            </a:r>
          </a:p>
          <a:p>
            <a:pPr lvl="1"/>
            <a:r>
              <a:rPr lang="en-GB" dirty="0" smtClean="0"/>
              <a:t>No selection</a:t>
            </a:r>
          </a:p>
          <a:p>
            <a:pPr lvl="1"/>
            <a:r>
              <a:rPr lang="en-GB" dirty="0" smtClean="0"/>
              <a:t>Large population</a:t>
            </a:r>
          </a:p>
          <a:p>
            <a:pPr lvl="1"/>
            <a:r>
              <a:rPr lang="en-GB" dirty="0" smtClean="0"/>
              <a:t>Mating is random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Hardy-Weinberg Principle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equation =    p</a:t>
            </a:r>
            <a:r>
              <a:rPr lang="en-GB" baseline="30000" dirty="0" smtClean="0"/>
              <a:t>2</a:t>
            </a:r>
            <a:r>
              <a:rPr lang="en-GB" dirty="0" smtClean="0"/>
              <a:t>  +  2pq  +  q</a:t>
            </a:r>
            <a:r>
              <a:rPr lang="en-GB" baseline="30000" dirty="0" smtClean="0"/>
              <a:t>2</a:t>
            </a:r>
          </a:p>
          <a:p>
            <a:r>
              <a:rPr lang="en-GB" dirty="0" smtClean="0"/>
              <a:t>Frequency of allele T = p</a:t>
            </a:r>
          </a:p>
          <a:p>
            <a:r>
              <a:rPr lang="en-GB" dirty="0" smtClean="0"/>
              <a:t>Frequency of allele t = q</a:t>
            </a:r>
          </a:p>
          <a:p>
            <a:r>
              <a:rPr lang="en-GB" dirty="0" smtClean="0"/>
              <a:t>So, p + q must equal 1.0</a:t>
            </a:r>
          </a:p>
          <a:p>
            <a:r>
              <a:rPr lang="en-GB" dirty="0" smtClean="0"/>
              <a:t>Four possible arrangements of the alleles:</a:t>
            </a:r>
          </a:p>
          <a:p>
            <a:pPr>
              <a:buNone/>
            </a:pPr>
            <a:r>
              <a:rPr lang="en-GB" dirty="0" smtClean="0"/>
              <a:t>		TT, </a:t>
            </a:r>
            <a:r>
              <a:rPr lang="en-GB" dirty="0" err="1" smtClean="0"/>
              <a:t>Tt</a:t>
            </a:r>
            <a:r>
              <a:rPr lang="en-GB" dirty="0" smtClean="0"/>
              <a:t>, </a:t>
            </a:r>
            <a:r>
              <a:rPr lang="en-GB" dirty="0" err="1" smtClean="0"/>
              <a:t>tT</a:t>
            </a:r>
            <a:r>
              <a:rPr lang="en-GB" dirty="0" smtClean="0"/>
              <a:t>, </a:t>
            </a:r>
            <a:r>
              <a:rPr lang="en-GB" dirty="0" err="1" smtClean="0"/>
              <a:t>tt</a:t>
            </a:r>
            <a:r>
              <a:rPr lang="en-GB" dirty="0" smtClean="0"/>
              <a:t> which must equal 1.0</a:t>
            </a:r>
          </a:p>
          <a:p>
            <a:r>
              <a:rPr lang="en-GB" dirty="0" smtClean="0"/>
              <a:t>Times them together to create the equation:</a:t>
            </a:r>
          </a:p>
          <a:p>
            <a:pPr lvl="1">
              <a:buNone/>
            </a:pPr>
            <a:r>
              <a:rPr lang="en-GB" dirty="0" smtClean="0"/>
              <a:t>p</a:t>
            </a:r>
            <a:r>
              <a:rPr lang="en-GB" baseline="30000" dirty="0" smtClean="0"/>
              <a:t>2</a:t>
            </a:r>
            <a:r>
              <a:rPr lang="en-GB" dirty="0" smtClean="0"/>
              <a:t> + 2pq + q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58204" cy="4538674"/>
          </a:xfrm>
        </p:spPr>
        <p:txBody>
          <a:bodyPr>
            <a:normAutofit/>
          </a:bodyPr>
          <a:lstStyle/>
          <a:p>
            <a:r>
              <a:rPr lang="en-GB" dirty="0" smtClean="0"/>
              <a:t>Work out, using the Hardy-Weinberg equation, the allele frequencies of cystic fibrosis, a recessive condition affecting the lungs. In a population of 15,000 people, 1 person suffers from the disease.</a:t>
            </a:r>
          </a:p>
          <a:p>
            <a:r>
              <a:rPr lang="en-GB" dirty="0" smtClean="0"/>
              <a:t>Recessive, so the frequency of </a:t>
            </a:r>
            <a:r>
              <a:rPr lang="en-GB" dirty="0" err="1" smtClean="0"/>
              <a:t>tt</a:t>
            </a:r>
            <a:r>
              <a:rPr lang="en-GB" dirty="0" smtClean="0"/>
              <a:t> = 1/15000</a:t>
            </a:r>
          </a:p>
          <a:p>
            <a:r>
              <a:rPr lang="en-GB" dirty="0" smtClean="0"/>
              <a:t>So, q</a:t>
            </a:r>
            <a:r>
              <a:rPr lang="en-GB" baseline="30000" dirty="0" smtClean="0"/>
              <a:t>2</a:t>
            </a:r>
            <a:r>
              <a:rPr lang="en-GB" dirty="0" smtClean="0"/>
              <a:t> = 1/15000 = 0.000067</a:t>
            </a:r>
          </a:p>
          <a:p>
            <a:r>
              <a:rPr lang="en-GB" dirty="0" smtClean="0"/>
              <a:t>So, </a:t>
            </a:r>
            <a:r>
              <a:rPr lang="en-GB" u="sng" dirty="0" smtClean="0"/>
              <a:t>q =</a:t>
            </a:r>
            <a:r>
              <a:rPr lang="en-GB" dirty="0" smtClean="0"/>
              <a:t> square root of 0.000067 = 0.0081854 = </a:t>
            </a:r>
            <a:r>
              <a:rPr lang="en-GB" u="sng" dirty="0" smtClean="0"/>
              <a:t>0.0082</a:t>
            </a:r>
          </a:p>
          <a:p>
            <a:r>
              <a:rPr lang="en-GB" dirty="0" smtClean="0"/>
              <a:t>p + q = 1.0</a:t>
            </a:r>
          </a:p>
          <a:p>
            <a:r>
              <a:rPr lang="en-GB" dirty="0" smtClean="0"/>
              <a:t>So, 1.0 – q = p</a:t>
            </a:r>
          </a:p>
          <a:p>
            <a:r>
              <a:rPr lang="en-GB" u="sng" dirty="0" smtClean="0"/>
              <a:t>p =</a:t>
            </a:r>
            <a:r>
              <a:rPr lang="en-GB" dirty="0" smtClean="0"/>
              <a:t> 1.0 – 0.0082 = </a:t>
            </a:r>
            <a:r>
              <a:rPr lang="en-GB" u="sng" dirty="0" smtClean="0"/>
              <a:t>0.9918</a:t>
            </a:r>
            <a:r>
              <a:rPr lang="en-GB" dirty="0" smtClean="0"/>
              <a:t> (This is the frequency of allele T)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that we know </a:t>
            </a:r>
            <a:r>
              <a:rPr lang="en-GB" u="sng" dirty="0" smtClean="0"/>
              <a:t>p</a:t>
            </a:r>
            <a:r>
              <a:rPr lang="en-GB" dirty="0" smtClean="0"/>
              <a:t> and </a:t>
            </a:r>
            <a:r>
              <a:rPr lang="en-GB" u="sng" dirty="0" smtClean="0"/>
              <a:t>q</a:t>
            </a:r>
            <a:r>
              <a:rPr lang="en-GB" dirty="0" smtClean="0"/>
              <a:t> we can work out the frequency of heterozygous individuals in the population</a:t>
            </a:r>
          </a:p>
          <a:p>
            <a:r>
              <a:rPr lang="en-GB" u="sng" dirty="0" smtClean="0"/>
              <a:t>Heterozygous = 2pq</a:t>
            </a:r>
          </a:p>
          <a:p>
            <a:r>
              <a:rPr lang="en-GB" dirty="0" smtClean="0"/>
              <a:t>= 2 x 0.9918 x 0.0082</a:t>
            </a:r>
          </a:p>
          <a:p>
            <a:r>
              <a:rPr lang="en-GB" dirty="0" smtClean="0"/>
              <a:t>= 0.0163</a:t>
            </a:r>
          </a:p>
          <a:p>
            <a:r>
              <a:rPr lang="en-GB" dirty="0" smtClean="0"/>
              <a:t>This means 163 individuals in 10000 are carriers for the recessive allele and could potentially pass on cystic fibrosis. This is equivalent to 244 people in our 15000.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541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Allelic Frequencies and Population Genetics</vt:lpstr>
      <vt:lpstr>Starter</vt:lpstr>
      <vt:lpstr>Learning Objectives</vt:lpstr>
      <vt:lpstr>Allelic Frequencies</vt:lpstr>
      <vt:lpstr>Allelic Frequencies</vt:lpstr>
      <vt:lpstr>The Hardy-Weinberg Principle</vt:lpstr>
      <vt:lpstr>The Hardy-Weinberg Principle</vt:lpstr>
      <vt:lpstr>Example</vt:lpstr>
      <vt:lpstr>Example</vt:lpstr>
      <vt:lpstr>Task </vt:lpstr>
      <vt:lpstr>Exam Question on H-W</vt:lpstr>
      <vt:lpstr>Task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26</cp:revision>
  <dcterms:created xsi:type="dcterms:W3CDTF">2010-10-15T13:00:49Z</dcterms:created>
  <dcterms:modified xsi:type="dcterms:W3CDTF">2010-10-26T08:21:48Z</dcterms:modified>
</cp:coreProperties>
</file>