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C5BF3-F3E7-4FBA-8E59-972C37A524F3}" type="datetimeFigureOut">
              <a:rPr lang="en-US" smtClean="0"/>
              <a:pPr/>
              <a:t>11/18/2010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89EDA-C8A2-4327-BF57-9DDA1505B63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573B-0EE2-411F-ACCE-0BBF857EA83B}" type="datetimeFigureOut">
              <a:rPr lang="en-US" smtClean="0"/>
              <a:pPr/>
              <a:t>11/18/2010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6A2C-629F-410F-939B-8022F54DEB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573B-0EE2-411F-ACCE-0BBF857EA83B}" type="datetimeFigureOut">
              <a:rPr lang="en-US" smtClean="0"/>
              <a:pPr/>
              <a:t>11/18/2010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6A2C-629F-410F-939B-8022F54DEB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573B-0EE2-411F-ACCE-0BBF857EA83B}" type="datetimeFigureOut">
              <a:rPr lang="en-US" smtClean="0"/>
              <a:pPr/>
              <a:t>11/18/2010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6A2C-629F-410F-939B-8022F54DEB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573B-0EE2-411F-ACCE-0BBF857EA83B}" type="datetimeFigureOut">
              <a:rPr lang="en-US" smtClean="0"/>
              <a:pPr/>
              <a:t>11/18/2010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6A2C-629F-410F-939B-8022F54DEB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573B-0EE2-411F-ACCE-0BBF857EA83B}" type="datetimeFigureOut">
              <a:rPr lang="en-US" smtClean="0"/>
              <a:pPr/>
              <a:t>11/18/2010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6A2C-629F-410F-939B-8022F54DEB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573B-0EE2-411F-ACCE-0BBF857EA83B}" type="datetimeFigureOut">
              <a:rPr lang="en-US" smtClean="0"/>
              <a:pPr/>
              <a:t>11/18/2010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6A2C-629F-410F-939B-8022F54DEB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573B-0EE2-411F-ACCE-0BBF857EA83B}" type="datetimeFigureOut">
              <a:rPr lang="en-US" smtClean="0"/>
              <a:pPr/>
              <a:t>11/18/2010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6A2C-629F-410F-939B-8022F54DEB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573B-0EE2-411F-ACCE-0BBF857EA83B}" type="datetimeFigureOut">
              <a:rPr lang="en-US" smtClean="0"/>
              <a:pPr/>
              <a:t>11/18/2010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6A2C-629F-410F-939B-8022F54DEB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573B-0EE2-411F-ACCE-0BBF857EA83B}" type="datetimeFigureOut">
              <a:rPr lang="en-US" smtClean="0"/>
              <a:pPr/>
              <a:t>11/18/2010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6A2C-629F-410F-939B-8022F54DEB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573B-0EE2-411F-ACCE-0BBF857EA83B}" type="datetimeFigureOut">
              <a:rPr lang="en-US" smtClean="0"/>
              <a:pPr/>
              <a:t>11/18/2010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6A2C-629F-410F-939B-8022F54DEB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573B-0EE2-411F-ACCE-0BBF857EA83B}" type="datetimeFigureOut">
              <a:rPr lang="en-US" smtClean="0"/>
              <a:pPr/>
              <a:t>11/18/2010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676A2C-629F-410F-939B-8022F54DEB3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09573B-0EE2-411F-ACCE-0BBF857EA83B}" type="datetimeFigureOut">
              <a:rPr lang="en-US" smtClean="0"/>
              <a:pPr/>
              <a:t>11/18/2010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676A2C-629F-410F-939B-8022F54DEB3B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55.webshots.com/155/5/61/55/452356155QOxpiL_fs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Selection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8.6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Directional 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Favours individuals at one side of the mean</a:t>
            </a:r>
          </a:p>
          <a:p>
            <a:r>
              <a:rPr lang="en-US" sz="3200" dirty="0" smtClean="0"/>
              <a:t>Individuals with alleles for characteristics of an extreme type are more likely to survive and reproduce</a:t>
            </a:r>
          </a:p>
          <a:p>
            <a:r>
              <a:rPr lang="en-US" sz="3200" dirty="0" smtClean="0"/>
              <a:t>This could be a response to environmental change. It causes genetic change in the population.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 (1) of Directional 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1136"/>
            <a:ext cx="8643966" cy="3087996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en-US" sz="2400" dirty="0" smtClean="0"/>
              <a:t>Cheetahs are the fastest animals on land. </a:t>
            </a:r>
          </a:p>
          <a:p>
            <a:pPr algn="just">
              <a:lnSpc>
                <a:spcPct val="80000"/>
              </a:lnSpc>
            </a:pPr>
            <a:r>
              <a:rPr lang="en-US" sz="2400" dirty="0" smtClean="0"/>
              <a:t>It is likely that this characteristic developed through directional selection, as individuals that have alleles for speed are more likely to catch prey then slower individuals. </a:t>
            </a:r>
          </a:p>
          <a:p>
            <a:pPr algn="just">
              <a:lnSpc>
                <a:spcPct val="80000"/>
              </a:lnSpc>
            </a:pPr>
            <a:r>
              <a:rPr lang="en-US" sz="2400" dirty="0" smtClean="0"/>
              <a:t>So they are more likely to survive, reproduce and pass on their alleles. </a:t>
            </a:r>
          </a:p>
          <a:p>
            <a:pPr algn="just">
              <a:lnSpc>
                <a:spcPct val="80000"/>
              </a:lnSpc>
            </a:pPr>
            <a:r>
              <a:rPr lang="en-US" sz="2400" dirty="0" smtClean="0"/>
              <a:t>Over time the frequency of alleles for high speed increases and the population becomes faster. </a:t>
            </a:r>
          </a:p>
        </p:txBody>
      </p:sp>
      <p:pic>
        <p:nvPicPr>
          <p:cNvPr id="16386" name="Picture 2" descr="http://www.uwyo.edu/dbmcd/molmark/lect11/Cheeta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33236" y="4233012"/>
            <a:ext cx="3267722" cy="2451812"/>
          </a:xfrm>
          <a:prstGeom prst="rect">
            <a:avLst/>
          </a:prstGeom>
          <a:noFill/>
        </p:spPr>
      </p:pic>
      <p:pic>
        <p:nvPicPr>
          <p:cNvPr id="16388" name="Picture 4" descr="See full 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4146076"/>
            <a:ext cx="3286148" cy="248011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767492" y="5929330"/>
            <a:ext cx="159006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oudy Stout" pitchFamily="18" charset="0"/>
              </a:rPr>
              <a:t>FAT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oudy Stout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29124" y="5715016"/>
            <a:ext cx="136430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FIT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571471" y="1973178"/>
            <a:ext cx="3896053" cy="3458467"/>
            <a:chOff x="571472" y="1946120"/>
            <a:chExt cx="4358512" cy="3485526"/>
          </a:xfrm>
        </p:grpSpPr>
        <p:cxnSp>
          <p:nvCxnSpPr>
            <p:cNvPr id="5" name="Straight Arrow Connector 4"/>
            <p:cNvCxnSpPr/>
            <p:nvPr/>
          </p:nvCxnSpPr>
          <p:spPr>
            <a:xfrm rot="5400000" flipH="1" flipV="1">
              <a:off x="-999370" y="3786190"/>
              <a:ext cx="328614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571472" y="5430058"/>
              <a:ext cx="43585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619877" y="1973179"/>
              <a:ext cx="58639" cy="345767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 12"/>
            <p:cNvSpPr/>
            <p:nvPr/>
          </p:nvSpPr>
          <p:spPr>
            <a:xfrm>
              <a:off x="902368" y="1967163"/>
              <a:ext cx="1720516" cy="3413973"/>
            </a:xfrm>
            <a:custGeom>
              <a:avLst/>
              <a:gdLst>
                <a:gd name="connsiteX0" fmla="*/ 0 w 1720516"/>
                <a:gd name="connsiteY0" fmla="*/ 3435016 h 3435016"/>
                <a:gd name="connsiteX1" fmla="*/ 818148 w 1720516"/>
                <a:gd name="connsiteY1" fmla="*/ 3098132 h 3435016"/>
                <a:gd name="connsiteX2" fmla="*/ 1299411 w 1720516"/>
                <a:gd name="connsiteY2" fmla="*/ 1558090 h 3435016"/>
                <a:gd name="connsiteX3" fmla="*/ 1564106 w 1720516"/>
                <a:gd name="connsiteY3" fmla="*/ 258679 h 3435016"/>
                <a:gd name="connsiteX4" fmla="*/ 1720516 w 1720516"/>
                <a:gd name="connsiteY4" fmla="*/ 6016 h 3435016"/>
                <a:gd name="connsiteX5" fmla="*/ 1720516 w 1720516"/>
                <a:gd name="connsiteY5" fmla="*/ 6016 h 343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0516" h="3435016">
                  <a:moveTo>
                    <a:pt x="0" y="3435016"/>
                  </a:moveTo>
                  <a:cubicBezTo>
                    <a:pt x="300790" y="3422984"/>
                    <a:pt x="601580" y="3410953"/>
                    <a:pt x="818148" y="3098132"/>
                  </a:cubicBezTo>
                  <a:cubicBezTo>
                    <a:pt x="1034717" y="2785311"/>
                    <a:pt x="1175085" y="2031332"/>
                    <a:pt x="1299411" y="1558090"/>
                  </a:cubicBezTo>
                  <a:cubicBezTo>
                    <a:pt x="1423737" y="1084848"/>
                    <a:pt x="1493922" y="517358"/>
                    <a:pt x="1564106" y="258679"/>
                  </a:cubicBezTo>
                  <a:cubicBezTo>
                    <a:pt x="1634290" y="0"/>
                    <a:pt x="1720516" y="6016"/>
                    <a:pt x="1720516" y="6016"/>
                  </a:cubicBezTo>
                  <a:lnTo>
                    <a:pt x="1720516" y="6016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 13"/>
            <p:cNvSpPr/>
            <p:nvPr/>
          </p:nvSpPr>
          <p:spPr>
            <a:xfrm flipH="1">
              <a:off x="2613106" y="1946120"/>
              <a:ext cx="1720516" cy="3435016"/>
            </a:xfrm>
            <a:custGeom>
              <a:avLst/>
              <a:gdLst>
                <a:gd name="connsiteX0" fmla="*/ 0 w 1720516"/>
                <a:gd name="connsiteY0" fmla="*/ 3435016 h 3435016"/>
                <a:gd name="connsiteX1" fmla="*/ 818148 w 1720516"/>
                <a:gd name="connsiteY1" fmla="*/ 3098132 h 3435016"/>
                <a:gd name="connsiteX2" fmla="*/ 1299411 w 1720516"/>
                <a:gd name="connsiteY2" fmla="*/ 1558090 h 3435016"/>
                <a:gd name="connsiteX3" fmla="*/ 1564106 w 1720516"/>
                <a:gd name="connsiteY3" fmla="*/ 258679 h 3435016"/>
                <a:gd name="connsiteX4" fmla="*/ 1720516 w 1720516"/>
                <a:gd name="connsiteY4" fmla="*/ 6016 h 3435016"/>
                <a:gd name="connsiteX5" fmla="*/ 1720516 w 1720516"/>
                <a:gd name="connsiteY5" fmla="*/ 6016 h 343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0516" h="3435016">
                  <a:moveTo>
                    <a:pt x="0" y="3435016"/>
                  </a:moveTo>
                  <a:cubicBezTo>
                    <a:pt x="300790" y="3422984"/>
                    <a:pt x="601580" y="3410953"/>
                    <a:pt x="818148" y="3098132"/>
                  </a:cubicBezTo>
                  <a:cubicBezTo>
                    <a:pt x="1034717" y="2785311"/>
                    <a:pt x="1175085" y="2031332"/>
                    <a:pt x="1299411" y="1558090"/>
                  </a:cubicBezTo>
                  <a:cubicBezTo>
                    <a:pt x="1423737" y="1084848"/>
                    <a:pt x="1493922" y="517358"/>
                    <a:pt x="1564106" y="258679"/>
                  </a:cubicBezTo>
                  <a:cubicBezTo>
                    <a:pt x="1634290" y="0"/>
                    <a:pt x="1720516" y="6016"/>
                    <a:pt x="1720516" y="6016"/>
                  </a:cubicBezTo>
                  <a:lnTo>
                    <a:pt x="1720516" y="6016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Freeform 16"/>
          <p:cNvSpPr/>
          <p:nvPr/>
        </p:nvSpPr>
        <p:spPr>
          <a:xfrm>
            <a:off x="1785918" y="3214685"/>
            <a:ext cx="857256" cy="2187493"/>
          </a:xfrm>
          <a:custGeom>
            <a:avLst/>
            <a:gdLst>
              <a:gd name="connsiteX0" fmla="*/ 0 w 1720516"/>
              <a:gd name="connsiteY0" fmla="*/ 3435016 h 3435016"/>
              <a:gd name="connsiteX1" fmla="*/ 818148 w 1720516"/>
              <a:gd name="connsiteY1" fmla="*/ 3098132 h 3435016"/>
              <a:gd name="connsiteX2" fmla="*/ 1299411 w 1720516"/>
              <a:gd name="connsiteY2" fmla="*/ 1558090 h 3435016"/>
              <a:gd name="connsiteX3" fmla="*/ 1564106 w 1720516"/>
              <a:gd name="connsiteY3" fmla="*/ 258679 h 3435016"/>
              <a:gd name="connsiteX4" fmla="*/ 1720516 w 1720516"/>
              <a:gd name="connsiteY4" fmla="*/ 6016 h 3435016"/>
              <a:gd name="connsiteX5" fmla="*/ 1720516 w 1720516"/>
              <a:gd name="connsiteY5" fmla="*/ 6016 h 343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0516" h="3435016">
                <a:moveTo>
                  <a:pt x="0" y="3435016"/>
                </a:moveTo>
                <a:cubicBezTo>
                  <a:pt x="300790" y="3422984"/>
                  <a:pt x="601580" y="3410953"/>
                  <a:pt x="818148" y="3098132"/>
                </a:cubicBezTo>
                <a:cubicBezTo>
                  <a:pt x="1034717" y="2785311"/>
                  <a:pt x="1175085" y="2031332"/>
                  <a:pt x="1299411" y="1558090"/>
                </a:cubicBezTo>
                <a:cubicBezTo>
                  <a:pt x="1423737" y="1084848"/>
                  <a:pt x="1493922" y="517358"/>
                  <a:pt x="1564106" y="258679"/>
                </a:cubicBezTo>
                <a:cubicBezTo>
                  <a:pt x="1634290" y="0"/>
                  <a:pt x="1720516" y="6016"/>
                  <a:pt x="1720516" y="6016"/>
                </a:cubicBezTo>
                <a:lnTo>
                  <a:pt x="1720516" y="6016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3242408" y="3790786"/>
            <a:ext cx="3260637" cy="13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10378" y="5421789"/>
            <a:ext cx="39050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450460" y="1991747"/>
            <a:ext cx="50616" cy="343083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5967953" y="1985778"/>
            <a:ext cx="1485103" cy="3387469"/>
          </a:xfrm>
          <a:custGeom>
            <a:avLst/>
            <a:gdLst>
              <a:gd name="connsiteX0" fmla="*/ 0 w 1720516"/>
              <a:gd name="connsiteY0" fmla="*/ 3435016 h 3435016"/>
              <a:gd name="connsiteX1" fmla="*/ 818148 w 1720516"/>
              <a:gd name="connsiteY1" fmla="*/ 3098132 h 3435016"/>
              <a:gd name="connsiteX2" fmla="*/ 1299411 w 1720516"/>
              <a:gd name="connsiteY2" fmla="*/ 1558090 h 3435016"/>
              <a:gd name="connsiteX3" fmla="*/ 1564106 w 1720516"/>
              <a:gd name="connsiteY3" fmla="*/ 258679 h 3435016"/>
              <a:gd name="connsiteX4" fmla="*/ 1720516 w 1720516"/>
              <a:gd name="connsiteY4" fmla="*/ 6016 h 3435016"/>
              <a:gd name="connsiteX5" fmla="*/ 1720516 w 1720516"/>
              <a:gd name="connsiteY5" fmla="*/ 6016 h 343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0516" h="3435016">
                <a:moveTo>
                  <a:pt x="0" y="3435016"/>
                </a:moveTo>
                <a:cubicBezTo>
                  <a:pt x="300790" y="3422984"/>
                  <a:pt x="601580" y="3410953"/>
                  <a:pt x="818148" y="3098132"/>
                </a:cubicBezTo>
                <a:cubicBezTo>
                  <a:pt x="1034717" y="2785311"/>
                  <a:pt x="1175085" y="2031332"/>
                  <a:pt x="1299411" y="1558090"/>
                </a:cubicBezTo>
                <a:cubicBezTo>
                  <a:pt x="1423737" y="1084848"/>
                  <a:pt x="1493922" y="517358"/>
                  <a:pt x="1564106" y="258679"/>
                </a:cubicBezTo>
                <a:cubicBezTo>
                  <a:pt x="1634290" y="0"/>
                  <a:pt x="1720516" y="6016"/>
                  <a:pt x="1720516" y="6016"/>
                </a:cubicBezTo>
                <a:lnTo>
                  <a:pt x="1720516" y="6016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 flipH="1">
            <a:off x="7444614" y="1964898"/>
            <a:ext cx="1270789" cy="3408349"/>
          </a:xfrm>
          <a:custGeom>
            <a:avLst/>
            <a:gdLst>
              <a:gd name="connsiteX0" fmla="*/ 0 w 1720516"/>
              <a:gd name="connsiteY0" fmla="*/ 3435016 h 3435016"/>
              <a:gd name="connsiteX1" fmla="*/ 818148 w 1720516"/>
              <a:gd name="connsiteY1" fmla="*/ 3098132 h 3435016"/>
              <a:gd name="connsiteX2" fmla="*/ 1299411 w 1720516"/>
              <a:gd name="connsiteY2" fmla="*/ 1558090 h 3435016"/>
              <a:gd name="connsiteX3" fmla="*/ 1564106 w 1720516"/>
              <a:gd name="connsiteY3" fmla="*/ 258679 h 3435016"/>
              <a:gd name="connsiteX4" fmla="*/ 1720516 w 1720516"/>
              <a:gd name="connsiteY4" fmla="*/ 6016 h 3435016"/>
              <a:gd name="connsiteX5" fmla="*/ 1720516 w 1720516"/>
              <a:gd name="connsiteY5" fmla="*/ 6016 h 343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0516" h="3435016">
                <a:moveTo>
                  <a:pt x="0" y="3435016"/>
                </a:moveTo>
                <a:cubicBezTo>
                  <a:pt x="300790" y="3422984"/>
                  <a:pt x="601580" y="3410953"/>
                  <a:pt x="818148" y="3098132"/>
                </a:cubicBezTo>
                <a:cubicBezTo>
                  <a:pt x="1034717" y="2785311"/>
                  <a:pt x="1175085" y="2031332"/>
                  <a:pt x="1299411" y="1558090"/>
                </a:cubicBezTo>
                <a:cubicBezTo>
                  <a:pt x="1423737" y="1084848"/>
                  <a:pt x="1493922" y="517358"/>
                  <a:pt x="1564106" y="258679"/>
                </a:cubicBezTo>
                <a:cubicBezTo>
                  <a:pt x="1634290" y="0"/>
                  <a:pt x="1720516" y="6016"/>
                  <a:pt x="1720516" y="6016"/>
                </a:cubicBezTo>
                <a:lnTo>
                  <a:pt x="1720516" y="6016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1214414" y="1000108"/>
            <a:ext cx="2390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PARENTS</a:t>
            </a:r>
            <a:endParaRPr lang="en-GB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6182398" y="1000108"/>
            <a:ext cx="2390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OFFSPRING</a:t>
            </a:r>
            <a:endParaRPr lang="en-GB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571472" y="5431645"/>
            <a:ext cx="3762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Slow            Speed           Fast</a:t>
            </a:r>
            <a:endParaRPr lang="en-GB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4857752" y="5429264"/>
            <a:ext cx="3762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Slow            Speed           Fast</a:t>
            </a:r>
            <a:endParaRPr lang="en-GB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934881" y="2814575"/>
            <a:ext cx="1398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Breeding population</a:t>
            </a:r>
            <a:endParaRPr lang="en-GB" sz="2000" dirty="0"/>
          </a:p>
        </p:txBody>
      </p:sp>
      <p:cxnSp>
        <p:nvCxnSpPr>
          <p:cNvPr id="32" name="Straight Arrow Connector 31"/>
          <p:cNvCxnSpPr>
            <a:stCxn id="30" idx="2"/>
          </p:cNvCxnSpPr>
          <p:nvPr/>
        </p:nvCxnSpPr>
        <p:spPr>
          <a:xfrm rot="5400000">
            <a:off x="2899692" y="3265943"/>
            <a:ext cx="478043" cy="991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42910" y="2357430"/>
            <a:ext cx="1398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Total population</a:t>
            </a:r>
            <a:endParaRPr lang="en-GB" sz="2000" dirty="0"/>
          </a:p>
        </p:txBody>
      </p:sp>
      <p:cxnSp>
        <p:nvCxnSpPr>
          <p:cNvPr id="35" name="Straight Arrow Connector 34"/>
          <p:cNvCxnSpPr>
            <a:stCxn id="33" idx="2"/>
            <a:endCxn id="13" idx="2"/>
          </p:cNvCxnSpPr>
          <p:nvPr/>
        </p:nvCxnSpPr>
        <p:spPr>
          <a:xfrm rot="16200000" flipH="1">
            <a:off x="1452905" y="2954691"/>
            <a:ext cx="465265" cy="686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ight Arrow 35"/>
          <p:cNvSpPr/>
          <p:nvPr/>
        </p:nvSpPr>
        <p:spPr>
          <a:xfrm>
            <a:off x="3786182" y="4000504"/>
            <a:ext cx="57150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4282" y="2997990"/>
            <a:ext cx="461665" cy="22169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smtClean="0"/>
              <a:t>No. of individuals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4467525" y="2857496"/>
            <a:ext cx="461665" cy="22169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smtClean="0"/>
              <a:t>No. of individuals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214282" y="285728"/>
            <a:ext cx="8643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A Graph To Show Directional Selection</a:t>
            </a:r>
            <a:endParaRPr lang="en-GB" sz="3600" dirty="0"/>
          </a:p>
        </p:txBody>
      </p:sp>
      <p:sp>
        <p:nvSpPr>
          <p:cNvPr id="40" name="Freeform 39"/>
          <p:cNvSpPr/>
          <p:nvPr/>
        </p:nvSpPr>
        <p:spPr>
          <a:xfrm flipH="1">
            <a:off x="2624192" y="3213466"/>
            <a:ext cx="1310246" cy="2187493"/>
          </a:xfrm>
          <a:custGeom>
            <a:avLst/>
            <a:gdLst>
              <a:gd name="connsiteX0" fmla="*/ 0 w 1720516"/>
              <a:gd name="connsiteY0" fmla="*/ 3435016 h 3435016"/>
              <a:gd name="connsiteX1" fmla="*/ 818148 w 1720516"/>
              <a:gd name="connsiteY1" fmla="*/ 3098132 h 3435016"/>
              <a:gd name="connsiteX2" fmla="*/ 1299411 w 1720516"/>
              <a:gd name="connsiteY2" fmla="*/ 1558090 h 3435016"/>
              <a:gd name="connsiteX3" fmla="*/ 1564106 w 1720516"/>
              <a:gd name="connsiteY3" fmla="*/ 258679 h 3435016"/>
              <a:gd name="connsiteX4" fmla="*/ 1720516 w 1720516"/>
              <a:gd name="connsiteY4" fmla="*/ 6016 h 3435016"/>
              <a:gd name="connsiteX5" fmla="*/ 1720516 w 1720516"/>
              <a:gd name="connsiteY5" fmla="*/ 6016 h 343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0516" h="3435016">
                <a:moveTo>
                  <a:pt x="0" y="3435016"/>
                </a:moveTo>
                <a:cubicBezTo>
                  <a:pt x="300790" y="3422984"/>
                  <a:pt x="601580" y="3410953"/>
                  <a:pt x="818148" y="3098132"/>
                </a:cubicBezTo>
                <a:cubicBezTo>
                  <a:pt x="1034717" y="2785311"/>
                  <a:pt x="1175085" y="2031332"/>
                  <a:pt x="1299411" y="1558090"/>
                </a:cubicBezTo>
                <a:cubicBezTo>
                  <a:pt x="1423737" y="1084848"/>
                  <a:pt x="1493922" y="517358"/>
                  <a:pt x="1564106" y="258679"/>
                </a:cubicBezTo>
                <a:cubicBezTo>
                  <a:pt x="1634290" y="0"/>
                  <a:pt x="1720516" y="6016"/>
                  <a:pt x="1720516" y="6016"/>
                </a:cubicBezTo>
                <a:lnTo>
                  <a:pt x="1720516" y="6016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>You will need to be able to interpret data relating to the effect of selection – Describe and explain how and why the frequency has changed.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8496314" cy="2283171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90000"/>
              </a:lnSpc>
            </a:pPr>
            <a:r>
              <a:rPr lang="en-US" sz="3000" dirty="0" smtClean="0"/>
              <a:t>For example, there are two common forms of the peppered moth in the UK – one dark </a:t>
            </a:r>
            <a:r>
              <a:rPr lang="en-US" sz="3000" dirty="0" err="1" smtClean="0"/>
              <a:t>coloured</a:t>
            </a:r>
            <a:r>
              <a:rPr lang="en-US" sz="3000" dirty="0" smtClean="0"/>
              <a:t> and one pale </a:t>
            </a:r>
            <a:r>
              <a:rPr lang="en-US" sz="3000" dirty="0" err="1" smtClean="0"/>
              <a:t>coloured</a:t>
            </a:r>
            <a:r>
              <a:rPr lang="en-US" sz="3000" dirty="0" smtClean="0"/>
              <a:t> (industrial </a:t>
            </a:r>
            <a:r>
              <a:rPr lang="en-US" sz="3000" dirty="0" err="1" smtClean="0"/>
              <a:t>melanism</a:t>
            </a:r>
            <a:r>
              <a:rPr lang="en-US" sz="3000" dirty="0" smtClean="0"/>
              <a:t>). </a:t>
            </a:r>
          </a:p>
          <a:p>
            <a:pPr algn="just">
              <a:lnSpc>
                <a:spcPct val="90000"/>
              </a:lnSpc>
            </a:pPr>
            <a:r>
              <a:rPr lang="en-US" sz="3000" dirty="0" smtClean="0"/>
              <a:t>The allele for dark </a:t>
            </a:r>
            <a:r>
              <a:rPr lang="en-US" sz="3000" dirty="0" err="1" smtClean="0"/>
              <a:t>colouring</a:t>
            </a:r>
            <a:r>
              <a:rPr lang="en-US" sz="3000" dirty="0" smtClean="0"/>
              <a:t> is dominant (M) over the allele for pale </a:t>
            </a:r>
            <a:r>
              <a:rPr lang="en-US" sz="3000" dirty="0" err="1" smtClean="0"/>
              <a:t>colouring</a:t>
            </a:r>
            <a:r>
              <a:rPr lang="en-US" sz="3000" dirty="0" smtClean="0"/>
              <a:t> (m). </a:t>
            </a:r>
          </a:p>
          <a:p>
            <a:pPr algn="just">
              <a:lnSpc>
                <a:spcPct val="90000"/>
              </a:lnSpc>
            </a:pPr>
            <a:r>
              <a:rPr lang="en-US" sz="3000" dirty="0" smtClean="0"/>
              <a:t>The following table shows how allele frequency in a population of peppered moths changed between 1852 and 1860 as the number of coal powered factories in the area increased. </a:t>
            </a:r>
          </a:p>
        </p:txBody>
      </p:sp>
      <p:pic>
        <p:nvPicPr>
          <p:cNvPr id="13314" name="Picture 2" descr="http://media-3.web.britannica.com/eb-media/11/59011-004-F2BFB9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632797"/>
            <a:ext cx="2281240" cy="3153788"/>
          </a:xfrm>
          <a:prstGeom prst="rect">
            <a:avLst/>
          </a:prstGeom>
          <a:noFill/>
        </p:spPr>
      </p:pic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142844" y="3561384"/>
          <a:ext cx="5857884" cy="3225202"/>
        </p:xfrm>
        <a:graphic>
          <a:graphicData uri="http://schemas.openxmlformats.org/drawingml/2006/table">
            <a:tbl>
              <a:tblPr/>
              <a:tblGrid>
                <a:gridCol w="1404960"/>
                <a:gridCol w="2751382"/>
                <a:gridCol w="1701542"/>
              </a:tblGrid>
              <a:tr h="87083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Year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No. of coal powered factories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Frequency of m allele (pale)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087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1852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0.75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7087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1854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0.70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7087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1856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0.63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7087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1858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0.47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7087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1860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10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0.39</a:t>
                      </a:r>
                    </a:p>
                  </a:txBody>
                  <a:tcPr marL="73660" marR="736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498349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</a:pPr>
            <a:r>
              <a:rPr lang="en-US" sz="2700" dirty="0" smtClean="0"/>
              <a:t>The frequency of the m allele (pale) decreases from 0.75 to 0.39 as the number of factories increases from 1852 to 1860. So the frequency of the M allele (dark) must increase from 0.25 to 0.61 (remember from the Hardy Weinberg equilibrium p + q = 1).</a:t>
            </a:r>
          </a:p>
          <a:p>
            <a:pPr algn="just">
              <a:lnSpc>
                <a:spcPct val="120000"/>
              </a:lnSpc>
            </a:pPr>
            <a:r>
              <a:rPr lang="en-US" sz="2700" dirty="0" smtClean="0"/>
              <a:t>As the allele frequencies are changing, it is likely that there is selective pressure for dark </a:t>
            </a:r>
            <a:r>
              <a:rPr lang="en-US" sz="2700" dirty="0" err="1" smtClean="0"/>
              <a:t>colouring</a:t>
            </a:r>
            <a:r>
              <a:rPr lang="en-US" sz="2700" dirty="0" smtClean="0"/>
              <a:t>. This could be because of pollution; more factories means more pollution, which darkens buildings etc. The dark </a:t>
            </a:r>
            <a:r>
              <a:rPr lang="en-US" sz="2700" dirty="0" err="1" smtClean="0"/>
              <a:t>coloured</a:t>
            </a:r>
            <a:r>
              <a:rPr lang="en-US" sz="2700" dirty="0" smtClean="0"/>
              <a:t> moth would be better camouflaged making them more likely to survive, reproduce and pass on the M allele (dark).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– Exam 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b="1" dirty="0" smtClean="0"/>
              <a:t>1.</a:t>
            </a:r>
            <a:r>
              <a:rPr lang="en-GB" dirty="0" smtClean="0"/>
              <a:t>	(a)	(</a:t>
            </a:r>
            <a:r>
              <a:rPr lang="en-GB" dirty="0" err="1" smtClean="0"/>
              <a:t>i</a:t>
            </a:r>
            <a:r>
              <a:rPr lang="en-GB" dirty="0" smtClean="0"/>
              <a:t>)	Time interval of 1 month / too long;</a:t>
            </a:r>
          </a:p>
          <a:p>
            <a:pPr>
              <a:buNone/>
            </a:pPr>
            <a:r>
              <a:rPr lang="en-GB" dirty="0" smtClean="0"/>
              <a:t>			Large number of mice born / added to the population in this time /die / lost from population;</a:t>
            </a:r>
          </a:p>
          <a:p>
            <a:pPr>
              <a:buNone/>
            </a:pPr>
            <a:r>
              <a:rPr lang="en-GB" i="1" dirty="0" smtClean="0"/>
              <a:t>		OR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12 hours is too short a time;</a:t>
            </a:r>
          </a:p>
          <a:p>
            <a:pPr>
              <a:buNone/>
            </a:pPr>
            <a:r>
              <a:rPr lang="en-GB" dirty="0" smtClean="0"/>
              <a:t>	For mice to mix in population / be recaptured;</a:t>
            </a:r>
          </a:p>
          <a:p>
            <a:pPr>
              <a:buNone/>
            </a:pPr>
            <a:r>
              <a:rPr lang="en-GB" i="1" dirty="0" smtClean="0"/>
              <a:t>		OR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In non-seed years number of mice is small;</a:t>
            </a:r>
          </a:p>
          <a:p>
            <a:pPr>
              <a:buNone/>
            </a:pPr>
            <a:r>
              <a:rPr lang="en-GB" dirty="0" smtClean="0"/>
              <a:t>	So may not catch any / any marked mice;	</a:t>
            </a:r>
            <a:r>
              <a:rPr lang="en-GB" b="1" dirty="0" smtClean="0"/>
              <a:t>2</a:t>
            </a:r>
          </a:p>
          <a:p>
            <a:pPr>
              <a:buNone/>
            </a:pPr>
            <a:r>
              <a:rPr lang="en-GB" i="1" dirty="0" smtClean="0"/>
              <a:t>	Reject answers about points not covered in the question.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	(ii)	Number of captures will vary with number of traps set /</a:t>
            </a:r>
            <a:br>
              <a:rPr lang="en-GB" dirty="0" smtClean="0"/>
            </a:br>
            <a:r>
              <a:rPr lang="en-GB" dirty="0" smtClean="0"/>
              <a:t>number of traps varies;</a:t>
            </a:r>
            <a:br>
              <a:rPr lang="en-GB" dirty="0" smtClean="0"/>
            </a:br>
            <a:r>
              <a:rPr lang="en-GB" dirty="0" smtClean="0"/>
              <a:t>Standardises results;</a:t>
            </a:r>
            <a:br>
              <a:rPr lang="en-GB" dirty="0" smtClean="0"/>
            </a:br>
            <a:r>
              <a:rPr lang="en-GB" dirty="0" smtClean="0"/>
              <a:t>Allows results to be compared;	</a:t>
            </a:r>
            <a:r>
              <a:rPr lang="en-GB" b="1" dirty="0" smtClean="0"/>
              <a:t>2 max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	(b)	(</a:t>
            </a:r>
            <a:r>
              <a:rPr lang="en-GB" dirty="0" err="1" smtClean="0"/>
              <a:t>i</a:t>
            </a:r>
            <a:r>
              <a:rPr lang="en-GB" dirty="0" smtClean="0"/>
              <a:t>)	Less than 5% / 1 in 20 probability;</a:t>
            </a:r>
            <a:br>
              <a:rPr lang="en-GB" dirty="0" smtClean="0"/>
            </a:br>
            <a:r>
              <a:rPr lang="en-GB" dirty="0" smtClean="0"/>
              <a:t>Of results being due to chance / luck;</a:t>
            </a:r>
            <a:br>
              <a:rPr lang="en-GB" dirty="0" smtClean="0"/>
            </a:br>
            <a:r>
              <a:rPr lang="en-GB" i="1" dirty="0" smtClean="0"/>
              <a:t>Accept converse argument relating to biological significance.	</a:t>
            </a:r>
            <a:r>
              <a:rPr lang="en-GB" b="1" dirty="0" smtClean="0"/>
              <a:t>2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	(ii)	More food;</a:t>
            </a:r>
            <a:br>
              <a:rPr lang="en-GB" dirty="0" smtClean="0"/>
            </a:br>
            <a:r>
              <a:rPr lang="en-GB" dirty="0" smtClean="0"/>
              <a:t>Therefore mice able to produce more young / more mice survive;							</a:t>
            </a:r>
            <a:r>
              <a:rPr lang="en-GB" b="1" dirty="0" smtClean="0"/>
              <a:t>2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	(c)	(</a:t>
            </a:r>
            <a:r>
              <a:rPr lang="en-GB" dirty="0" err="1" smtClean="0"/>
              <a:t>i</a:t>
            </a:r>
            <a:r>
              <a:rPr lang="en-GB" dirty="0" smtClean="0"/>
              <a:t>)	Mass will vary with sex / one sex is lighter / heavier /</a:t>
            </a:r>
            <a:br>
              <a:rPr lang="en-GB" dirty="0" smtClean="0"/>
            </a:br>
            <a:r>
              <a:rPr lang="en-GB" dirty="0" smtClean="0"/>
              <a:t>		females may be pregnant;										</a:t>
            </a:r>
            <a:r>
              <a:rPr lang="en-GB" b="1" dirty="0" smtClean="0"/>
              <a:t>1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		(ii)	Tooth wear linked to age / diet;</a:t>
            </a:r>
          </a:p>
          <a:p>
            <a:pPr>
              <a:buNone/>
            </a:pPr>
            <a:r>
              <a:rPr lang="en-GB" dirty="0" smtClean="0"/>
              <a:t>		Confines sample to adult mice / mice eating same food;</a:t>
            </a:r>
          </a:p>
          <a:p>
            <a:pPr>
              <a:buNone/>
            </a:pPr>
            <a:r>
              <a:rPr lang="en-GB" dirty="0" smtClean="0"/>
              <a:t>		Otherwise age / food contributes to variation / mass;								</a:t>
            </a:r>
            <a:r>
              <a:rPr lang="en-GB" b="1" dirty="0" smtClean="0"/>
              <a:t>2 max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/>
              <a:t>	(d)	(</a:t>
            </a:r>
            <a:r>
              <a:rPr lang="en-GB" dirty="0" err="1" smtClean="0"/>
              <a:t>i</a:t>
            </a:r>
            <a:r>
              <a:rPr lang="en-GB" dirty="0" smtClean="0"/>
              <a:t>)	Smaller surface area to volume ratio;</a:t>
            </a:r>
          </a:p>
          <a:p>
            <a:pPr>
              <a:buNone/>
            </a:pPr>
            <a:r>
              <a:rPr lang="en-GB" dirty="0" smtClean="0"/>
              <a:t>			So lose less heat;     </a:t>
            </a:r>
            <a:r>
              <a:rPr lang="en-GB" i="1" dirty="0" smtClean="0"/>
              <a:t>OR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		More (subcutaneous) fat;</a:t>
            </a:r>
          </a:p>
          <a:p>
            <a:pPr>
              <a:buNone/>
            </a:pPr>
            <a:r>
              <a:rPr lang="en-GB" dirty="0" smtClean="0"/>
              <a:t>			Insulation;	         </a:t>
            </a:r>
            <a:r>
              <a:rPr lang="en-GB" i="1" dirty="0" smtClean="0"/>
              <a:t>OR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		More respiration;</a:t>
            </a:r>
          </a:p>
          <a:p>
            <a:pPr>
              <a:buNone/>
            </a:pPr>
            <a:r>
              <a:rPr lang="en-GB" dirty="0" smtClean="0"/>
              <a:t>			More heat produced;	</a:t>
            </a:r>
            <a:r>
              <a:rPr lang="en-GB" b="1" dirty="0" smtClean="0"/>
              <a:t>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 </a:t>
            </a:r>
          </a:p>
          <a:p>
            <a:pPr>
              <a:buNone/>
            </a:pPr>
            <a:r>
              <a:rPr lang="en-GB" dirty="0" smtClean="0"/>
              <a:t>		(ii)	Variation in size is genetic;</a:t>
            </a:r>
          </a:p>
          <a:p>
            <a:pPr>
              <a:buNone/>
            </a:pPr>
            <a:r>
              <a:rPr lang="en-GB" dirty="0" smtClean="0"/>
              <a:t>			Selection for / against </a:t>
            </a:r>
            <a:r>
              <a:rPr lang="en-GB" u="sng" dirty="0" smtClean="0"/>
              <a:t>one extreme</a:t>
            </a:r>
            <a:r>
              <a:rPr lang="en-GB" dirty="0" smtClean="0"/>
              <a:t> (</a:t>
            </a:r>
            <a:r>
              <a:rPr lang="en-GB" i="1" dirty="0" smtClean="0"/>
              <a:t>general point not related to data</a:t>
            </a:r>
            <a:r>
              <a:rPr lang="en-GB" dirty="0" smtClean="0"/>
              <a:t>) / for large mice 		/ against small mice;</a:t>
            </a:r>
          </a:p>
          <a:p>
            <a:pPr>
              <a:buNone/>
            </a:pPr>
            <a:r>
              <a:rPr lang="en-GB" dirty="0" smtClean="0"/>
              <a:t>			Only larger mice will (survive and) breed / pass on genes;</a:t>
            </a:r>
          </a:p>
          <a:p>
            <a:pPr>
              <a:buNone/>
            </a:pPr>
            <a:r>
              <a:rPr lang="en-GB" dirty="0" smtClean="0"/>
              <a:t>			Leads to increase in mean mass;</a:t>
            </a:r>
          </a:p>
          <a:p>
            <a:pPr>
              <a:buNone/>
            </a:pPr>
            <a:r>
              <a:rPr lang="en-GB" dirty="0" smtClean="0"/>
              <a:t>			In cold conditions (related to figure);	</a:t>
            </a:r>
            <a:r>
              <a:rPr lang="en-GB" b="1" dirty="0" smtClean="0"/>
              <a:t>3 max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	(e)	(</a:t>
            </a:r>
            <a:r>
              <a:rPr lang="en-GB" dirty="0" err="1" smtClean="0"/>
              <a:t>i</a:t>
            </a:r>
            <a:r>
              <a:rPr lang="en-GB" dirty="0" smtClean="0"/>
              <a:t>)	Grey by grey;</a:t>
            </a:r>
            <a:br>
              <a:rPr lang="en-GB" dirty="0" smtClean="0"/>
            </a:br>
            <a:r>
              <a:rPr lang="en-GB" dirty="0" smtClean="0"/>
              <a:t>Produces some black;	</a:t>
            </a:r>
            <a:r>
              <a:rPr lang="en-GB" b="1" dirty="0" smtClean="0"/>
              <a:t>2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		(ii)	Find frequency / percentage / proportion of black mice;  Square root;  Use Hardy-Weinberg equation;	</a:t>
            </a:r>
            <a:r>
              <a:rPr lang="en-GB" b="1" dirty="0" smtClean="0"/>
              <a:t>2 max</a:t>
            </a:r>
          </a:p>
          <a:p>
            <a:pPr>
              <a:buNone/>
            </a:pPr>
            <a:r>
              <a:rPr lang="en-GB" dirty="0" smtClean="0"/>
              <a:t>									[20]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Define natural selection</a:t>
            </a:r>
          </a:p>
          <a:p>
            <a:endParaRPr lang="en-GB" sz="2800" dirty="0" smtClean="0"/>
          </a:p>
          <a:p>
            <a:r>
              <a:rPr lang="en-US" sz="2800" dirty="0" smtClean="0"/>
              <a:t> Individuals with particular characteristics have a greater chance of survival than individuals without those characteristics, which are therefore more likely to breed and pass on the genes for these characteristics to their offspring.</a:t>
            </a:r>
            <a:r>
              <a:rPr lang="en-GB" sz="2800" dirty="0" smtClean="0"/>
              <a:t> Over many generations these characteristics increase in frequency.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how reproductive success affects allele frequency</a:t>
            </a:r>
          </a:p>
          <a:p>
            <a:r>
              <a:rPr lang="en-GB" dirty="0" smtClean="0"/>
              <a:t>Define selection</a:t>
            </a:r>
          </a:p>
          <a:p>
            <a:r>
              <a:rPr lang="en-GB" dirty="0" smtClean="0"/>
              <a:t>Explain stabilising and directional selection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Success Criteria</a:t>
            </a:r>
          </a:p>
          <a:p>
            <a:r>
              <a:rPr lang="en-GB" dirty="0" smtClean="0"/>
              <a:t>You can define natural selection</a:t>
            </a:r>
          </a:p>
          <a:p>
            <a:r>
              <a:rPr lang="en-GB" dirty="0" smtClean="0"/>
              <a:t>You can order the stages of selection</a:t>
            </a:r>
          </a:p>
          <a:p>
            <a:r>
              <a:rPr lang="en-GB" dirty="0" smtClean="0"/>
              <a:t>You can complete an exam question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Allele Frequency and Reproductive Success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Cut out the statements and arrange them into a flow chart to show the stages of how reproductive success will affect allele frequency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Organisms in a population produce offspring</a:t>
            </a:r>
          </a:p>
          <a:p>
            <a:r>
              <a:rPr lang="en-GB" dirty="0" smtClean="0"/>
              <a:t>There is competition between offspring to survive</a:t>
            </a:r>
          </a:p>
          <a:p>
            <a:r>
              <a:rPr lang="en-GB" dirty="0" smtClean="0"/>
              <a:t>These members of the population will have a variety of alleles</a:t>
            </a:r>
          </a:p>
          <a:p>
            <a:r>
              <a:rPr lang="en-GB" dirty="0" smtClean="0"/>
              <a:t>Those members with certain alleles will be better able to survive the competition</a:t>
            </a:r>
          </a:p>
          <a:p>
            <a:r>
              <a:rPr lang="en-GB" dirty="0" smtClean="0"/>
              <a:t>These members survive better, live longer and produce more offspring</a:t>
            </a:r>
          </a:p>
          <a:p>
            <a:r>
              <a:rPr lang="en-GB" dirty="0" smtClean="0"/>
              <a:t>Successful individuals pass on their alleles, likely passing on the advantageous ones</a:t>
            </a:r>
          </a:p>
          <a:p>
            <a:r>
              <a:rPr lang="en-GB" dirty="0" smtClean="0"/>
              <a:t>Over many generations there will be more individuals with advantageous alleles</a:t>
            </a:r>
          </a:p>
          <a:p>
            <a:r>
              <a:rPr lang="en-GB" dirty="0" smtClean="0"/>
              <a:t>So, the frequency of the advantageous alleles will increase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400286" cy="1785950"/>
          </a:xfrm>
        </p:spPr>
        <p:txBody>
          <a:bodyPr>
            <a:normAutofit/>
          </a:bodyPr>
          <a:lstStyle/>
          <a:p>
            <a:r>
              <a:rPr lang="en-US" dirty="0" smtClean="0"/>
              <a:t>Different types </a:t>
            </a:r>
            <a:r>
              <a:rPr lang="en-US" dirty="0" smtClean="0"/>
              <a:t>of </a:t>
            </a:r>
            <a:r>
              <a:rPr lang="en-US" dirty="0" smtClean="0"/>
              <a:t>Selection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42844" y="2285992"/>
            <a:ext cx="8643998" cy="385763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3600" dirty="0" smtClean="0"/>
              <a:t>Different types </a:t>
            </a:r>
            <a:r>
              <a:rPr lang="en-US" sz="3600" smtClean="0"/>
              <a:t>of </a:t>
            </a:r>
            <a:r>
              <a:rPr lang="en-US" sz="3600" smtClean="0"/>
              <a:t>s</a:t>
            </a:r>
            <a:r>
              <a:rPr lang="en-US" sz="3600" smtClean="0"/>
              <a:t>election </a:t>
            </a:r>
            <a:r>
              <a:rPr lang="en-US" sz="3600" dirty="0" smtClean="0"/>
              <a:t>lead to different frequency patterns: </a:t>
            </a:r>
            <a:r>
              <a:rPr lang="en-US" sz="3600" dirty="0" err="1" smtClean="0">
                <a:solidFill>
                  <a:srgbClr val="FF0000"/>
                </a:solidFill>
              </a:rPr>
              <a:t>Stabilising</a:t>
            </a:r>
            <a:r>
              <a:rPr lang="en-US" sz="3600" dirty="0" smtClean="0">
                <a:solidFill>
                  <a:srgbClr val="FF0000"/>
                </a:solidFill>
              </a:rPr>
              <a:t> Selection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FF0000"/>
                </a:solidFill>
              </a:rPr>
              <a:t>Directional Selection</a:t>
            </a:r>
            <a:r>
              <a:rPr lang="en-US" sz="3600" dirty="0" smtClean="0"/>
              <a:t> are types of natural selection that affect allele frequency in different ways.</a:t>
            </a:r>
          </a:p>
          <a:p>
            <a:pPr algn="just">
              <a:buNone/>
            </a:pPr>
            <a:endParaRPr lang="en-US" sz="2400" dirty="0" smtClean="0"/>
          </a:p>
          <a:p>
            <a:pPr algn="just">
              <a:buFont typeface="Arial" charset="0"/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Stabilising 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Favours average individuals</a:t>
            </a:r>
          </a:p>
          <a:p>
            <a:r>
              <a:rPr lang="en-US" sz="3200" dirty="0" smtClean="0"/>
              <a:t>Individuals with alleles for characteristics towards the middle of the range are more likely to survive and reproduce</a:t>
            </a:r>
          </a:p>
          <a:p>
            <a:r>
              <a:rPr lang="en-US" sz="3200" dirty="0" smtClean="0"/>
              <a:t>Occurs when the environment is stable</a:t>
            </a:r>
          </a:p>
          <a:p>
            <a:r>
              <a:rPr lang="en-US" sz="3200" dirty="0" smtClean="0"/>
              <a:t>E.g. Mammalian fur length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 (1) of Stabilising Selection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7"/>
            <a:ext cx="8472518" cy="2714645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In any mammal population there is a range of fur length</a:t>
            </a:r>
          </a:p>
          <a:p>
            <a:pPr algn="just"/>
            <a:r>
              <a:rPr lang="en-US" sz="2000" dirty="0" smtClean="0"/>
              <a:t>In a stable climate, having the fur at the extremes of this range reduces the chances of surviving as it is harder to maintain the correct body temperature</a:t>
            </a:r>
          </a:p>
          <a:p>
            <a:pPr algn="just"/>
            <a:r>
              <a:rPr lang="en-US" sz="2000" dirty="0" smtClean="0"/>
              <a:t>Animals with alleles for average fur length are the most likely to survive, reproduce and pass on their alleles. </a:t>
            </a:r>
          </a:p>
          <a:p>
            <a:pPr algn="just"/>
            <a:r>
              <a:rPr lang="en-US" sz="2000" dirty="0" smtClean="0"/>
              <a:t>These alleles increase in frequency. The proportion of the population with average fur length increases and the range of fur length decreases.</a:t>
            </a:r>
            <a:endParaRPr lang="en-GB" sz="2000" dirty="0"/>
          </a:p>
        </p:txBody>
      </p:sp>
      <p:pic>
        <p:nvPicPr>
          <p:cNvPr id="19458" name="Picture 2" descr="http://www.midlandhamsterclub.co.uk/hamster/images/s_creml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714884"/>
            <a:ext cx="2199818" cy="1643074"/>
          </a:xfrm>
          <a:prstGeom prst="rect">
            <a:avLst/>
          </a:prstGeom>
          <a:noFill/>
        </p:spPr>
      </p:pic>
      <p:pic>
        <p:nvPicPr>
          <p:cNvPr id="19460" name="Picture 4" descr="http://www.kathyskritters.com/tales/faq/images/k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728938"/>
            <a:ext cx="1643074" cy="1867130"/>
          </a:xfrm>
          <a:prstGeom prst="rect">
            <a:avLst/>
          </a:prstGeom>
          <a:noFill/>
        </p:spPr>
      </p:pic>
      <p:pic>
        <p:nvPicPr>
          <p:cNvPr id="19462" name="Picture 6" descr="http://www.hamsterific.com/HamsterUniversity/images/hairlessHamster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2368" y="4722486"/>
            <a:ext cx="1915780" cy="1873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571472" y="1973178"/>
            <a:ext cx="3762150" cy="3458467"/>
            <a:chOff x="571472" y="1946120"/>
            <a:chExt cx="4358512" cy="3485526"/>
          </a:xfrm>
        </p:grpSpPr>
        <p:cxnSp>
          <p:nvCxnSpPr>
            <p:cNvPr id="5" name="Straight Arrow Connector 4"/>
            <p:cNvCxnSpPr/>
            <p:nvPr/>
          </p:nvCxnSpPr>
          <p:spPr>
            <a:xfrm rot="5400000" flipH="1" flipV="1">
              <a:off x="-999370" y="3786190"/>
              <a:ext cx="328614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571472" y="5430058"/>
              <a:ext cx="43585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619877" y="1973179"/>
              <a:ext cx="58639" cy="345767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 12"/>
            <p:cNvSpPr/>
            <p:nvPr/>
          </p:nvSpPr>
          <p:spPr>
            <a:xfrm>
              <a:off x="902368" y="1967163"/>
              <a:ext cx="1720516" cy="3413973"/>
            </a:xfrm>
            <a:custGeom>
              <a:avLst/>
              <a:gdLst>
                <a:gd name="connsiteX0" fmla="*/ 0 w 1720516"/>
                <a:gd name="connsiteY0" fmla="*/ 3435016 h 3435016"/>
                <a:gd name="connsiteX1" fmla="*/ 818148 w 1720516"/>
                <a:gd name="connsiteY1" fmla="*/ 3098132 h 3435016"/>
                <a:gd name="connsiteX2" fmla="*/ 1299411 w 1720516"/>
                <a:gd name="connsiteY2" fmla="*/ 1558090 h 3435016"/>
                <a:gd name="connsiteX3" fmla="*/ 1564106 w 1720516"/>
                <a:gd name="connsiteY3" fmla="*/ 258679 h 3435016"/>
                <a:gd name="connsiteX4" fmla="*/ 1720516 w 1720516"/>
                <a:gd name="connsiteY4" fmla="*/ 6016 h 3435016"/>
                <a:gd name="connsiteX5" fmla="*/ 1720516 w 1720516"/>
                <a:gd name="connsiteY5" fmla="*/ 6016 h 343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0516" h="3435016">
                  <a:moveTo>
                    <a:pt x="0" y="3435016"/>
                  </a:moveTo>
                  <a:cubicBezTo>
                    <a:pt x="300790" y="3422984"/>
                    <a:pt x="601580" y="3410953"/>
                    <a:pt x="818148" y="3098132"/>
                  </a:cubicBezTo>
                  <a:cubicBezTo>
                    <a:pt x="1034717" y="2785311"/>
                    <a:pt x="1175085" y="2031332"/>
                    <a:pt x="1299411" y="1558090"/>
                  </a:cubicBezTo>
                  <a:cubicBezTo>
                    <a:pt x="1423737" y="1084848"/>
                    <a:pt x="1493922" y="517358"/>
                    <a:pt x="1564106" y="258679"/>
                  </a:cubicBezTo>
                  <a:cubicBezTo>
                    <a:pt x="1634290" y="0"/>
                    <a:pt x="1720516" y="6016"/>
                    <a:pt x="1720516" y="6016"/>
                  </a:cubicBezTo>
                  <a:lnTo>
                    <a:pt x="1720516" y="6016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 13"/>
            <p:cNvSpPr/>
            <p:nvPr/>
          </p:nvSpPr>
          <p:spPr>
            <a:xfrm flipH="1">
              <a:off x="2613106" y="1946120"/>
              <a:ext cx="1720516" cy="3435016"/>
            </a:xfrm>
            <a:custGeom>
              <a:avLst/>
              <a:gdLst>
                <a:gd name="connsiteX0" fmla="*/ 0 w 1720516"/>
                <a:gd name="connsiteY0" fmla="*/ 3435016 h 3435016"/>
                <a:gd name="connsiteX1" fmla="*/ 818148 w 1720516"/>
                <a:gd name="connsiteY1" fmla="*/ 3098132 h 3435016"/>
                <a:gd name="connsiteX2" fmla="*/ 1299411 w 1720516"/>
                <a:gd name="connsiteY2" fmla="*/ 1558090 h 3435016"/>
                <a:gd name="connsiteX3" fmla="*/ 1564106 w 1720516"/>
                <a:gd name="connsiteY3" fmla="*/ 258679 h 3435016"/>
                <a:gd name="connsiteX4" fmla="*/ 1720516 w 1720516"/>
                <a:gd name="connsiteY4" fmla="*/ 6016 h 3435016"/>
                <a:gd name="connsiteX5" fmla="*/ 1720516 w 1720516"/>
                <a:gd name="connsiteY5" fmla="*/ 6016 h 343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0516" h="3435016">
                  <a:moveTo>
                    <a:pt x="0" y="3435016"/>
                  </a:moveTo>
                  <a:cubicBezTo>
                    <a:pt x="300790" y="3422984"/>
                    <a:pt x="601580" y="3410953"/>
                    <a:pt x="818148" y="3098132"/>
                  </a:cubicBezTo>
                  <a:cubicBezTo>
                    <a:pt x="1034717" y="2785311"/>
                    <a:pt x="1175085" y="2031332"/>
                    <a:pt x="1299411" y="1558090"/>
                  </a:cubicBezTo>
                  <a:cubicBezTo>
                    <a:pt x="1423737" y="1084848"/>
                    <a:pt x="1493922" y="517358"/>
                    <a:pt x="1564106" y="258679"/>
                  </a:cubicBezTo>
                  <a:cubicBezTo>
                    <a:pt x="1634290" y="0"/>
                    <a:pt x="1720516" y="6016"/>
                    <a:pt x="1720516" y="6016"/>
                  </a:cubicBezTo>
                  <a:lnTo>
                    <a:pt x="1720516" y="6016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 rot="5400000" flipH="1" flipV="1">
            <a:off x="3242408" y="3790786"/>
            <a:ext cx="3260637" cy="13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10378" y="5421789"/>
            <a:ext cx="39050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664642" y="1991747"/>
            <a:ext cx="50616" cy="343083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5929322" y="1985778"/>
            <a:ext cx="737916" cy="3387469"/>
          </a:xfrm>
          <a:custGeom>
            <a:avLst/>
            <a:gdLst>
              <a:gd name="connsiteX0" fmla="*/ 0 w 1720516"/>
              <a:gd name="connsiteY0" fmla="*/ 3435016 h 3435016"/>
              <a:gd name="connsiteX1" fmla="*/ 818148 w 1720516"/>
              <a:gd name="connsiteY1" fmla="*/ 3098132 h 3435016"/>
              <a:gd name="connsiteX2" fmla="*/ 1299411 w 1720516"/>
              <a:gd name="connsiteY2" fmla="*/ 1558090 h 3435016"/>
              <a:gd name="connsiteX3" fmla="*/ 1564106 w 1720516"/>
              <a:gd name="connsiteY3" fmla="*/ 258679 h 3435016"/>
              <a:gd name="connsiteX4" fmla="*/ 1720516 w 1720516"/>
              <a:gd name="connsiteY4" fmla="*/ 6016 h 3435016"/>
              <a:gd name="connsiteX5" fmla="*/ 1720516 w 1720516"/>
              <a:gd name="connsiteY5" fmla="*/ 6016 h 343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0516" h="3435016">
                <a:moveTo>
                  <a:pt x="0" y="3435016"/>
                </a:moveTo>
                <a:cubicBezTo>
                  <a:pt x="300790" y="3422984"/>
                  <a:pt x="601580" y="3410953"/>
                  <a:pt x="818148" y="3098132"/>
                </a:cubicBezTo>
                <a:cubicBezTo>
                  <a:pt x="1034717" y="2785311"/>
                  <a:pt x="1175085" y="2031332"/>
                  <a:pt x="1299411" y="1558090"/>
                </a:cubicBezTo>
                <a:cubicBezTo>
                  <a:pt x="1423737" y="1084848"/>
                  <a:pt x="1493922" y="517358"/>
                  <a:pt x="1564106" y="258679"/>
                </a:cubicBezTo>
                <a:cubicBezTo>
                  <a:pt x="1634290" y="0"/>
                  <a:pt x="1720516" y="6016"/>
                  <a:pt x="1720516" y="6016"/>
                </a:cubicBezTo>
                <a:lnTo>
                  <a:pt x="1720516" y="6016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 flipH="1">
            <a:off x="6658796" y="1964898"/>
            <a:ext cx="770724" cy="3408349"/>
          </a:xfrm>
          <a:custGeom>
            <a:avLst/>
            <a:gdLst>
              <a:gd name="connsiteX0" fmla="*/ 0 w 1720516"/>
              <a:gd name="connsiteY0" fmla="*/ 3435016 h 3435016"/>
              <a:gd name="connsiteX1" fmla="*/ 818148 w 1720516"/>
              <a:gd name="connsiteY1" fmla="*/ 3098132 h 3435016"/>
              <a:gd name="connsiteX2" fmla="*/ 1299411 w 1720516"/>
              <a:gd name="connsiteY2" fmla="*/ 1558090 h 3435016"/>
              <a:gd name="connsiteX3" fmla="*/ 1564106 w 1720516"/>
              <a:gd name="connsiteY3" fmla="*/ 258679 h 3435016"/>
              <a:gd name="connsiteX4" fmla="*/ 1720516 w 1720516"/>
              <a:gd name="connsiteY4" fmla="*/ 6016 h 3435016"/>
              <a:gd name="connsiteX5" fmla="*/ 1720516 w 1720516"/>
              <a:gd name="connsiteY5" fmla="*/ 6016 h 343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0516" h="3435016">
                <a:moveTo>
                  <a:pt x="0" y="3435016"/>
                </a:moveTo>
                <a:cubicBezTo>
                  <a:pt x="300790" y="3422984"/>
                  <a:pt x="601580" y="3410953"/>
                  <a:pt x="818148" y="3098132"/>
                </a:cubicBezTo>
                <a:cubicBezTo>
                  <a:pt x="1034717" y="2785311"/>
                  <a:pt x="1175085" y="2031332"/>
                  <a:pt x="1299411" y="1558090"/>
                </a:cubicBezTo>
                <a:cubicBezTo>
                  <a:pt x="1423737" y="1084848"/>
                  <a:pt x="1493922" y="517358"/>
                  <a:pt x="1564106" y="258679"/>
                </a:cubicBezTo>
                <a:cubicBezTo>
                  <a:pt x="1634290" y="0"/>
                  <a:pt x="1720516" y="6016"/>
                  <a:pt x="1720516" y="6016"/>
                </a:cubicBezTo>
                <a:lnTo>
                  <a:pt x="1720516" y="6016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1214414" y="1000108"/>
            <a:ext cx="2390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PARENTS</a:t>
            </a:r>
            <a:endParaRPr lang="en-GB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286380" y="1000108"/>
            <a:ext cx="2390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OFFSPRING</a:t>
            </a:r>
            <a:endParaRPr lang="en-GB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571472" y="5431645"/>
            <a:ext cx="3762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Short         </a:t>
            </a:r>
            <a:r>
              <a:rPr lang="en-GB" sz="2000" dirty="0" smtClean="0">
                <a:solidFill>
                  <a:srgbClr val="FF0000"/>
                </a:solidFill>
              </a:rPr>
              <a:t>Fur length      </a:t>
            </a:r>
            <a:r>
              <a:rPr lang="en-GB" sz="2000" dirty="0" smtClean="0"/>
              <a:t>Long</a:t>
            </a:r>
            <a:endParaRPr lang="en-GB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4857752" y="5429264"/>
            <a:ext cx="3762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Short         </a:t>
            </a:r>
            <a:r>
              <a:rPr lang="en-GB" sz="2000" dirty="0" smtClean="0">
                <a:solidFill>
                  <a:srgbClr val="FF0000"/>
                </a:solidFill>
              </a:rPr>
              <a:t>Fur length      </a:t>
            </a:r>
            <a:r>
              <a:rPr lang="en-GB" sz="2000" dirty="0" smtClean="0"/>
              <a:t>Long</a:t>
            </a:r>
            <a:endParaRPr lang="en-GB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934881" y="2814575"/>
            <a:ext cx="1398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Breeding population</a:t>
            </a:r>
            <a:endParaRPr lang="en-GB" sz="2000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2788346" y="3265943"/>
            <a:ext cx="478043" cy="9910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42910" y="2357430"/>
            <a:ext cx="1398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Total population</a:t>
            </a:r>
            <a:endParaRPr lang="en-GB" sz="2000" dirty="0"/>
          </a:p>
        </p:txBody>
      </p:sp>
      <p:cxnSp>
        <p:nvCxnSpPr>
          <p:cNvPr id="35" name="Straight Arrow Connector 34"/>
          <p:cNvCxnSpPr>
            <a:stCxn id="33" idx="2"/>
            <a:endCxn id="13" idx="2"/>
          </p:cNvCxnSpPr>
          <p:nvPr/>
        </p:nvCxnSpPr>
        <p:spPr>
          <a:xfrm rot="16200000" flipH="1">
            <a:off x="1427863" y="2979733"/>
            <a:ext cx="465265" cy="636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ight Arrow 35"/>
          <p:cNvSpPr/>
          <p:nvPr/>
        </p:nvSpPr>
        <p:spPr>
          <a:xfrm>
            <a:off x="3786182" y="4000504"/>
            <a:ext cx="57150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4282" y="2997990"/>
            <a:ext cx="461665" cy="22169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smtClean="0"/>
              <a:t>No. of individuals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4467525" y="2857496"/>
            <a:ext cx="461665" cy="22169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smtClean="0"/>
              <a:t>No. of individuals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214282" y="285728"/>
            <a:ext cx="8643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A Graph To Show Stabilising Selection</a:t>
            </a:r>
            <a:endParaRPr lang="en-GB" sz="3600" dirty="0"/>
          </a:p>
        </p:txBody>
      </p:sp>
      <p:sp>
        <p:nvSpPr>
          <p:cNvPr id="42" name="Freeform 41"/>
          <p:cNvSpPr/>
          <p:nvPr/>
        </p:nvSpPr>
        <p:spPr>
          <a:xfrm>
            <a:off x="1306872" y="3416422"/>
            <a:ext cx="1067842" cy="2011309"/>
          </a:xfrm>
          <a:custGeom>
            <a:avLst/>
            <a:gdLst>
              <a:gd name="connsiteX0" fmla="*/ 0 w 1720516"/>
              <a:gd name="connsiteY0" fmla="*/ 3435016 h 3435016"/>
              <a:gd name="connsiteX1" fmla="*/ 818148 w 1720516"/>
              <a:gd name="connsiteY1" fmla="*/ 3098132 h 3435016"/>
              <a:gd name="connsiteX2" fmla="*/ 1299411 w 1720516"/>
              <a:gd name="connsiteY2" fmla="*/ 1558090 h 3435016"/>
              <a:gd name="connsiteX3" fmla="*/ 1564106 w 1720516"/>
              <a:gd name="connsiteY3" fmla="*/ 258679 h 3435016"/>
              <a:gd name="connsiteX4" fmla="*/ 1720516 w 1720516"/>
              <a:gd name="connsiteY4" fmla="*/ 6016 h 3435016"/>
              <a:gd name="connsiteX5" fmla="*/ 1720516 w 1720516"/>
              <a:gd name="connsiteY5" fmla="*/ 6016 h 343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0516" h="3435016">
                <a:moveTo>
                  <a:pt x="0" y="3435016"/>
                </a:moveTo>
                <a:cubicBezTo>
                  <a:pt x="300790" y="3422984"/>
                  <a:pt x="601580" y="3410953"/>
                  <a:pt x="818148" y="3098132"/>
                </a:cubicBezTo>
                <a:cubicBezTo>
                  <a:pt x="1034717" y="2785311"/>
                  <a:pt x="1175085" y="2031332"/>
                  <a:pt x="1299411" y="1558090"/>
                </a:cubicBezTo>
                <a:cubicBezTo>
                  <a:pt x="1423737" y="1084848"/>
                  <a:pt x="1493922" y="517358"/>
                  <a:pt x="1564106" y="258679"/>
                </a:cubicBezTo>
                <a:cubicBezTo>
                  <a:pt x="1634290" y="0"/>
                  <a:pt x="1720516" y="6016"/>
                  <a:pt x="1720516" y="6016"/>
                </a:cubicBezTo>
                <a:lnTo>
                  <a:pt x="1720516" y="6016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42"/>
          <p:cNvSpPr/>
          <p:nvPr/>
        </p:nvSpPr>
        <p:spPr>
          <a:xfrm flipH="1">
            <a:off x="2368646" y="3404025"/>
            <a:ext cx="1067842" cy="2023707"/>
          </a:xfrm>
          <a:custGeom>
            <a:avLst/>
            <a:gdLst>
              <a:gd name="connsiteX0" fmla="*/ 0 w 1720516"/>
              <a:gd name="connsiteY0" fmla="*/ 3435016 h 3435016"/>
              <a:gd name="connsiteX1" fmla="*/ 818148 w 1720516"/>
              <a:gd name="connsiteY1" fmla="*/ 3098132 h 3435016"/>
              <a:gd name="connsiteX2" fmla="*/ 1299411 w 1720516"/>
              <a:gd name="connsiteY2" fmla="*/ 1558090 h 3435016"/>
              <a:gd name="connsiteX3" fmla="*/ 1564106 w 1720516"/>
              <a:gd name="connsiteY3" fmla="*/ 258679 h 3435016"/>
              <a:gd name="connsiteX4" fmla="*/ 1720516 w 1720516"/>
              <a:gd name="connsiteY4" fmla="*/ 6016 h 3435016"/>
              <a:gd name="connsiteX5" fmla="*/ 1720516 w 1720516"/>
              <a:gd name="connsiteY5" fmla="*/ 6016 h 343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0516" h="3435016">
                <a:moveTo>
                  <a:pt x="0" y="3435016"/>
                </a:moveTo>
                <a:cubicBezTo>
                  <a:pt x="300790" y="3422984"/>
                  <a:pt x="601580" y="3410953"/>
                  <a:pt x="818148" y="3098132"/>
                </a:cubicBezTo>
                <a:cubicBezTo>
                  <a:pt x="1034717" y="2785311"/>
                  <a:pt x="1175085" y="2031332"/>
                  <a:pt x="1299411" y="1558090"/>
                </a:cubicBezTo>
                <a:cubicBezTo>
                  <a:pt x="1423737" y="1084848"/>
                  <a:pt x="1493922" y="517358"/>
                  <a:pt x="1564106" y="258679"/>
                </a:cubicBezTo>
                <a:cubicBezTo>
                  <a:pt x="1634290" y="0"/>
                  <a:pt x="1720516" y="6016"/>
                  <a:pt x="1720516" y="6016"/>
                </a:cubicBezTo>
                <a:lnTo>
                  <a:pt x="1720516" y="6016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30" grpId="0"/>
      <p:bldP spid="42" grpId="0" animBg="1"/>
      <p:bldP spid="4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</TotalTime>
  <Words>755</Words>
  <Application>Microsoft Office PowerPoint</Application>
  <PresentationFormat>On-screen Show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Selection</vt:lpstr>
      <vt:lpstr>Starter</vt:lpstr>
      <vt:lpstr>Learning Objectives</vt:lpstr>
      <vt:lpstr>Allele Frequency and Reproductive Success</vt:lpstr>
      <vt:lpstr>Answers</vt:lpstr>
      <vt:lpstr>Different types of Selection</vt:lpstr>
      <vt:lpstr>Stabilising Selection</vt:lpstr>
      <vt:lpstr>Example (1) of Stabilising Selection </vt:lpstr>
      <vt:lpstr>Slide 9</vt:lpstr>
      <vt:lpstr>Directional Selection</vt:lpstr>
      <vt:lpstr>Example (1) of Directional Selection</vt:lpstr>
      <vt:lpstr>Slide 12</vt:lpstr>
      <vt:lpstr>You will need to be able to interpret data relating to the effect of selection – Describe and explain how and why the frequency has changed.</vt:lpstr>
      <vt:lpstr>Slide 14</vt:lpstr>
      <vt:lpstr>Task – Exam Q</vt:lpstr>
      <vt:lpstr>Slide 16</vt:lpstr>
      <vt:lpstr>Slide 17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</dc:title>
  <dc:creator> </dc:creator>
  <cp:lastModifiedBy> </cp:lastModifiedBy>
  <cp:revision>12</cp:revision>
  <dcterms:created xsi:type="dcterms:W3CDTF">2010-11-05T18:58:45Z</dcterms:created>
  <dcterms:modified xsi:type="dcterms:W3CDTF">2010-11-18T13:47:23Z</dcterms:modified>
</cp:coreProperties>
</file>