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4ADBB-904A-4E35-929C-06993B5A8EF3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2668F-C80B-4EF4-8471-6AF31F54E8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2668F-C80B-4EF4-8471-6AF31F54E88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165C-5404-45AC-87C5-82B92982D2B2}" type="datetimeFigureOut">
              <a:rPr lang="en-US" smtClean="0"/>
              <a:t>9/22/2009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6399-A9F4-49F5-8BCE-A113BAD632B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869947"/>
          </a:xfrm>
        </p:spPr>
        <p:txBody>
          <a:bodyPr/>
          <a:lstStyle/>
          <a:p>
            <a:r>
              <a:rPr lang="en-GB" dirty="0" smtClean="0"/>
              <a:t>8.1 Studying Inheritance</a:t>
            </a:r>
            <a:endParaRPr lang="en-GB" dirty="0"/>
          </a:p>
        </p:txBody>
      </p:sp>
      <p:pic>
        <p:nvPicPr>
          <p:cNvPr id="1026" name="Picture 2" descr="http://www.tiricosuave.com/images/chromoso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357850" cy="4862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Genes and Alleles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Now that we understand that different alleles exist for each characteristic, we must look at their positions on chromosomes. 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000100" y="2143116"/>
            <a:ext cx="500066" cy="40719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000100" y="257174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00100" y="2714620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0100" y="300037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00100" y="335756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100" y="357187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00100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00100" y="407194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00100" y="421481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0100" y="435769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00100" y="464344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0100" y="492919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0100" y="507207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00100" y="242886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00100" y="600076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00100" y="228599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00100" y="578645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00100" y="550070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00100" y="535782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00100" y="528638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00100" y="5929330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428860" y="2143116"/>
            <a:ext cx="500066" cy="40719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2428860" y="257174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28860" y="2714620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28860" y="300037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28860" y="335756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28860" y="357187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28860" y="371475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28860" y="407194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28860" y="421481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28860" y="435769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28860" y="464344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28860" y="492919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28860" y="507207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28860" y="242886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28860" y="600076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28860" y="228599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28860" y="5786454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28860" y="5500702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428860" y="5357826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428860" y="5286388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428860" y="5929330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00100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</a:t>
            </a:r>
            <a:endParaRPr lang="en-GB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428860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</a:t>
            </a:r>
            <a:endParaRPr lang="en-GB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857620" y="1857364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 homologous pair of chromosomes from a fruit fly</a:t>
            </a:r>
            <a:endParaRPr lang="en-GB" sz="2400" b="1" dirty="0"/>
          </a:p>
        </p:txBody>
      </p:sp>
      <p:sp>
        <p:nvSpPr>
          <p:cNvPr id="52" name="Down Arrow 51"/>
          <p:cNvSpPr/>
          <p:nvPr/>
        </p:nvSpPr>
        <p:spPr>
          <a:xfrm rot="3647098" flipH="1">
            <a:off x="3303863" y="2355038"/>
            <a:ext cx="363908" cy="908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3786182" y="3071810"/>
            <a:ext cx="4429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location of a particular gene on a chromosome is called the </a:t>
            </a:r>
            <a:r>
              <a:rPr lang="en-GB" sz="2400" b="1" u="sng" dirty="0" smtClean="0">
                <a:solidFill>
                  <a:srgbClr val="00B050"/>
                </a:solidFill>
              </a:rPr>
              <a:t>LOCUS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IN HOMOLOGOUS PAIRS, THE GENES/ALLELES FOR THE SAME CHARACTERISTIC ARE FOUND AT THE SAME LOCUS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49" grpId="0"/>
      <p:bldP spid="50" grpId="0"/>
      <p:bldP spid="51" grpId="0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Genes and Alleles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4" y="785794"/>
            <a:ext cx="5286412" cy="5857916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400" dirty="0" smtClean="0"/>
              <a:t>The 2 chromosomes of a pair </a:t>
            </a:r>
            <a:r>
              <a:rPr lang="en-GB" sz="2400" b="1" dirty="0" smtClean="0">
                <a:solidFill>
                  <a:srgbClr val="FF0000"/>
                </a:solidFill>
              </a:rPr>
              <a:t>look the same</a:t>
            </a:r>
            <a:r>
              <a:rPr lang="en-GB" sz="2400" dirty="0" smtClean="0"/>
              <a:t> and have the “same genes”* in the same </a:t>
            </a:r>
            <a:r>
              <a:rPr lang="en-GB" sz="2400" b="1" dirty="0" smtClean="0">
                <a:solidFill>
                  <a:srgbClr val="00B050"/>
                </a:solidFill>
              </a:rPr>
              <a:t>loci</a:t>
            </a:r>
            <a:r>
              <a:rPr lang="en-GB" sz="2400" dirty="0" smtClean="0"/>
              <a:t>. </a:t>
            </a:r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r>
              <a:rPr lang="en-GB" sz="2400" dirty="0" smtClean="0"/>
              <a:t>One from father, one from mother. </a:t>
            </a:r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r>
              <a:rPr lang="en-GB" sz="2400" dirty="0" smtClean="0"/>
              <a:t>The genes shown on these two chromosomes code for eye colour in fruit flies.</a:t>
            </a:r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r>
              <a:rPr lang="en-GB" sz="2400" dirty="0" smtClean="0"/>
              <a:t>They are two </a:t>
            </a:r>
            <a:r>
              <a:rPr lang="en-GB" sz="2400" b="1" dirty="0" smtClean="0"/>
              <a:t>different alleles</a:t>
            </a:r>
            <a:r>
              <a:rPr lang="en-GB" sz="2400" dirty="0" smtClean="0"/>
              <a:t>.</a:t>
            </a:r>
          </a:p>
          <a:p>
            <a:pPr marL="0" algn="ctr">
              <a:buNone/>
            </a:pPr>
            <a:r>
              <a:rPr lang="en-GB" sz="2400" b="1" dirty="0" smtClean="0"/>
              <a:t>R = </a:t>
            </a:r>
            <a:r>
              <a:rPr lang="en-GB" sz="2400" b="1" dirty="0" smtClean="0">
                <a:solidFill>
                  <a:srgbClr val="FF0000"/>
                </a:solidFill>
              </a:rPr>
              <a:t>Red eyes</a:t>
            </a:r>
          </a:p>
          <a:p>
            <a:pPr marL="0" algn="ctr">
              <a:buNone/>
            </a:pPr>
            <a:r>
              <a:rPr lang="en-GB" sz="2400" b="1" dirty="0" smtClean="0"/>
              <a:t>r = </a:t>
            </a: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White eyes</a:t>
            </a:r>
            <a:endParaRPr lang="en-GB" sz="2400" b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714348" y="1142984"/>
            <a:ext cx="2505621" cy="5072098"/>
            <a:chOff x="1000100" y="2143116"/>
            <a:chExt cx="1932908" cy="4071966"/>
          </a:xfrm>
        </p:grpSpPr>
        <p:sp>
          <p:nvSpPr>
            <p:cNvPr id="5" name="Rounded Rectangle 4"/>
            <p:cNvSpPr/>
            <p:nvPr/>
          </p:nvSpPr>
          <p:spPr>
            <a:xfrm>
              <a:off x="100010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00010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0010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0010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00010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0010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0010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0010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00010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0010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00010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0010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0010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0010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0010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0010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00010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0010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0010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00010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0010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242886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42886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2886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42886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2886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2886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2886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42886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42886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2886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42886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2886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42886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42886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42886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2886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42886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42886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42886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42886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42886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000100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</a:t>
              </a:r>
              <a:endParaRPr lang="en-GB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32942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r</a:t>
              </a:r>
              <a:endParaRPr lang="en-GB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same allele, or different?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400" dirty="0" smtClean="0"/>
              <a:t>On each of the chromosomes in a homologous pair, the alleles for a particular characteristic can be the same, or different.</a:t>
            </a:r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endParaRPr lang="en-GB" sz="2400" dirty="0" smtClean="0"/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endParaRPr lang="en-GB" sz="2400" dirty="0" smtClean="0"/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endParaRPr lang="en-GB" sz="2400" dirty="0" smtClean="0"/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endParaRPr lang="en-GB" sz="2400" dirty="0" smtClean="0"/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r>
              <a:rPr lang="en-GB" sz="2400" dirty="0" smtClean="0"/>
              <a:t> In </a:t>
            </a:r>
            <a:r>
              <a:rPr lang="en-GB" sz="2400" b="1" dirty="0" smtClean="0"/>
              <a:t>most</a:t>
            </a:r>
            <a:r>
              <a:rPr lang="en-GB" sz="2400" dirty="0" smtClean="0"/>
              <a:t> cases where two different alleles are present in the genotype (heterozygous), </a:t>
            </a:r>
            <a:r>
              <a:rPr lang="en-GB" sz="2400" b="1" dirty="0" smtClean="0"/>
              <a:t>only one of them shows itself </a:t>
            </a:r>
            <a:r>
              <a:rPr lang="en-GB" sz="2400" dirty="0" smtClean="0"/>
              <a:t>in the phenotype (the actual organism)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2"/>
            <a:ext cx="8858312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Dominant and Recessive Alleles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dirty="0" smtClean="0"/>
              <a:t>Let’s go back to the example of the fruit flies and their eye colour.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7158" y="1357298"/>
            <a:ext cx="2505621" cy="5072098"/>
            <a:chOff x="1000100" y="2143116"/>
            <a:chExt cx="1932908" cy="4071966"/>
          </a:xfrm>
        </p:grpSpPr>
        <p:sp>
          <p:nvSpPr>
            <p:cNvPr id="5" name="Rounded Rectangle 4"/>
            <p:cNvSpPr/>
            <p:nvPr/>
          </p:nvSpPr>
          <p:spPr>
            <a:xfrm>
              <a:off x="100010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00010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0010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00010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0010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0010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00010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0010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0010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0010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00010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0010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00010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0010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00010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0010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0010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00010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00010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0010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00010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242886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2886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42886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42886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2886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42886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2886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2886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2886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42886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42886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2886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42886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2886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42886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42886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42886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2886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42886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42886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42886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000100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</a:t>
              </a:r>
              <a:endParaRPr lang="en-GB" sz="2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32942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r</a:t>
              </a:r>
              <a:endParaRPr lang="en-GB" sz="2400" b="1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214678" y="1357298"/>
            <a:ext cx="56436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There are both alleles for </a:t>
            </a:r>
            <a:r>
              <a:rPr lang="en-GB" sz="2400" b="1" dirty="0" smtClean="0">
                <a:solidFill>
                  <a:srgbClr val="FF0000"/>
                </a:solidFill>
              </a:rPr>
              <a:t>red</a:t>
            </a:r>
            <a:r>
              <a:rPr lang="en-GB" sz="2400" b="1" dirty="0" smtClean="0"/>
              <a:t> </a:t>
            </a:r>
            <a:r>
              <a:rPr lang="en-GB" sz="2400" dirty="0" smtClean="0"/>
              <a:t>eyes and </a:t>
            </a:r>
            <a:r>
              <a:rPr lang="en-GB" sz="2400" b="1" dirty="0" smtClean="0"/>
              <a:t>white </a:t>
            </a:r>
            <a:r>
              <a:rPr lang="en-GB" sz="2400" dirty="0" smtClean="0"/>
              <a:t>eyes... but flies with this configuration of alleles will </a:t>
            </a:r>
            <a:r>
              <a:rPr lang="en-GB" sz="2400" b="1" u="sng" dirty="0" smtClean="0">
                <a:solidFill>
                  <a:srgbClr val="00B050"/>
                </a:solidFill>
              </a:rPr>
              <a:t>ALWAYS</a:t>
            </a:r>
            <a:r>
              <a:rPr lang="en-GB" sz="2400" b="1" dirty="0" smtClean="0"/>
              <a:t> </a:t>
            </a:r>
            <a:r>
              <a:rPr lang="en-GB" sz="2400" dirty="0" smtClean="0"/>
              <a:t>have </a:t>
            </a:r>
            <a:r>
              <a:rPr lang="en-GB" sz="2400" b="1" dirty="0" smtClean="0">
                <a:solidFill>
                  <a:srgbClr val="FF0000"/>
                </a:solidFill>
              </a:rPr>
              <a:t>RED</a:t>
            </a:r>
            <a:r>
              <a:rPr lang="en-GB" sz="2400" dirty="0" smtClean="0"/>
              <a:t> eyes. Why?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The fly is a heterozygote for eye colour, and will be born with red eyes, because the allele for red eyes is </a:t>
            </a:r>
            <a:r>
              <a:rPr lang="en-GB" sz="2400" b="1" u="sng" dirty="0" smtClean="0">
                <a:solidFill>
                  <a:srgbClr val="FF0000"/>
                </a:solidFill>
              </a:rPr>
              <a:t>DOMINANT</a:t>
            </a:r>
            <a:r>
              <a:rPr lang="en-GB" sz="2400" dirty="0" smtClean="0"/>
              <a:t>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The allele for white eyes in this species is </a:t>
            </a:r>
            <a:r>
              <a:rPr lang="en-GB" sz="2400" b="1" u="sng" dirty="0" smtClean="0">
                <a:solidFill>
                  <a:srgbClr val="0070C0"/>
                </a:solidFill>
              </a:rPr>
              <a:t>RECESSIVE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See next slide...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7000892" y="500042"/>
            <a:ext cx="1357322" cy="5072098"/>
            <a:chOff x="1000100" y="2143116"/>
            <a:chExt cx="1932908" cy="4071966"/>
          </a:xfrm>
        </p:grpSpPr>
        <p:sp>
          <p:nvSpPr>
            <p:cNvPr id="95" name="Rounded Rectangle 94"/>
            <p:cNvSpPr/>
            <p:nvPr/>
          </p:nvSpPr>
          <p:spPr>
            <a:xfrm>
              <a:off x="100010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100010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00010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00010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00010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00010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00010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0010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0010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0010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0010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00010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00010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00010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00010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00010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00010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00010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00010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100010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00010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242886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42886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42886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242886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42886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42886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42886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42886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42886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242886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242886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242886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42886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42886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42886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242886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42886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42886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42886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42886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42886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1000100" y="3003391"/>
              <a:ext cx="500066" cy="370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</a:t>
              </a:r>
              <a:endParaRPr lang="en-GB" sz="24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432942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r</a:t>
              </a:r>
              <a:endParaRPr lang="en-GB" sz="2400" b="1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929058" y="500042"/>
            <a:ext cx="1357322" cy="5072098"/>
            <a:chOff x="1000100" y="2143116"/>
            <a:chExt cx="1932908" cy="4071966"/>
          </a:xfrm>
        </p:grpSpPr>
        <p:sp>
          <p:nvSpPr>
            <p:cNvPr id="140" name="Rounded Rectangle 139"/>
            <p:cNvSpPr/>
            <p:nvPr/>
          </p:nvSpPr>
          <p:spPr>
            <a:xfrm>
              <a:off x="100010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1" name="Straight Connector 140"/>
            <p:cNvCxnSpPr/>
            <p:nvPr/>
          </p:nvCxnSpPr>
          <p:spPr>
            <a:xfrm>
              <a:off x="100010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00010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00010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100010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100010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100010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00010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00010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00010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00010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100010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100010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00010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00010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00010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100010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100010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100010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100010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100010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1" name="Rounded Rectangle 160"/>
            <p:cNvSpPr/>
            <p:nvPr/>
          </p:nvSpPr>
          <p:spPr>
            <a:xfrm>
              <a:off x="242886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2" name="Straight Connector 161"/>
            <p:cNvCxnSpPr/>
            <p:nvPr/>
          </p:nvCxnSpPr>
          <p:spPr>
            <a:xfrm>
              <a:off x="242886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242886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242886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242886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242886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42886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242886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242886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242886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242886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242886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242886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242886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242886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42886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242886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242886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242886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242886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242886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1000100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</a:t>
              </a:r>
              <a:endParaRPr lang="en-GB" sz="2400" b="1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432942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/>
                <a:t>r</a:t>
              </a:r>
              <a:endParaRPr lang="en-GB" sz="2400" b="1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85786" y="500042"/>
            <a:ext cx="1357322" cy="5072098"/>
            <a:chOff x="1000100" y="2143116"/>
            <a:chExt cx="1932908" cy="4071966"/>
          </a:xfrm>
        </p:grpSpPr>
        <p:sp>
          <p:nvSpPr>
            <p:cNvPr id="185" name="Rounded Rectangle 184"/>
            <p:cNvSpPr/>
            <p:nvPr/>
          </p:nvSpPr>
          <p:spPr>
            <a:xfrm>
              <a:off x="100010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100010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100010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100010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100010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00010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00010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100010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00010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00010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00010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00010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00010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00010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100010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100010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100010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100010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100010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100010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100010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6" name="Rounded Rectangle 205"/>
            <p:cNvSpPr/>
            <p:nvPr/>
          </p:nvSpPr>
          <p:spPr>
            <a:xfrm>
              <a:off x="2428860" y="2143116"/>
              <a:ext cx="500066" cy="407196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7" name="Straight Connector 206"/>
            <p:cNvCxnSpPr/>
            <p:nvPr/>
          </p:nvCxnSpPr>
          <p:spPr>
            <a:xfrm>
              <a:off x="2428860" y="257174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2428860" y="271462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2428860" y="300037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2428860" y="335756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2428860" y="357187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2428860" y="371475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2428860" y="407194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2428860" y="421481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2428860" y="435769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2428860" y="464344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2428860" y="492919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2428860" y="507207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2428860" y="24288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2428860" y="600076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2428860" y="228599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2428860" y="5786454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2428860" y="5500702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2428860" y="5357826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2428860" y="5286388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2428860" y="5929330"/>
              <a:ext cx="50006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7" name="TextBox 226"/>
            <p:cNvSpPr txBox="1"/>
            <p:nvPr/>
          </p:nvSpPr>
          <p:spPr>
            <a:xfrm>
              <a:off x="1000100" y="3003391"/>
              <a:ext cx="5000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</a:t>
              </a:r>
              <a:endParaRPr lang="en-GB" sz="2400" b="1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2432942" y="3003391"/>
              <a:ext cx="500066" cy="370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</a:t>
              </a:r>
              <a:endParaRPr lang="en-GB" sz="2400" b="1" dirty="0"/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1142976" y="0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eye colours will result with each of these allele configurations?</a:t>
            </a:r>
            <a:endParaRPr lang="en-GB" dirty="0"/>
          </a:p>
        </p:txBody>
      </p:sp>
      <p:sp>
        <p:nvSpPr>
          <p:cNvPr id="230" name="TextBox 229"/>
          <p:cNvSpPr txBox="1"/>
          <p:nvPr/>
        </p:nvSpPr>
        <p:spPr>
          <a:xfrm>
            <a:off x="214282" y="5715016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HOMOZYGOUS</a:t>
            </a:r>
          </a:p>
          <a:p>
            <a:pPr algn="ctr"/>
            <a:r>
              <a:rPr lang="en-GB" sz="2400" b="1" dirty="0" smtClean="0"/>
              <a:t>DOMINANT</a:t>
            </a:r>
            <a:endParaRPr lang="en-GB" sz="2400" b="1" dirty="0"/>
          </a:p>
        </p:txBody>
      </p:sp>
      <p:sp>
        <p:nvSpPr>
          <p:cNvPr id="231" name="TextBox 230"/>
          <p:cNvSpPr txBox="1"/>
          <p:nvPr/>
        </p:nvSpPr>
        <p:spPr>
          <a:xfrm>
            <a:off x="3357554" y="571501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HETEROZYGOUS</a:t>
            </a:r>
            <a:endParaRPr lang="en-GB" sz="2400" b="1" dirty="0"/>
          </a:p>
        </p:txBody>
      </p:sp>
      <p:sp>
        <p:nvSpPr>
          <p:cNvPr id="232" name="TextBox 231"/>
          <p:cNvSpPr txBox="1"/>
          <p:nvPr/>
        </p:nvSpPr>
        <p:spPr>
          <a:xfrm>
            <a:off x="6357950" y="5715016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HOMOZYGOUS</a:t>
            </a:r>
          </a:p>
          <a:p>
            <a:pPr algn="ctr"/>
            <a:r>
              <a:rPr lang="en-GB" sz="2400" b="1" dirty="0" smtClean="0"/>
              <a:t>RECESSIVE</a:t>
            </a:r>
            <a:endParaRPr lang="en-GB" sz="2400" b="1" dirty="0"/>
          </a:p>
        </p:txBody>
      </p:sp>
      <p:sp>
        <p:nvSpPr>
          <p:cNvPr id="233" name="TextBox 232"/>
          <p:cNvSpPr txBox="1"/>
          <p:nvPr/>
        </p:nvSpPr>
        <p:spPr>
          <a:xfrm>
            <a:off x="2786050" y="628652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But is it ever this simple?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/>
      <p:bldP spid="231" grpId="0"/>
      <p:bldP spid="232" grpId="0"/>
      <p:bldP spid="2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Co-Dominance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400" dirty="0" smtClean="0"/>
              <a:t>Sometimes, two different alleles can </a:t>
            </a:r>
            <a:r>
              <a:rPr lang="en-GB" sz="2400" b="1" dirty="0" smtClean="0"/>
              <a:t>both</a:t>
            </a:r>
            <a:r>
              <a:rPr lang="en-GB" sz="2400" dirty="0" smtClean="0"/>
              <a:t> contribute towards the phenotype. In this case, the alleles are called </a:t>
            </a:r>
            <a:r>
              <a:rPr lang="en-GB" sz="2400" b="1" dirty="0" smtClean="0"/>
              <a:t>CO-DOMINANT.</a:t>
            </a:r>
          </a:p>
          <a:p>
            <a:pPr marL="0" algn="ctr">
              <a:buNone/>
            </a:pPr>
            <a:endParaRPr lang="en-GB" sz="2400" b="1" dirty="0"/>
          </a:p>
          <a:p>
            <a:pPr marL="0" algn="ctr">
              <a:buNone/>
            </a:pPr>
            <a:r>
              <a:rPr lang="en-GB" sz="2400" dirty="0" smtClean="0"/>
              <a:t>When this occurs, the phenotype will be a </a:t>
            </a:r>
            <a:r>
              <a:rPr lang="en-GB" sz="2400" b="1" dirty="0" smtClean="0"/>
              <a:t>blend</a:t>
            </a:r>
            <a:r>
              <a:rPr lang="en-GB" sz="2400" dirty="0" smtClean="0"/>
              <a:t> of both features.</a:t>
            </a:r>
          </a:p>
          <a:p>
            <a:pPr marL="0" algn="ctr">
              <a:buNone/>
            </a:pPr>
            <a:endParaRPr lang="en-GB" sz="2400" dirty="0"/>
          </a:p>
          <a:p>
            <a:pPr marL="0" algn="ctr">
              <a:buNone/>
            </a:pPr>
            <a:r>
              <a:rPr lang="en-GB" sz="2400" dirty="0" smtClean="0"/>
              <a:t>Animal coats and flowers exhibit this feature</a:t>
            </a:r>
            <a:endParaRPr lang="en-GB" sz="2400" dirty="0"/>
          </a:p>
        </p:txBody>
      </p:sp>
      <p:pic>
        <p:nvPicPr>
          <p:cNvPr id="22530" name="Picture 2" descr="http://dev313.files.wordpress.com/2008/03/snapdrag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357562"/>
            <a:ext cx="3178189" cy="3199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Distinguish between a genotype and phenotype.</a:t>
            </a:r>
          </a:p>
          <a:p>
            <a:endParaRPr lang="en-GB" dirty="0"/>
          </a:p>
          <a:p>
            <a:r>
              <a:rPr lang="en-GB" dirty="0" smtClean="0"/>
              <a:t>Understand what dominant, recessive and co-dominant alleles are.</a:t>
            </a:r>
          </a:p>
          <a:p>
            <a:endParaRPr lang="en-GB" dirty="0"/>
          </a:p>
          <a:p>
            <a:r>
              <a:rPr lang="en-GB" dirty="0" smtClean="0"/>
              <a:t>Understand what multiple alleles are.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GB" dirty="0"/>
              <a:t>The Structure of DNA</a:t>
            </a:r>
          </a:p>
        </p:txBody>
      </p:sp>
      <p:pic>
        <p:nvPicPr>
          <p:cNvPr id="4099" name="Picture 3" descr="G:\Temp Photos\10.17 Genetics and DNA\DN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9316" y="1809750"/>
            <a:ext cx="4079875" cy="1438275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4282" y="848053"/>
            <a:ext cx="478634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1900" dirty="0" smtClean="0"/>
              <a:t>DNA (</a:t>
            </a:r>
            <a:r>
              <a:rPr lang="en-GB" sz="1900" dirty="0" smtClean="0">
                <a:solidFill>
                  <a:srgbClr val="FF0000"/>
                </a:solidFill>
              </a:rPr>
              <a:t>D</a:t>
            </a:r>
            <a:r>
              <a:rPr lang="en-GB" sz="1900" dirty="0" smtClean="0"/>
              <a:t>eoxyribo</a:t>
            </a:r>
            <a:r>
              <a:rPr lang="en-GB" sz="1900" dirty="0" smtClean="0">
                <a:solidFill>
                  <a:srgbClr val="FF0000"/>
                </a:solidFill>
              </a:rPr>
              <a:t>n</a:t>
            </a:r>
            <a:r>
              <a:rPr lang="en-GB" sz="1900" dirty="0" smtClean="0"/>
              <a:t>ucleic </a:t>
            </a:r>
            <a:r>
              <a:rPr lang="en-GB" sz="1900" dirty="0" smtClean="0">
                <a:solidFill>
                  <a:srgbClr val="FF0000"/>
                </a:solidFill>
              </a:rPr>
              <a:t>a</a:t>
            </a:r>
            <a:r>
              <a:rPr lang="en-GB" sz="1900" dirty="0" smtClean="0"/>
              <a:t>cid) a </a:t>
            </a:r>
            <a:r>
              <a:rPr lang="en-GB" sz="1900" dirty="0"/>
              <a:t>is quite a complicated molecule, but we can simplify its structure by breaking it into blocks.</a:t>
            </a:r>
          </a:p>
          <a:p>
            <a:pPr algn="just">
              <a:spcBef>
                <a:spcPct val="50000"/>
              </a:spcBef>
            </a:pPr>
            <a:r>
              <a:rPr lang="en-GB" sz="1900" dirty="0"/>
              <a:t>There are two </a:t>
            </a:r>
            <a:r>
              <a:rPr lang="en-GB" sz="1900" dirty="0" smtClean="0"/>
              <a:t>long </a:t>
            </a:r>
            <a:r>
              <a:rPr lang="en-GB" sz="1900" dirty="0" smtClean="0">
                <a:solidFill>
                  <a:srgbClr val="FF0000"/>
                </a:solidFill>
              </a:rPr>
              <a:t>sugar phosphate backbones</a:t>
            </a:r>
            <a:r>
              <a:rPr lang="en-GB" sz="1900" dirty="0" smtClean="0"/>
              <a:t> which spiral and </a:t>
            </a:r>
            <a:r>
              <a:rPr lang="en-GB" sz="1900" dirty="0"/>
              <a:t>intertwine around each </a:t>
            </a:r>
            <a:r>
              <a:rPr lang="en-GB" sz="1900" dirty="0" smtClean="0"/>
              <a:t>other – a </a:t>
            </a:r>
            <a:r>
              <a:rPr lang="en-GB" sz="1900" dirty="0" smtClean="0">
                <a:solidFill>
                  <a:srgbClr val="FF0000"/>
                </a:solidFill>
              </a:rPr>
              <a:t>double helix</a:t>
            </a:r>
            <a:r>
              <a:rPr lang="en-GB" sz="1900" dirty="0" smtClean="0"/>
              <a:t>!</a:t>
            </a:r>
            <a:endParaRPr lang="en-GB" sz="1900" dirty="0"/>
          </a:p>
          <a:p>
            <a:pPr algn="just">
              <a:spcBef>
                <a:spcPct val="50000"/>
              </a:spcBef>
            </a:pPr>
            <a:r>
              <a:rPr lang="en-GB" sz="1900" dirty="0"/>
              <a:t>Joining the spirals, like the rungs of a ladder are 4 different </a:t>
            </a:r>
            <a:r>
              <a:rPr lang="en-GB" sz="1900" dirty="0">
                <a:solidFill>
                  <a:srgbClr val="FF0000"/>
                </a:solidFill>
              </a:rPr>
              <a:t>BASES</a:t>
            </a:r>
            <a:r>
              <a:rPr lang="en-GB" sz="1900" dirty="0"/>
              <a:t>, linked in </a:t>
            </a:r>
            <a:r>
              <a:rPr lang="en-GB" sz="1900" dirty="0">
                <a:solidFill>
                  <a:srgbClr val="FF0000"/>
                </a:solidFill>
              </a:rPr>
              <a:t>matching pairs</a:t>
            </a:r>
            <a:r>
              <a:rPr lang="en-GB" sz="1900" dirty="0"/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72198" y="1428736"/>
            <a:ext cx="3106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 smtClean="0"/>
              <a:t>Sugar </a:t>
            </a:r>
            <a:r>
              <a:rPr lang="en-GB" sz="2000" dirty="0"/>
              <a:t>phosphate </a:t>
            </a:r>
            <a:r>
              <a:rPr lang="en-GB" sz="2000" dirty="0" smtClean="0"/>
              <a:t>backbones</a:t>
            </a:r>
            <a:endParaRPr lang="en-GB" sz="20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143241" y="3195638"/>
            <a:ext cx="1598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Pairs of bases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5254116" y="1714488"/>
            <a:ext cx="889520" cy="4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5939916" y="1785926"/>
            <a:ext cx="346596" cy="481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6473316" y="280035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6625716" y="26479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4107" name="Picture 11" descr="G:\Temp Photos\10.17 Genetics and DNA\Flattened DN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57676"/>
            <a:ext cx="3276600" cy="1200150"/>
          </a:xfrm>
          <a:prstGeom prst="rect">
            <a:avLst/>
          </a:prstGeom>
          <a:noFill/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21510" y="3713481"/>
            <a:ext cx="887964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Flattened out it looks like </a:t>
            </a:r>
            <a:r>
              <a:rPr lang="en-GB" sz="2000" dirty="0" smtClean="0"/>
              <a:t>this: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				        The </a:t>
            </a:r>
            <a:r>
              <a:rPr lang="en-GB" sz="2000" dirty="0"/>
              <a:t>4 bases are given the letters </a:t>
            </a:r>
            <a:r>
              <a:rPr lang="en-GB" sz="2000" dirty="0">
                <a:solidFill>
                  <a:srgbClr val="FF0000"/>
                </a:solidFill>
              </a:rPr>
              <a:t>C,G,T </a:t>
            </a:r>
            <a:r>
              <a:rPr lang="en-GB" sz="2000" dirty="0"/>
              <a:t>and</a:t>
            </a:r>
            <a:r>
              <a:rPr lang="en-GB" sz="2000" dirty="0">
                <a:solidFill>
                  <a:srgbClr val="FF0000"/>
                </a:solidFill>
              </a:rPr>
              <a:t> A</a:t>
            </a:r>
          </a:p>
        </p:txBody>
      </p:sp>
      <p:pic>
        <p:nvPicPr>
          <p:cNvPr id="4109" name="Picture 13" descr="G:\Temp Photos\10.17 Genetics and DNA\Base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16641" y="4648200"/>
            <a:ext cx="1189038" cy="1725613"/>
          </a:xfrm>
          <a:prstGeom prst="rect">
            <a:avLst/>
          </a:prstGeom>
          <a:noFill/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424766" y="4586288"/>
            <a:ext cx="1396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G   Guanine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440641" y="5105400"/>
            <a:ext cx="1446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C    Cytosine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424766" y="5576888"/>
            <a:ext cx="14382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/>
              <a:t>T    Thymine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424766" y="6110288"/>
            <a:ext cx="1433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A    Adenine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42844" y="5463147"/>
            <a:ext cx="60007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IMPORTANT</a:t>
            </a:r>
          </a:p>
          <a:p>
            <a:pPr>
              <a:spcBef>
                <a:spcPct val="50000"/>
              </a:spcBef>
            </a:pPr>
            <a:r>
              <a:rPr lang="en-GB" sz="2000" dirty="0" smtClean="0"/>
              <a:t>Note that: </a:t>
            </a:r>
            <a:r>
              <a:rPr lang="en-GB" sz="2000" b="1" dirty="0">
                <a:solidFill>
                  <a:srgbClr val="FF0000"/>
                </a:solidFill>
              </a:rPr>
              <a:t>C always pairs with </a:t>
            </a:r>
            <a:r>
              <a:rPr lang="en-GB" sz="2000" b="1" dirty="0" smtClean="0">
                <a:solidFill>
                  <a:srgbClr val="FF0000"/>
                </a:solidFill>
              </a:rPr>
              <a:t>G (with 3 bonds)</a:t>
            </a:r>
            <a:endParaRPr lang="en-GB" sz="20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</a:rPr>
              <a:t>                </a:t>
            </a:r>
            <a:r>
              <a:rPr lang="en-GB" sz="2000" b="1" dirty="0" smtClean="0">
                <a:solidFill>
                  <a:srgbClr val="FF0000"/>
                </a:solidFill>
              </a:rPr>
              <a:t>   </a:t>
            </a:r>
            <a:r>
              <a:rPr lang="en-GB" sz="2000" b="1" dirty="0">
                <a:solidFill>
                  <a:srgbClr val="FF0000"/>
                </a:solidFill>
              </a:rPr>
              <a:t>T always pairs with </a:t>
            </a:r>
            <a:r>
              <a:rPr lang="en-GB" sz="2000" b="1" dirty="0" smtClean="0">
                <a:solidFill>
                  <a:srgbClr val="FF0000"/>
                </a:solidFill>
              </a:rPr>
              <a:t>A (with 2 bonds)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 animBg="1"/>
      <p:bldP spid="4104" grpId="0" animBg="1"/>
      <p:bldP spid="4105" grpId="0" animBg="1"/>
      <p:bldP spid="4106" grpId="0" animBg="1"/>
      <p:bldP spid="4110" grpId="0"/>
      <p:bldP spid="4111" grpId="0"/>
      <p:bldP spid="4112" grpId="0"/>
      <p:bldP spid="4113" grpId="0"/>
      <p:bldP spid="4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 and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Chromosomes are found in the </a:t>
            </a:r>
            <a:r>
              <a:rPr lang="en-GB" sz="2400" b="1" dirty="0" smtClean="0">
                <a:solidFill>
                  <a:srgbClr val="FF0000"/>
                </a:solidFill>
              </a:rPr>
              <a:t>nucleus</a:t>
            </a:r>
            <a:r>
              <a:rPr lang="en-GB" sz="2400" dirty="0" smtClean="0"/>
              <a:t> of cells. Ordinarily, when a cell is not dividing, chromosome are not visible, and are condensed into a substance called </a:t>
            </a:r>
            <a:r>
              <a:rPr lang="en-GB" sz="2400" b="1" dirty="0" smtClean="0">
                <a:solidFill>
                  <a:srgbClr val="00B050"/>
                </a:solidFill>
              </a:rPr>
              <a:t>chromatin</a:t>
            </a:r>
            <a:r>
              <a:rPr lang="en-GB" sz="2400" dirty="0" smtClean="0"/>
              <a:t>. </a:t>
            </a:r>
          </a:p>
          <a:p>
            <a:endParaRPr lang="en-GB" sz="2400" dirty="0"/>
          </a:p>
        </p:txBody>
      </p:sp>
      <p:pic>
        <p:nvPicPr>
          <p:cNvPr id="9218" name="Picture 2" descr="http://royaleb.files.wordpress.com/2009/04/mitosis_phases1.jpg"/>
          <p:cNvPicPr>
            <a:picLocks noChangeAspect="1" noChangeArrowheads="1"/>
          </p:cNvPicPr>
          <p:nvPr/>
        </p:nvPicPr>
        <p:blipFill>
          <a:blip r:embed="rId2"/>
          <a:srcRect r="36250" b="52631"/>
          <a:stretch>
            <a:fillRect/>
          </a:stretch>
        </p:blipFill>
        <p:spPr bwMode="auto">
          <a:xfrm>
            <a:off x="1928794" y="2214554"/>
            <a:ext cx="5357850" cy="3782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 and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Human cells contain 46 chromosomes. There are a couple of exceptions:</a:t>
            </a:r>
          </a:p>
          <a:p>
            <a:pPr>
              <a:buNone/>
            </a:pPr>
            <a:r>
              <a:rPr lang="en-GB" sz="2400" dirty="0" smtClean="0"/>
              <a:t>	1. </a:t>
            </a:r>
            <a:r>
              <a:rPr lang="en-GB" sz="2400" b="1" dirty="0" smtClean="0">
                <a:solidFill>
                  <a:srgbClr val="FF0000"/>
                </a:solidFill>
              </a:rPr>
              <a:t>Gametes</a:t>
            </a:r>
            <a:r>
              <a:rPr lang="en-GB" sz="2400" b="1" dirty="0" smtClean="0"/>
              <a:t> – these contain 23 chromosomes.</a:t>
            </a:r>
          </a:p>
          <a:p>
            <a:pPr>
              <a:buNone/>
            </a:pPr>
            <a:r>
              <a:rPr lang="en-GB" sz="2400" b="1" dirty="0"/>
              <a:t>	</a:t>
            </a:r>
            <a:r>
              <a:rPr lang="en-GB" sz="2400" dirty="0" smtClean="0"/>
              <a:t>2. </a:t>
            </a:r>
            <a:r>
              <a:rPr lang="en-GB" sz="2400" b="1" dirty="0" smtClean="0">
                <a:solidFill>
                  <a:srgbClr val="00B050"/>
                </a:solidFill>
              </a:rPr>
              <a:t>RBC’s</a:t>
            </a:r>
            <a:r>
              <a:rPr lang="en-GB" sz="2400" b="1" dirty="0" smtClean="0"/>
              <a:t> – do not contain a nucleus.</a:t>
            </a:r>
            <a:endParaRPr lang="en-GB" sz="2400" b="1" dirty="0"/>
          </a:p>
          <a:p>
            <a:pPr>
              <a:buNone/>
            </a:pPr>
            <a:r>
              <a:rPr lang="en-GB" sz="2400" dirty="0" smtClean="0"/>
              <a:t> </a:t>
            </a:r>
          </a:p>
          <a:p>
            <a:endParaRPr lang="en-GB" sz="2400" dirty="0"/>
          </a:p>
        </p:txBody>
      </p:sp>
      <p:pic>
        <p:nvPicPr>
          <p:cNvPr id="19458" name="Picture 2" descr="http://arnica.csustan.edu/Boty1050/Meiosis/human_karyoty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71744"/>
            <a:ext cx="5124437" cy="384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 and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During </a:t>
            </a:r>
            <a:r>
              <a:rPr lang="en-GB" sz="2400" b="1" dirty="0" smtClean="0"/>
              <a:t>fertilisation</a:t>
            </a:r>
            <a:r>
              <a:rPr lang="en-GB" sz="2400" dirty="0" smtClean="0"/>
              <a:t>, a sperm cells fuses with an egg cell. The fusion of these two </a:t>
            </a:r>
            <a:r>
              <a:rPr lang="en-GB" sz="2400" b="1" dirty="0" smtClean="0"/>
              <a:t>gametes</a:t>
            </a:r>
            <a:r>
              <a:rPr lang="en-GB" sz="2400" dirty="0" smtClean="0"/>
              <a:t> results in a </a:t>
            </a:r>
            <a:r>
              <a:rPr lang="en-GB" sz="2400" b="1" dirty="0" smtClean="0"/>
              <a:t>zygote, </a:t>
            </a:r>
            <a:r>
              <a:rPr lang="en-GB" sz="2400" dirty="0" smtClean="0"/>
              <a:t>which now has 46 chromosomes.  </a:t>
            </a:r>
          </a:p>
          <a:p>
            <a:r>
              <a:rPr lang="en-GB" sz="2400" dirty="0" smtClean="0"/>
              <a:t>Therefore, 23 chromosomes are inherited from the mother, and 23 from the father.</a:t>
            </a:r>
          </a:p>
          <a:p>
            <a:endParaRPr lang="en-GB" sz="2400" dirty="0"/>
          </a:p>
        </p:txBody>
      </p:sp>
      <p:pic>
        <p:nvPicPr>
          <p:cNvPr id="20482" name="Picture 2" descr="http://www.biotechlearn.org.nz/var/biotechlearn/storage/images/focus_stories/biological_control_of_possums/images/fertilisation/131693-1-eng-AU/fertilisation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6072230" cy="4048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Chromosomes and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 the 46 chromosomes inside the cells of your body are actually </a:t>
            </a:r>
            <a:r>
              <a:rPr lang="en-GB" sz="2400" b="1" dirty="0" smtClean="0"/>
              <a:t>23 pairs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Each pair is known as a </a:t>
            </a:r>
            <a:r>
              <a:rPr lang="en-GB" sz="2400" b="1" dirty="0" smtClean="0"/>
              <a:t>HOMOLOGOUS PAIR</a:t>
            </a:r>
            <a:r>
              <a:rPr lang="en-GB" sz="2400" dirty="0" smtClean="0"/>
              <a:t>. As mentioned, one c’some of the pair came from the mother (egg) and the other from the father (sperm). </a:t>
            </a:r>
          </a:p>
        </p:txBody>
      </p:sp>
      <p:pic>
        <p:nvPicPr>
          <p:cNvPr id="21506" name="Picture 2" descr="http://hopes.stanford.edu/basics/dna/f_b11homol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86058"/>
            <a:ext cx="5786478" cy="3761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Genes and Alleles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We know that chromosomes are made of DNA.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Genes</a:t>
            </a:r>
            <a:r>
              <a:rPr lang="en-GB" sz="2400" dirty="0" smtClean="0"/>
              <a:t> are sections of DNA that code for particular proteins, which in turn result in a certain </a:t>
            </a:r>
            <a:r>
              <a:rPr lang="en-GB" sz="2400" b="1" dirty="0" smtClean="0">
                <a:solidFill>
                  <a:srgbClr val="00B050"/>
                </a:solidFill>
              </a:rPr>
              <a:t>characteristic</a:t>
            </a:r>
            <a:r>
              <a:rPr lang="en-GB" sz="2400" dirty="0" smtClean="0"/>
              <a:t>. </a:t>
            </a:r>
          </a:p>
          <a:p>
            <a:endParaRPr lang="en-GB" sz="2400" dirty="0" smtClean="0"/>
          </a:p>
          <a:p>
            <a:pPr marL="0" algn="ctr">
              <a:buNone/>
            </a:pPr>
            <a:r>
              <a:rPr lang="en-GB" sz="2400" dirty="0" smtClean="0"/>
              <a:t>The mechanism that brings about a characteristic from the level of proteins, all the way to a visible feature, is </a:t>
            </a:r>
            <a:r>
              <a:rPr lang="en-GB" sz="2400" b="1" u="sng" dirty="0" smtClean="0">
                <a:solidFill>
                  <a:schemeClr val="accent6">
                    <a:lumMod val="75000"/>
                  </a:schemeClr>
                </a:solidFill>
              </a:rPr>
              <a:t>enzymatic</a:t>
            </a:r>
            <a:r>
              <a:rPr lang="en-GB" sz="2400" dirty="0" smtClean="0"/>
              <a:t>. </a:t>
            </a:r>
          </a:p>
          <a:p>
            <a:pPr marL="0" algn="ctr">
              <a:buNone/>
            </a:pPr>
            <a:r>
              <a:rPr lang="en-GB" sz="2400" b="1" dirty="0" smtClean="0"/>
              <a:t>i.e. All genes code for enzymes which are then involved in a biochemical pathway... Which ultimately leads to every characteristic you see in an organism. </a:t>
            </a:r>
          </a:p>
          <a:p>
            <a:pPr marL="0" algn="ctr">
              <a:buNone/>
            </a:pPr>
            <a:endParaRPr lang="en-GB" sz="2400" b="1" dirty="0"/>
          </a:p>
          <a:p>
            <a:pPr marL="0" algn="ctr">
              <a:buNone/>
            </a:pPr>
            <a:endParaRPr lang="en-GB" sz="2400" b="1" dirty="0" smtClean="0"/>
          </a:p>
          <a:p>
            <a:pPr marL="0" algn="ctr">
              <a:buNone/>
            </a:pPr>
            <a:r>
              <a:rPr lang="en-GB" b="1" dirty="0" smtClean="0"/>
              <a:t>Most genes have an </a:t>
            </a:r>
            <a:r>
              <a:rPr lang="en-GB" b="1" u="sng" dirty="0" smtClean="0">
                <a:solidFill>
                  <a:srgbClr val="FF0000"/>
                </a:solidFill>
              </a:rPr>
              <a:t>alternative form</a:t>
            </a:r>
            <a:r>
              <a:rPr lang="en-GB" b="1" dirty="0" smtClean="0"/>
              <a:t>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Genes and Alleles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humans, one of the 23 pairs of chromosomes will of course contain a gene for </a:t>
            </a:r>
            <a:r>
              <a:rPr lang="en-GB" sz="2400" b="1" dirty="0" smtClean="0">
                <a:solidFill>
                  <a:srgbClr val="FF0000"/>
                </a:solidFill>
              </a:rPr>
              <a:t>eye colour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More than one type of eye colour is present in humans. Therefore, there must be </a:t>
            </a:r>
            <a:r>
              <a:rPr lang="en-GB" sz="2400" b="1" dirty="0" smtClean="0">
                <a:solidFill>
                  <a:srgbClr val="00B050"/>
                </a:solidFill>
              </a:rPr>
              <a:t>alternative genes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smtClean="0"/>
              <a:t>that result in different eye colours. </a:t>
            </a:r>
          </a:p>
          <a:p>
            <a:endParaRPr lang="en-GB" sz="2400" dirty="0"/>
          </a:p>
          <a:p>
            <a:pPr algn="ctr">
              <a:buNone/>
            </a:pPr>
            <a:r>
              <a:rPr lang="en-GB" sz="2400" b="1" dirty="0" smtClean="0"/>
              <a:t>Alternative forms of a particular gene are called:</a:t>
            </a:r>
          </a:p>
          <a:p>
            <a:pPr algn="ctr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ALLELES</a:t>
            </a:r>
          </a:p>
          <a:p>
            <a:pPr algn="ctr">
              <a:buNone/>
            </a:pPr>
            <a:endParaRPr lang="en-GB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400" b="1" u="sng" dirty="0" smtClean="0">
                <a:solidFill>
                  <a:srgbClr val="FF0000"/>
                </a:solidFill>
              </a:rPr>
              <a:t>EG:</a:t>
            </a:r>
          </a:p>
          <a:p>
            <a:pPr>
              <a:buNone/>
            </a:pPr>
            <a:r>
              <a:rPr lang="en-GB" sz="2400" dirty="0" smtClean="0"/>
              <a:t>Gene for eye colour: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u="sng" dirty="0" smtClean="0"/>
              <a:t>alternative forms:</a:t>
            </a:r>
            <a:r>
              <a:rPr lang="en-GB" sz="2400" dirty="0" smtClean="0"/>
              <a:t>		</a:t>
            </a:r>
            <a:r>
              <a:rPr lang="en-GB" sz="2400" b="1" dirty="0" smtClean="0">
                <a:solidFill>
                  <a:srgbClr val="0070C0"/>
                </a:solidFill>
              </a:rPr>
              <a:t>blue</a:t>
            </a:r>
          </a:p>
          <a:p>
            <a:pPr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				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brown</a:t>
            </a:r>
            <a:r>
              <a:rPr lang="en-GB" sz="2400" b="1" dirty="0" smtClean="0"/>
              <a:t>           </a:t>
            </a:r>
            <a:r>
              <a:rPr lang="en-GB" sz="2400" b="1" u="sng" dirty="0" smtClean="0"/>
              <a:t>ALLELES</a:t>
            </a:r>
            <a:endParaRPr lang="en-GB" sz="2400" b="1" dirty="0" smtClean="0"/>
          </a:p>
          <a:p>
            <a:pPr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				</a:t>
            </a:r>
            <a:r>
              <a:rPr lang="en-GB" sz="2400" b="1" dirty="0" smtClean="0">
                <a:solidFill>
                  <a:srgbClr val="00B050"/>
                </a:solidFill>
              </a:rPr>
              <a:t>green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000628" y="5357826"/>
            <a:ext cx="142876" cy="114300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801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8.1 Studying Inheritance</vt:lpstr>
      <vt:lpstr>Lesson Objectives</vt:lpstr>
      <vt:lpstr>The Structure of DNA</vt:lpstr>
      <vt:lpstr>Chromosomes and Genes</vt:lpstr>
      <vt:lpstr>Chromosomes and Genes</vt:lpstr>
      <vt:lpstr>Chromosomes and Genes</vt:lpstr>
      <vt:lpstr>Chromosomes and Genes</vt:lpstr>
      <vt:lpstr>Genes and Alleles</vt:lpstr>
      <vt:lpstr>Genes and Alleles</vt:lpstr>
      <vt:lpstr>Genes and Alleles</vt:lpstr>
      <vt:lpstr>Genes and Alleles</vt:lpstr>
      <vt:lpstr>The same allele, or different?</vt:lpstr>
      <vt:lpstr>Dominant and Recessive Alleles</vt:lpstr>
      <vt:lpstr>Slide 14</vt:lpstr>
      <vt:lpstr>Co-Dominance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Studying Inheritance</dc:title>
  <dc:creator> </dc:creator>
  <cp:lastModifiedBy> </cp:lastModifiedBy>
  <cp:revision>13</cp:revision>
  <dcterms:created xsi:type="dcterms:W3CDTF">2009-09-22T11:10:45Z</dcterms:created>
  <dcterms:modified xsi:type="dcterms:W3CDTF">2009-09-22T13:47:56Z</dcterms:modified>
</cp:coreProperties>
</file>