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3" r:id="rId2"/>
    <p:sldId id="284" r:id="rId3"/>
    <p:sldId id="257" r:id="rId4"/>
    <p:sldId id="259" r:id="rId5"/>
    <p:sldId id="260" r:id="rId6"/>
    <p:sldId id="261" r:id="rId7"/>
    <p:sldId id="263" r:id="rId8"/>
    <p:sldId id="265" r:id="rId9"/>
    <p:sldId id="269" r:id="rId10"/>
    <p:sldId id="264" r:id="rId11"/>
    <p:sldId id="266" r:id="rId12"/>
    <p:sldId id="270" r:id="rId13"/>
    <p:sldId id="267" r:id="rId14"/>
    <p:sldId id="268" r:id="rId15"/>
    <p:sldId id="262" r:id="rId16"/>
    <p:sldId id="271" r:id="rId17"/>
    <p:sldId id="272" r:id="rId18"/>
    <p:sldId id="273" r:id="rId19"/>
    <p:sldId id="281" r:id="rId20"/>
    <p:sldId id="274" r:id="rId21"/>
    <p:sldId id="276" r:id="rId22"/>
    <p:sldId id="279" r:id="rId23"/>
    <p:sldId id="275" r:id="rId24"/>
    <p:sldId id="280" r:id="rId25"/>
    <p:sldId id="282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956A-42AD-4619-8D85-964299280982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E8FD-68E4-43F9-B857-AED61D62A5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24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75E6-61B8-4702-AB05-C8D0BA228EF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357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357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357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357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353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143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334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7952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422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03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265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5655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3599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704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9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5631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722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722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092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092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91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91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91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496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E8FD-68E4-43F9-B857-AED61D62A55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357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7194-B6F8-4971-8986-3E312333EDCA}" type="datetimeFigureOut">
              <a:rPr lang="en-GB" smtClean="0"/>
              <a:pPr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19FCA-9BBD-4FD9-AC47-7CD5509E7C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0" y="83671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3600" u="sng" dirty="0" smtClean="0">
                <a:latin typeface="Calibri" pitchFamily="34" charset="0"/>
              </a:rPr>
              <a:t>9.1 - Genetic </a:t>
            </a:r>
            <a:r>
              <a:rPr lang="en-GB" sz="3600" u="sng" dirty="0" smtClean="0">
                <a:latin typeface="Calibri" pitchFamily="34" charset="0"/>
              </a:rPr>
              <a:t>variation &amp; the Founder Effect</a:t>
            </a:r>
            <a:endParaRPr lang="en-GB" sz="3600" u="sng" dirty="0">
              <a:latin typeface="Calibri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59904" y="1556792"/>
            <a:ext cx="8503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GB" sz="3200" dirty="0" smtClean="0">
                <a:latin typeface="Calibri" pitchFamily="34" charset="0"/>
              </a:rPr>
              <a:t>LO: </a:t>
            </a:r>
            <a:r>
              <a:rPr lang="en-GB" sz="2200" i="1" dirty="0" smtClean="0">
                <a:latin typeface="Calibri" pitchFamily="34" charset="0"/>
              </a:rPr>
              <a:t>how bottle necking and the founder effect alter genetic variation.</a:t>
            </a:r>
            <a:r>
              <a:rPr lang="en-GB" sz="2200" dirty="0" smtClean="0">
                <a:latin typeface="Calibri" pitchFamily="34" charset="0"/>
              </a:rPr>
              <a:t> </a:t>
            </a:r>
            <a:endParaRPr lang="en-GB" sz="2200" i="1" dirty="0">
              <a:latin typeface="Calibri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352550" y="3875731"/>
            <a:ext cx="2509838" cy="115252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7946" y="2708918"/>
            <a:ext cx="5139854" cy="3456386"/>
            <a:chOff x="1350999" y="1916833"/>
            <a:chExt cx="3981575" cy="2808634"/>
          </a:xfrm>
        </p:grpSpPr>
        <p:cxnSp>
          <p:nvCxnSpPr>
            <p:cNvPr id="24" name="Elbow Connector 23"/>
            <p:cNvCxnSpPr/>
            <p:nvPr/>
          </p:nvCxnSpPr>
          <p:spPr>
            <a:xfrm flipV="1">
              <a:off x="1350999" y="3788933"/>
              <a:ext cx="1944240" cy="93653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1" name="TextBox 5"/>
            <p:cNvSpPr txBox="1">
              <a:spLocks noChangeArrowheads="1"/>
            </p:cNvSpPr>
            <p:nvPr/>
          </p:nvSpPr>
          <p:spPr bwMode="auto">
            <a:xfrm>
              <a:off x="1475656" y="4036569"/>
              <a:ext cx="1368152" cy="57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sz="4000">
                  <a:solidFill>
                    <a:srgbClr val="FF0000"/>
                  </a:solidFill>
                  <a:latin typeface="Calibri" pitchFamily="34" charset="0"/>
                </a:rPr>
                <a:t>All</a:t>
              </a:r>
            </a:p>
          </p:txBody>
        </p:sp>
        <p:sp>
          <p:nvSpPr>
            <p:cNvPr id="2062" name="TextBox 6"/>
            <p:cNvSpPr txBox="1">
              <a:spLocks noChangeArrowheads="1"/>
            </p:cNvSpPr>
            <p:nvPr/>
          </p:nvSpPr>
          <p:spPr bwMode="auto">
            <a:xfrm>
              <a:off x="2263110" y="3075226"/>
              <a:ext cx="1543999" cy="57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sz="4000">
                  <a:solidFill>
                    <a:srgbClr val="FF0000"/>
                  </a:solidFill>
                  <a:latin typeface="Calibri" pitchFamily="34" charset="0"/>
                </a:rPr>
                <a:t>Most</a:t>
              </a:r>
            </a:p>
          </p:txBody>
        </p:sp>
        <p:cxnSp>
          <p:nvCxnSpPr>
            <p:cNvPr id="27" name="Elbow Connector 26"/>
            <p:cNvCxnSpPr/>
            <p:nvPr/>
          </p:nvCxnSpPr>
          <p:spPr>
            <a:xfrm flipV="1">
              <a:off x="3276427" y="1916833"/>
              <a:ext cx="1944240" cy="93653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Box 8"/>
            <p:cNvSpPr txBox="1">
              <a:spLocks noChangeArrowheads="1"/>
            </p:cNvSpPr>
            <p:nvPr/>
          </p:nvSpPr>
          <p:spPr bwMode="auto">
            <a:xfrm>
              <a:off x="3136790" y="2092353"/>
              <a:ext cx="2195784" cy="57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sz="4000">
                  <a:solidFill>
                    <a:srgbClr val="FF0000"/>
                  </a:solidFill>
                  <a:latin typeface="Calibri" pitchFamily="34" charset="0"/>
                </a:rPr>
                <a:t>Some</a:t>
              </a:r>
            </a:p>
          </p:txBody>
        </p:sp>
      </p:grp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1403225" y="5157192"/>
            <a:ext cx="7561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What is the founder effect and how does it affect genetic diversity?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2058" name="TextBox 11"/>
          <p:cNvSpPr txBox="1">
            <a:spLocks noChangeArrowheads="1"/>
          </p:cNvSpPr>
          <p:nvPr/>
        </p:nvSpPr>
        <p:spPr bwMode="auto">
          <a:xfrm>
            <a:off x="3851920" y="2780928"/>
            <a:ext cx="5292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Why is selective breeding an example of artificial bottlenecking?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2627313" y="4005064"/>
            <a:ext cx="651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 How is genetic diversity effected as a result of population bottlenecks?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island population grows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644008" y="3589246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508376" y="282575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56358" y="2923380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97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…after a few generations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56358" y="2923380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4889" y="3650544"/>
            <a:ext cx="307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green allele may be lost completely if individuals fail to leave offspring carrying it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8020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…after a few generations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4889" y="3650544"/>
            <a:ext cx="307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green allele may be lost completely if individuals fail to leave offspring carrying it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185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…after a few generations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47664" y="1484784"/>
            <a:ext cx="4863408" cy="4411959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sp>
        <p:nvSpPr>
          <p:cNvPr id="6" name="Oval 5"/>
          <p:cNvSpPr/>
          <p:nvPr/>
        </p:nvSpPr>
        <p:spPr>
          <a:xfrm>
            <a:off x="3979368" y="204940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9992" y="22353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5836" y="24223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5352" y="304177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148064" y="2825752"/>
            <a:ext cx="288032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476413" y="332650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436096" y="377862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92080" y="3375914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835352" y="3886636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267744" y="235875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418902" y="185368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52379" y="260922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807804" y="27908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188571" y="343452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499992" y="296403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759303" y="359718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036883" y="4329100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11072" y="2049403"/>
            <a:ext cx="1905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Mutations may occur creating new alleles </a:t>
            </a:r>
            <a:endParaRPr lang="en-GB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624959" y="2370030"/>
            <a:ext cx="662009" cy="478385"/>
          </a:xfrm>
          <a:prstGeom prst="straightConnector1">
            <a:avLst/>
          </a:prstGeom>
          <a:ln w="952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8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…after a few generations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25257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484784"/>
            <a:ext cx="4863408" cy="4411959"/>
            <a:chOff x="1547664" y="1484784"/>
            <a:chExt cx="4863408" cy="4411959"/>
          </a:xfrm>
        </p:grpSpPr>
        <p:sp>
          <p:nvSpPr>
            <p:cNvPr id="4" name="Freeform 3"/>
            <p:cNvSpPr/>
            <p:nvPr/>
          </p:nvSpPr>
          <p:spPr>
            <a:xfrm>
              <a:off x="1547664" y="1484784"/>
              <a:ext cx="4863408" cy="4411959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979368" y="204940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095836" y="24223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5352" y="30417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48064" y="2825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476413" y="332650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36096" y="377862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35352" y="388663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644008" y="422108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267744" y="2358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418902" y="185368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51820" y="2069707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807804" y="279080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88571" y="343452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499992" y="296403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036883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20429" y="246676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856263" y="3160025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807804" y="337122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433759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04048" y="47971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384137" y="285014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162121" y="2609728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681251" y="2285731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651173" y="347937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447233" y="3885299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411072" y="2049403"/>
            <a:ext cx="2265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new allele becomes more common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88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2 populations now look very different!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61128" y="2028638"/>
            <a:ext cx="2646627" cy="2354211"/>
            <a:chOff x="1547664" y="1484784"/>
            <a:chExt cx="4863408" cy="4411959"/>
          </a:xfrm>
        </p:grpSpPr>
        <p:sp>
          <p:nvSpPr>
            <p:cNvPr id="6" name="Freeform 5"/>
            <p:cNvSpPr/>
            <p:nvPr/>
          </p:nvSpPr>
          <p:spPr>
            <a:xfrm>
              <a:off x="1547664" y="1484784"/>
              <a:ext cx="4863408" cy="4411959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979368" y="204940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095836" y="24223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5352" y="304177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48064" y="2825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476413" y="332650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36096" y="377862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835352" y="3886636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644008" y="422108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267744" y="23587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418902" y="185368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51820" y="2069707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07804" y="279080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88571" y="343452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9992" y="296403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36883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620429" y="2466764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856263" y="3160025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07804" y="337122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433759" y="43291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004048" y="479715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384137" y="285014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162121" y="2609728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81251" y="2285731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651173" y="3479370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447233" y="3885299"/>
              <a:ext cx="288032" cy="2160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180528" y="1268760"/>
            <a:ext cx="4539131" cy="5854889"/>
            <a:chOff x="-180528" y="1268760"/>
            <a:chExt cx="4539131" cy="5854889"/>
          </a:xfrm>
        </p:grpSpPr>
        <p:sp>
          <p:nvSpPr>
            <p:cNvPr id="33" name="Freeform 32"/>
            <p:cNvSpPr/>
            <p:nvPr/>
          </p:nvSpPr>
          <p:spPr>
            <a:xfrm>
              <a:off x="-180528" y="1268760"/>
              <a:ext cx="4539131" cy="5854889"/>
            </a:xfrm>
            <a:custGeom>
              <a:avLst/>
              <a:gdLst>
                <a:gd name="connsiteX0" fmla="*/ 0 w 4539131"/>
                <a:gd name="connsiteY0" fmla="*/ 0 h 5854889"/>
                <a:gd name="connsiteX1" fmla="*/ 68238 w 4539131"/>
                <a:gd name="connsiteY1" fmla="*/ 40943 h 5854889"/>
                <a:gd name="connsiteX2" fmla="*/ 95534 w 4539131"/>
                <a:gd name="connsiteY2" fmla="*/ 81886 h 5854889"/>
                <a:gd name="connsiteX3" fmla="*/ 136477 w 4539131"/>
                <a:gd name="connsiteY3" fmla="*/ 95534 h 5854889"/>
                <a:gd name="connsiteX4" fmla="*/ 177420 w 4539131"/>
                <a:gd name="connsiteY4" fmla="*/ 122830 h 5854889"/>
                <a:gd name="connsiteX5" fmla="*/ 300250 w 4539131"/>
                <a:gd name="connsiteY5" fmla="*/ 163773 h 5854889"/>
                <a:gd name="connsiteX6" fmla="*/ 382137 w 4539131"/>
                <a:gd name="connsiteY6" fmla="*/ 218364 h 5854889"/>
                <a:gd name="connsiteX7" fmla="*/ 491319 w 4539131"/>
                <a:gd name="connsiteY7" fmla="*/ 272955 h 5854889"/>
                <a:gd name="connsiteX8" fmla="*/ 641444 w 4539131"/>
                <a:gd name="connsiteY8" fmla="*/ 313898 h 5854889"/>
                <a:gd name="connsiteX9" fmla="*/ 696035 w 4539131"/>
                <a:gd name="connsiteY9" fmla="*/ 382137 h 5854889"/>
                <a:gd name="connsiteX10" fmla="*/ 736979 w 4539131"/>
                <a:gd name="connsiteY10" fmla="*/ 423080 h 5854889"/>
                <a:gd name="connsiteX11" fmla="*/ 791570 w 4539131"/>
                <a:gd name="connsiteY11" fmla="*/ 504967 h 5854889"/>
                <a:gd name="connsiteX12" fmla="*/ 805217 w 4539131"/>
                <a:gd name="connsiteY12" fmla="*/ 545910 h 5854889"/>
                <a:gd name="connsiteX13" fmla="*/ 887104 w 4539131"/>
                <a:gd name="connsiteY13" fmla="*/ 586853 h 5854889"/>
                <a:gd name="connsiteX14" fmla="*/ 928047 w 4539131"/>
                <a:gd name="connsiteY14" fmla="*/ 627797 h 5854889"/>
                <a:gd name="connsiteX15" fmla="*/ 982638 w 4539131"/>
                <a:gd name="connsiteY15" fmla="*/ 641445 h 5854889"/>
                <a:gd name="connsiteX16" fmla="*/ 1023582 w 4539131"/>
                <a:gd name="connsiteY16" fmla="*/ 668740 h 5854889"/>
                <a:gd name="connsiteX17" fmla="*/ 1132764 w 4539131"/>
                <a:gd name="connsiteY17" fmla="*/ 696036 h 5854889"/>
                <a:gd name="connsiteX18" fmla="*/ 1132764 w 4539131"/>
                <a:gd name="connsiteY18" fmla="*/ 696036 h 5854889"/>
                <a:gd name="connsiteX19" fmla="*/ 1214650 w 4539131"/>
                <a:gd name="connsiteY19" fmla="*/ 723331 h 5854889"/>
                <a:gd name="connsiteX20" fmla="*/ 1255594 w 4539131"/>
                <a:gd name="connsiteY20" fmla="*/ 736979 h 5854889"/>
                <a:gd name="connsiteX21" fmla="*/ 1542197 w 4539131"/>
                <a:gd name="connsiteY21" fmla="*/ 736979 h 5854889"/>
                <a:gd name="connsiteX22" fmla="*/ 1719617 w 4539131"/>
                <a:gd name="connsiteY22" fmla="*/ 764274 h 5854889"/>
                <a:gd name="connsiteX23" fmla="*/ 1801504 w 4539131"/>
                <a:gd name="connsiteY23" fmla="*/ 791570 h 5854889"/>
                <a:gd name="connsiteX24" fmla="*/ 1978925 w 4539131"/>
                <a:gd name="connsiteY24" fmla="*/ 818865 h 5854889"/>
                <a:gd name="connsiteX25" fmla="*/ 2060811 w 4539131"/>
                <a:gd name="connsiteY25" fmla="*/ 846161 h 5854889"/>
                <a:gd name="connsiteX26" fmla="*/ 2129050 w 4539131"/>
                <a:gd name="connsiteY26" fmla="*/ 859809 h 5854889"/>
                <a:gd name="connsiteX27" fmla="*/ 2183641 w 4539131"/>
                <a:gd name="connsiteY27" fmla="*/ 887104 h 5854889"/>
                <a:gd name="connsiteX28" fmla="*/ 2224585 w 4539131"/>
                <a:gd name="connsiteY28" fmla="*/ 900752 h 5854889"/>
                <a:gd name="connsiteX29" fmla="*/ 2265528 w 4539131"/>
                <a:gd name="connsiteY29" fmla="*/ 928048 h 5854889"/>
                <a:gd name="connsiteX30" fmla="*/ 2333767 w 4539131"/>
                <a:gd name="connsiteY30" fmla="*/ 955343 h 5854889"/>
                <a:gd name="connsiteX31" fmla="*/ 2429301 w 4539131"/>
                <a:gd name="connsiteY31" fmla="*/ 1009934 h 5854889"/>
                <a:gd name="connsiteX32" fmla="*/ 2552131 w 4539131"/>
                <a:gd name="connsiteY32" fmla="*/ 1105468 h 5854889"/>
                <a:gd name="connsiteX33" fmla="*/ 2593074 w 4539131"/>
                <a:gd name="connsiteY33" fmla="*/ 1132764 h 5854889"/>
                <a:gd name="connsiteX34" fmla="*/ 2634017 w 4539131"/>
                <a:gd name="connsiteY34" fmla="*/ 1187355 h 5854889"/>
                <a:gd name="connsiteX35" fmla="*/ 2688608 w 4539131"/>
                <a:gd name="connsiteY35" fmla="*/ 1201003 h 5854889"/>
                <a:gd name="connsiteX36" fmla="*/ 2838734 w 4539131"/>
                <a:gd name="connsiteY36" fmla="*/ 1392071 h 5854889"/>
                <a:gd name="connsiteX37" fmla="*/ 2879677 w 4539131"/>
                <a:gd name="connsiteY37" fmla="*/ 1473958 h 5854889"/>
                <a:gd name="connsiteX38" fmla="*/ 2947916 w 4539131"/>
                <a:gd name="connsiteY38" fmla="*/ 1583140 h 5854889"/>
                <a:gd name="connsiteX39" fmla="*/ 3002507 w 4539131"/>
                <a:gd name="connsiteY39" fmla="*/ 1624083 h 5854889"/>
                <a:gd name="connsiteX40" fmla="*/ 3043450 w 4539131"/>
                <a:gd name="connsiteY40" fmla="*/ 1665027 h 5854889"/>
                <a:gd name="connsiteX41" fmla="*/ 3084394 w 4539131"/>
                <a:gd name="connsiteY41" fmla="*/ 1719618 h 5854889"/>
                <a:gd name="connsiteX42" fmla="*/ 3138985 w 4539131"/>
                <a:gd name="connsiteY42" fmla="*/ 1746913 h 5854889"/>
                <a:gd name="connsiteX43" fmla="*/ 3234519 w 4539131"/>
                <a:gd name="connsiteY43" fmla="*/ 1801504 h 5854889"/>
                <a:gd name="connsiteX44" fmla="*/ 3302758 w 4539131"/>
                <a:gd name="connsiteY44" fmla="*/ 1869743 h 5854889"/>
                <a:gd name="connsiteX45" fmla="*/ 3343701 w 4539131"/>
                <a:gd name="connsiteY45" fmla="*/ 1910686 h 5854889"/>
                <a:gd name="connsiteX46" fmla="*/ 3425588 w 4539131"/>
                <a:gd name="connsiteY46" fmla="*/ 1965277 h 5854889"/>
                <a:gd name="connsiteX47" fmla="*/ 3466531 w 4539131"/>
                <a:gd name="connsiteY47" fmla="*/ 2006221 h 5854889"/>
                <a:gd name="connsiteX48" fmla="*/ 3548417 w 4539131"/>
                <a:gd name="connsiteY48" fmla="*/ 2033516 h 5854889"/>
                <a:gd name="connsiteX49" fmla="*/ 3671247 w 4539131"/>
                <a:gd name="connsiteY49" fmla="*/ 2115403 h 5854889"/>
                <a:gd name="connsiteX50" fmla="*/ 3712191 w 4539131"/>
                <a:gd name="connsiteY50" fmla="*/ 2142698 h 5854889"/>
                <a:gd name="connsiteX51" fmla="*/ 3725838 w 4539131"/>
                <a:gd name="connsiteY51" fmla="*/ 2183642 h 5854889"/>
                <a:gd name="connsiteX52" fmla="*/ 3807725 w 4539131"/>
                <a:gd name="connsiteY52" fmla="*/ 2279176 h 5854889"/>
                <a:gd name="connsiteX53" fmla="*/ 3930555 w 4539131"/>
                <a:gd name="connsiteY53" fmla="*/ 2402006 h 5854889"/>
                <a:gd name="connsiteX54" fmla="*/ 3930555 w 4539131"/>
                <a:gd name="connsiteY54" fmla="*/ 2402006 h 5854889"/>
                <a:gd name="connsiteX55" fmla="*/ 4039737 w 4539131"/>
                <a:gd name="connsiteY55" fmla="*/ 2524836 h 5854889"/>
                <a:gd name="connsiteX56" fmla="*/ 4080680 w 4539131"/>
                <a:gd name="connsiteY56" fmla="*/ 2565779 h 5854889"/>
                <a:gd name="connsiteX57" fmla="*/ 4176214 w 4539131"/>
                <a:gd name="connsiteY57" fmla="*/ 2688609 h 5854889"/>
                <a:gd name="connsiteX58" fmla="*/ 4244453 w 4539131"/>
                <a:gd name="connsiteY58" fmla="*/ 2811439 h 5854889"/>
                <a:gd name="connsiteX59" fmla="*/ 4339988 w 4539131"/>
                <a:gd name="connsiteY59" fmla="*/ 2934268 h 5854889"/>
                <a:gd name="connsiteX60" fmla="*/ 4367283 w 4539131"/>
                <a:gd name="connsiteY60" fmla="*/ 2988859 h 5854889"/>
                <a:gd name="connsiteX61" fmla="*/ 4435522 w 4539131"/>
                <a:gd name="connsiteY61" fmla="*/ 3084394 h 5854889"/>
                <a:gd name="connsiteX62" fmla="*/ 4476465 w 4539131"/>
                <a:gd name="connsiteY62" fmla="*/ 3166280 h 5854889"/>
                <a:gd name="connsiteX63" fmla="*/ 4490113 w 4539131"/>
                <a:gd name="connsiteY63" fmla="*/ 3220871 h 5854889"/>
                <a:gd name="connsiteX64" fmla="*/ 4517408 w 4539131"/>
                <a:gd name="connsiteY64" fmla="*/ 3275462 h 5854889"/>
                <a:gd name="connsiteX65" fmla="*/ 4531056 w 4539131"/>
                <a:gd name="connsiteY65" fmla="*/ 3398292 h 5854889"/>
                <a:gd name="connsiteX66" fmla="*/ 4503761 w 4539131"/>
                <a:gd name="connsiteY66" fmla="*/ 3875964 h 5854889"/>
                <a:gd name="connsiteX67" fmla="*/ 4476465 w 4539131"/>
                <a:gd name="connsiteY67" fmla="*/ 3930555 h 5854889"/>
                <a:gd name="connsiteX68" fmla="*/ 4462817 w 4539131"/>
                <a:gd name="connsiteY68" fmla="*/ 4012442 h 5854889"/>
                <a:gd name="connsiteX69" fmla="*/ 4449170 w 4539131"/>
                <a:gd name="connsiteY69" fmla="*/ 4107976 h 5854889"/>
                <a:gd name="connsiteX70" fmla="*/ 4435522 w 4539131"/>
                <a:gd name="connsiteY70" fmla="*/ 4162567 h 5854889"/>
                <a:gd name="connsiteX71" fmla="*/ 4421874 w 4539131"/>
                <a:gd name="connsiteY71" fmla="*/ 4435522 h 5854889"/>
                <a:gd name="connsiteX72" fmla="*/ 4408226 w 4539131"/>
                <a:gd name="connsiteY72" fmla="*/ 4476465 h 5854889"/>
                <a:gd name="connsiteX73" fmla="*/ 4380931 w 4539131"/>
                <a:gd name="connsiteY73" fmla="*/ 4544704 h 5854889"/>
                <a:gd name="connsiteX74" fmla="*/ 4339988 w 4539131"/>
                <a:gd name="connsiteY74" fmla="*/ 4681182 h 5854889"/>
                <a:gd name="connsiteX75" fmla="*/ 4326340 w 4539131"/>
                <a:gd name="connsiteY75" fmla="*/ 4749421 h 5854889"/>
                <a:gd name="connsiteX76" fmla="*/ 4285397 w 4539131"/>
                <a:gd name="connsiteY76" fmla="*/ 4858603 h 5854889"/>
                <a:gd name="connsiteX77" fmla="*/ 4271749 w 4539131"/>
                <a:gd name="connsiteY77" fmla="*/ 4913194 h 5854889"/>
                <a:gd name="connsiteX78" fmla="*/ 4244453 w 4539131"/>
                <a:gd name="connsiteY78" fmla="*/ 4995080 h 5854889"/>
                <a:gd name="connsiteX79" fmla="*/ 4217158 w 4539131"/>
                <a:gd name="connsiteY79" fmla="*/ 5199797 h 5854889"/>
                <a:gd name="connsiteX80" fmla="*/ 4230805 w 4539131"/>
                <a:gd name="connsiteY80" fmla="*/ 5581934 h 5854889"/>
                <a:gd name="connsiteX81" fmla="*/ 4271749 w 4539131"/>
                <a:gd name="connsiteY81" fmla="*/ 5718412 h 5854889"/>
                <a:gd name="connsiteX82" fmla="*/ 4312692 w 4539131"/>
                <a:gd name="connsiteY82" fmla="*/ 5854889 h 58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539131" h="5854889">
                  <a:moveTo>
                    <a:pt x="0" y="0"/>
                  </a:moveTo>
                  <a:cubicBezTo>
                    <a:pt x="22746" y="13648"/>
                    <a:pt x="48098" y="23680"/>
                    <a:pt x="68238" y="40943"/>
                  </a:cubicBezTo>
                  <a:cubicBezTo>
                    <a:pt x="80692" y="51618"/>
                    <a:pt x="82726" y="71639"/>
                    <a:pt x="95534" y="81886"/>
                  </a:cubicBezTo>
                  <a:cubicBezTo>
                    <a:pt x="106768" y="90873"/>
                    <a:pt x="123610" y="89100"/>
                    <a:pt x="136477" y="95534"/>
                  </a:cubicBezTo>
                  <a:cubicBezTo>
                    <a:pt x="151148" y="102870"/>
                    <a:pt x="162749" y="115495"/>
                    <a:pt x="177420" y="122830"/>
                  </a:cubicBezTo>
                  <a:cubicBezTo>
                    <a:pt x="228809" y="148525"/>
                    <a:pt x="248127" y="150742"/>
                    <a:pt x="300250" y="163773"/>
                  </a:cubicBezTo>
                  <a:cubicBezTo>
                    <a:pt x="369033" y="232554"/>
                    <a:pt x="309716" y="185445"/>
                    <a:pt x="382137" y="218364"/>
                  </a:cubicBezTo>
                  <a:cubicBezTo>
                    <a:pt x="419180" y="235202"/>
                    <a:pt x="451844" y="263086"/>
                    <a:pt x="491319" y="272955"/>
                  </a:cubicBezTo>
                  <a:cubicBezTo>
                    <a:pt x="614457" y="303740"/>
                    <a:pt x="564912" y="288389"/>
                    <a:pt x="641444" y="313898"/>
                  </a:cubicBezTo>
                  <a:cubicBezTo>
                    <a:pt x="733016" y="374946"/>
                    <a:pt x="643296" y="303030"/>
                    <a:pt x="696035" y="382137"/>
                  </a:cubicBezTo>
                  <a:cubicBezTo>
                    <a:pt x="706741" y="398196"/>
                    <a:pt x="725129" y="407845"/>
                    <a:pt x="736979" y="423080"/>
                  </a:cubicBezTo>
                  <a:cubicBezTo>
                    <a:pt x="757120" y="448975"/>
                    <a:pt x="791570" y="504967"/>
                    <a:pt x="791570" y="504967"/>
                  </a:cubicBezTo>
                  <a:cubicBezTo>
                    <a:pt x="796119" y="518615"/>
                    <a:pt x="796230" y="534677"/>
                    <a:pt x="805217" y="545910"/>
                  </a:cubicBezTo>
                  <a:cubicBezTo>
                    <a:pt x="824459" y="569962"/>
                    <a:pt x="860131" y="577862"/>
                    <a:pt x="887104" y="586853"/>
                  </a:cubicBezTo>
                  <a:cubicBezTo>
                    <a:pt x="900752" y="600501"/>
                    <a:pt x="911289" y="618221"/>
                    <a:pt x="928047" y="627797"/>
                  </a:cubicBezTo>
                  <a:cubicBezTo>
                    <a:pt x="944333" y="637103"/>
                    <a:pt x="965398" y="634056"/>
                    <a:pt x="982638" y="641445"/>
                  </a:cubicBezTo>
                  <a:cubicBezTo>
                    <a:pt x="997714" y="647906"/>
                    <a:pt x="1008167" y="663135"/>
                    <a:pt x="1023582" y="668740"/>
                  </a:cubicBezTo>
                  <a:cubicBezTo>
                    <a:pt x="1058838" y="681560"/>
                    <a:pt x="1096370" y="686937"/>
                    <a:pt x="1132764" y="696036"/>
                  </a:cubicBezTo>
                  <a:lnTo>
                    <a:pt x="1132764" y="696036"/>
                  </a:lnTo>
                  <a:lnTo>
                    <a:pt x="1214650" y="723331"/>
                  </a:lnTo>
                  <a:lnTo>
                    <a:pt x="1255594" y="736979"/>
                  </a:lnTo>
                  <a:cubicBezTo>
                    <a:pt x="1381447" y="705515"/>
                    <a:pt x="1307550" y="718207"/>
                    <a:pt x="1542197" y="736979"/>
                  </a:cubicBezTo>
                  <a:cubicBezTo>
                    <a:pt x="1581346" y="740111"/>
                    <a:pt x="1674263" y="751905"/>
                    <a:pt x="1719617" y="764274"/>
                  </a:cubicBezTo>
                  <a:cubicBezTo>
                    <a:pt x="1747375" y="771844"/>
                    <a:pt x="1773591" y="784592"/>
                    <a:pt x="1801504" y="791570"/>
                  </a:cubicBezTo>
                  <a:cubicBezTo>
                    <a:pt x="1826760" y="797884"/>
                    <a:pt x="1958714" y="815978"/>
                    <a:pt x="1978925" y="818865"/>
                  </a:cubicBezTo>
                  <a:cubicBezTo>
                    <a:pt x="2006220" y="827964"/>
                    <a:pt x="2033053" y="838590"/>
                    <a:pt x="2060811" y="846161"/>
                  </a:cubicBezTo>
                  <a:cubicBezTo>
                    <a:pt x="2083190" y="852265"/>
                    <a:pt x="2107044" y="852474"/>
                    <a:pt x="2129050" y="859809"/>
                  </a:cubicBezTo>
                  <a:cubicBezTo>
                    <a:pt x="2148351" y="866243"/>
                    <a:pt x="2164941" y="879090"/>
                    <a:pt x="2183641" y="887104"/>
                  </a:cubicBezTo>
                  <a:cubicBezTo>
                    <a:pt x="2196864" y="892771"/>
                    <a:pt x="2210937" y="896203"/>
                    <a:pt x="2224585" y="900752"/>
                  </a:cubicBezTo>
                  <a:cubicBezTo>
                    <a:pt x="2238233" y="909851"/>
                    <a:pt x="2250857" y="920713"/>
                    <a:pt x="2265528" y="928048"/>
                  </a:cubicBezTo>
                  <a:cubicBezTo>
                    <a:pt x="2287440" y="939004"/>
                    <a:pt x="2311380" y="945393"/>
                    <a:pt x="2333767" y="955343"/>
                  </a:cubicBezTo>
                  <a:cubicBezTo>
                    <a:pt x="2370855" y="971827"/>
                    <a:pt x="2397368" y="985985"/>
                    <a:pt x="2429301" y="1009934"/>
                  </a:cubicBezTo>
                  <a:cubicBezTo>
                    <a:pt x="2470797" y="1041056"/>
                    <a:pt x="2508973" y="1076696"/>
                    <a:pt x="2552131" y="1105468"/>
                  </a:cubicBezTo>
                  <a:cubicBezTo>
                    <a:pt x="2565779" y="1114567"/>
                    <a:pt x="2581476" y="1121166"/>
                    <a:pt x="2593074" y="1132764"/>
                  </a:cubicBezTo>
                  <a:cubicBezTo>
                    <a:pt x="2609158" y="1148848"/>
                    <a:pt x="2615508" y="1174134"/>
                    <a:pt x="2634017" y="1187355"/>
                  </a:cubicBezTo>
                  <a:cubicBezTo>
                    <a:pt x="2649280" y="1198257"/>
                    <a:pt x="2670411" y="1196454"/>
                    <a:pt x="2688608" y="1201003"/>
                  </a:cubicBezTo>
                  <a:cubicBezTo>
                    <a:pt x="2821825" y="1363823"/>
                    <a:pt x="2775572" y="1297331"/>
                    <a:pt x="2838734" y="1392071"/>
                  </a:cubicBezTo>
                  <a:cubicBezTo>
                    <a:pt x="2863756" y="1467137"/>
                    <a:pt x="2837348" y="1399882"/>
                    <a:pt x="2879677" y="1473958"/>
                  </a:cubicBezTo>
                  <a:cubicBezTo>
                    <a:pt x="2908504" y="1524406"/>
                    <a:pt x="2904427" y="1539651"/>
                    <a:pt x="2947916" y="1583140"/>
                  </a:cubicBezTo>
                  <a:cubicBezTo>
                    <a:pt x="2964000" y="1599224"/>
                    <a:pt x="2985237" y="1609280"/>
                    <a:pt x="3002507" y="1624083"/>
                  </a:cubicBezTo>
                  <a:cubicBezTo>
                    <a:pt x="3017161" y="1636644"/>
                    <a:pt x="3030889" y="1650373"/>
                    <a:pt x="3043450" y="1665027"/>
                  </a:cubicBezTo>
                  <a:cubicBezTo>
                    <a:pt x="3058253" y="1682297"/>
                    <a:pt x="3067124" y="1704815"/>
                    <a:pt x="3084394" y="1719618"/>
                  </a:cubicBezTo>
                  <a:cubicBezTo>
                    <a:pt x="3099841" y="1732858"/>
                    <a:pt x="3121321" y="1736819"/>
                    <a:pt x="3138985" y="1746913"/>
                  </a:cubicBezTo>
                  <a:cubicBezTo>
                    <a:pt x="3274017" y="1824074"/>
                    <a:pt x="3069550" y="1719021"/>
                    <a:pt x="3234519" y="1801504"/>
                  </a:cubicBezTo>
                  <a:cubicBezTo>
                    <a:pt x="3284560" y="1876568"/>
                    <a:pt x="3234519" y="1812878"/>
                    <a:pt x="3302758" y="1869743"/>
                  </a:cubicBezTo>
                  <a:cubicBezTo>
                    <a:pt x="3317585" y="1882099"/>
                    <a:pt x="3328466" y="1898837"/>
                    <a:pt x="3343701" y="1910686"/>
                  </a:cubicBezTo>
                  <a:cubicBezTo>
                    <a:pt x="3369596" y="1930826"/>
                    <a:pt x="3402391" y="1942080"/>
                    <a:pt x="3425588" y="1965277"/>
                  </a:cubicBezTo>
                  <a:cubicBezTo>
                    <a:pt x="3439236" y="1978925"/>
                    <a:pt x="3449659" y="1996848"/>
                    <a:pt x="3466531" y="2006221"/>
                  </a:cubicBezTo>
                  <a:cubicBezTo>
                    <a:pt x="3491682" y="2020194"/>
                    <a:pt x="3524477" y="2017556"/>
                    <a:pt x="3548417" y="2033516"/>
                  </a:cubicBezTo>
                  <a:lnTo>
                    <a:pt x="3671247" y="2115403"/>
                  </a:lnTo>
                  <a:lnTo>
                    <a:pt x="3712191" y="2142698"/>
                  </a:lnTo>
                  <a:cubicBezTo>
                    <a:pt x="3716740" y="2156346"/>
                    <a:pt x="3718701" y="2171151"/>
                    <a:pt x="3725838" y="2183642"/>
                  </a:cubicBezTo>
                  <a:cubicBezTo>
                    <a:pt x="3749180" y="2224491"/>
                    <a:pt x="3775460" y="2246911"/>
                    <a:pt x="3807725" y="2279176"/>
                  </a:cubicBezTo>
                  <a:cubicBezTo>
                    <a:pt x="3835759" y="2363277"/>
                    <a:pt x="3809864" y="2311487"/>
                    <a:pt x="3930555" y="2402006"/>
                  </a:cubicBezTo>
                  <a:lnTo>
                    <a:pt x="3930555" y="2402006"/>
                  </a:lnTo>
                  <a:cubicBezTo>
                    <a:pt x="3979262" y="2475068"/>
                    <a:pt x="3946252" y="2431351"/>
                    <a:pt x="4039737" y="2524836"/>
                  </a:cubicBezTo>
                  <a:cubicBezTo>
                    <a:pt x="4053385" y="2538484"/>
                    <a:pt x="4069974" y="2549720"/>
                    <a:pt x="4080680" y="2565779"/>
                  </a:cubicBezTo>
                  <a:cubicBezTo>
                    <a:pt x="4145977" y="2663724"/>
                    <a:pt x="4112075" y="2624468"/>
                    <a:pt x="4176214" y="2688609"/>
                  </a:cubicBezTo>
                  <a:cubicBezTo>
                    <a:pt x="4199892" y="2783319"/>
                    <a:pt x="4173540" y="2710136"/>
                    <a:pt x="4244453" y="2811439"/>
                  </a:cubicBezTo>
                  <a:cubicBezTo>
                    <a:pt x="4328737" y="2931844"/>
                    <a:pt x="4237439" y="2831719"/>
                    <a:pt x="4339988" y="2934268"/>
                  </a:cubicBezTo>
                  <a:cubicBezTo>
                    <a:pt x="4349086" y="2952465"/>
                    <a:pt x="4356500" y="2971607"/>
                    <a:pt x="4367283" y="2988859"/>
                  </a:cubicBezTo>
                  <a:cubicBezTo>
                    <a:pt x="4382730" y="3013574"/>
                    <a:pt x="4421090" y="3055532"/>
                    <a:pt x="4435522" y="3084394"/>
                  </a:cubicBezTo>
                  <a:cubicBezTo>
                    <a:pt x="4492031" y="3197410"/>
                    <a:pt x="4398235" y="3048934"/>
                    <a:pt x="4476465" y="3166280"/>
                  </a:cubicBezTo>
                  <a:cubicBezTo>
                    <a:pt x="4481014" y="3184477"/>
                    <a:pt x="4483527" y="3203308"/>
                    <a:pt x="4490113" y="3220871"/>
                  </a:cubicBezTo>
                  <a:cubicBezTo>
                    <a:pt x="4497256" y="3239920"/>
                    <a:pt x="4512833" y="3255638"/>
                    <a:pt x="4517408" y="3275462"/>
                  </a:cubicBezTo>
                  <a:cubicBezTo>
                    <a:pt x="4526671" y="3315602"/>
                    <a:pt x="4526507" y="3357349"/>
                    <a:pt x="4531056" y="3398292"/>
                  </a:cubicBezTo>
                  <a:cubicBezTo>
                    <a:pt x="4530545" y="3414647"/>
                    <a:pt x="4562122" y="3739788"/>
                    <a:pt x="4503761" y="3875964"/>
                  </a:cubicBezTo>
                  <a:cubicBezTo>
                    <a:pt x="4495747" y="3894664"/>
                    <a:pt x="4485564" y="3912358"/>
                    <a:pt x="4476465" y="3930555"/>
                  </a:cubicBezTo>
                  <a:cubicBezTo>
                    <a:pt x="4471916" y="3957851"/>
                    <a:pt x="4467025" y="3985092"/>
                    <a:pt x="4462817" y="4012442"/>
                  </a:cubicBezTo>
                  <a:cubicBezTo>
                    <a:pt x="4457926" y="4044236"/>
                    <a:pt x="4454924" y="4076327"/>
                    <a:pt x="4449170" y="4107976"/>
                  </a:cubicBezTo>
                  <a:cubicBezTo>
                    <a:pt x="4445815" y="4126431"/>
                    <a:pt x="4440071" y="4144370"/>
                    <a:pt x="4435522" y="4162567"/>
                  </a:cubicBezTo>
                  <a:cubicBezTo>
                    <a:pt x="4430973" y="4253552"/>
                    <a:pt x="4429766" y="4344766"/>
                    <a:pt x="4421874" y="4435522"/>
                  </a:cubicBezTo>
                  <a:cubicBezTo>
                    <a:pt x="4420628" y="4449854"/>
                    <a:pt x="4413277" y="4462995"/>
                    <a:pt x="4408226" y="4476465"/>
                  </a:cubicBezTo>
                  <a:cubicBezTo>
                    <a:pt x="4399624" y="4499404"/>
                    <a:pt x="4390029" y="4521958"/>
                    <a:pt x="4380931" y="4544704"/>
                  </a:cubicBezTo>
                  <a:cubicBezTo>
                    <a:pt x="4345952" y="4754576"/>
                    <a:pt x="4392882" y="4522499"/>
                    <a:pt x="4339988" y="4681182"/>
                  </a:cubicBezTo>
                  <a:cubicBezTo>
                    <a:pt x="4332653" y="4703188"/>
                    <a:pt x="4331966" y="4726917"/>
                    <a:pt x="4326340" y="4749421"/>
                  </a:cubicBezTo>
                  <a:cubicBezTo>
                    <a:pt x="4316759" y="4787744"/>
                    <a:pt x="4297916" y="4821047"/>
                    <a:pt x="4285397" y="4858603"/>
                  </a:cubicBezTo>
                  <a:cubicBezTo>
                    <a:pt x="4279466" y="4876398"/>
                    <a:pt x="4277139" y="4895228"/>
                    <a:pt x="4271749" y="4913194"/>
                  </a:cubicBezTo>
                  <a:cubicBezTo>
                    <a:pt x="4263481" y="4940752"/>
                    <a:pt x="4244453" y="4995080"/>
                    <a:pt x="4244453" y="4995080"/>
                  </a:cubicBezTo>
                  <a:cubicBezTo>
                    <a:pt x="4235252" y="5050284"/>
                    <a:pt x="4217158" y="5149679"/>
                    <a:pt x="4217158" y="5199797"/>
                  </a:cubicBezTo>
                  <a:cubicBezTo>
                    <a:pt x="4217158" y="5327257"/>
                    <a:pt x="4222854" y="5454722"/>
                    <a:pt x="4230805" y="5581934"/>
                  </a:cubicBezTo>
                  <a:cubicBezTo>
                    <a:pt x="4232610" y="5610815"/>
                    <a:pt x="4267392" y="5700985"/>
                    <a:pt x="4271749" y="5718412"/>
                  </a:cubicBezTo>
                  <a:cubicBezTo>
                    <a:pt x="4301511" y="5837463"/>
                    <a:pt x="4282267" y="5794041"/>
                    <a:pt x="4312692" y="5854889"/>
                  </a:cubicBezTo>
                </a:path>
              </a:pathLst>
            </a:custGeom>
            <a:solidFill>
              <a:srgbClr val="F9FFAB"/>
            </a:solidFill>
            <a:ln w="98425">
              <a:solidFill>
                <a:srgbClr val="F9FF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0557" y="210150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320788" y="209774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275954" y="254012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726013" y="260869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630665" y="3084797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103614" y="2515036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945021" y="3645024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07362" y="319280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420852" y="494636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157654" y="42941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819636" y="462120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815287" y="43752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838351" y="556688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420852" y="587727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225356" y="362961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629381" y="409651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982367" y="48027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815582" y="229901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236047" y="545114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Mainland</a:t>
            </a:r>
            <a:endParaRPr lang="en-GB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6117416" y="45568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3749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Founder Effect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Occasionally a small group of individuals may migrate away or become isolated from a population</a:t>
            </a:r>
            <a:endParaRPr lang="en-GB" sz="2400" dirty="0"/>
          </a:p>
          <a:p>
            <a:r>
              <a:rPr lang="en-GB" sz="2400" dirty="0" smtClean="0"/>
              <a:t>The ‘founding’ population is only made up of a small number of individuals.  Inbreeding may be a problem if individuals are closely related</a:t>
            </a:r>
            <a:endParaRPr lang="en-GB" sz="2400" dirty="0"/>
          </a:p>
          <a:p>
            <a:r>
              <a:rPr lang="en-GB" sz="2400" dirty="0" smtClean="0"/>
              <a:t>It may have a non-representing sample of alleles from the parent population</a:t>
            </a:r>
            <a:endParaRPr lang="en-GB" sz="2400" dirty="0"/>
          </a:p>
          <a:p>
            <a:r>
              <a:rPr lang="en-GB" sz="2400" dirty="0" smtClean="0"/>
              <a:t>The colonizing population may evolve quite differently from the original population, especially if the environment is different</a:t>
            </a:r>
          </a:p>
          <a:p>
            <a:r>
              <a:rPr lang="en-GB" sz="2400" dirty="0" smtClean="0"/>
              <a:t>Certain alleles may go missing all together as a consequence, resulting in a loss of genetic diversity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5657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Some examples of the founder effect in action…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3489"/>
            <a:ext cx="3905975" cy="25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2735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Fugates</a:t>
            </a:r>
            <a:r>
              <a:rPr lang="en-GB" sz="2800" dirty="0" smtClean="0"/>
              <a:t> of Kentucky </a:t>
            </a:r>
            <a:endParaRPr lang="en-GB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8771"/>
            <a:ext cx="2526413" cy="25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4639" y="297954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Amish people, Pennsylvania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9854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Amish People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200 in founding population</a:t>
            </a:r>
          </a:p>
          <a:p>
            <a:endParaRPr lang="en-GB" dirty="0"/>
          </a:p>
          <a:p>
            <a:r>
              <a:rPr lang="en-GB" dirty="0" smtClean="0"/>
              <a:t>Within community marriages</a:t>
            </a:r>
          </a:p>
          <a:p>
            <a:endParaRPr lang="en-GB" dirty="0"/>
          </a:p>
          <a:p>
            <a:r>
              <a:rPr lang="en-GB" dirty="0" smtClean="0"/>
              <a:t>Recessive conditions are common</a:t>
            </a:r>
          </a:p>
          <a:p>
            <a:pPr lvl="2"/>
            <a:r>
              <a:rPr lang="en-GB" dirty="0" smtClean="0"/>
              <a:t>Haemophilia</a:t>
            </a:r>
          </a:p>
          <a:p>
            <a:pPr lvl="2"/>
            <a:r>
              <a:rPr lang="en-GB" dirty="0" smtClean="0"/>
              <a:t>Dwarfism (1/14 carry the gene)</a:t>
            </a:r>
          </a:p>
          <a:p>
            <a:pPr lvl="2"/>
            <a:r>
              <a:rPr lang="en-GB" dirty="0" smtClean="0"/>
              <a:t>Still births/infant deaths</a:t>
            </a:r>
          </a:p>
          <a:p>
            <a:pPr lvl="2"/>
            <a:r>
              <a:rPr lang="en-GB" dirty="0" smtClean="0"/>
              <a:t>Physical </a:t>
            </a:r>
            <a:r>
              <a:rPr lang="en-GB" dirty="0" err="1" smtClean="0"/>
              <a:t>deformaties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397" y="1196752"/>
            <a:ext cx="2526413" cy="25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10906"/>
            <a:ext cx="3016504" cy="16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1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‘The Royal Disease’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Haemophilia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143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44" y="2734233"/>
            <a:ext cx="1928663" cy="29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Tsars</a:t>
            </a:r>
            <a:endParaRPr lang="en-GB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540868" cy="2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3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Today we are covering from the specification: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544" y="510540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Pages 146 to 149 in your textbook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25559" r="10526" b="45649"/>
          <a:stretch>
            <a:fillRect/>
          </a:stretch>
        </p:blipFill>
        <p:spPr bwMode="auto">
          <a:xfrm>
            <a:off x="683568" y="1556792"/>
            <a:ext cx="80648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</a:t>
            </a:r>
            <a:r>
              <a:rPr lang="en-GB" b="1" dirty="0" err="1" smtClean="0">
                <a:solidFill>
                  <a:srgbClr val="FF0000"/>
                </a:solidFill>
              </a:rPr>
              <a:t>Fugates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founding population</a:t>
            </a:r>
          </a:p>
          <a:p>
            <a:r>
              <a:rPr lang="en-GB" dirty="0" smtClean="0"/>
              <a:t>Mountain communities</a:t>
            </a:r>
          </a:p>
          <a:p>
            <a:r>
              <a:rPr lang="en-GB" dirty="0" smtClean="0"/>
              <a:t>2 of the founders were carriers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of a recessive allele</a:t>
            </a:r>
          </a:p>
          <a:p>
            <a:r>
              <a:rPr lang="en-GB" dirty="0" smtClean="0"/>
              <a:t>Blue skin!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05975" cy="25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095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7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Population bottlenecks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Ecological events may reduce population sizes dramatically e.g. earthquakes, floods, fires.</a:t>
            </a:r>
          </a:p>
          <a:p>
            <a:r>
              <a:rPr lang="en-GB" dirty="0" smtClean="0"/>
              <a:t>Disasters that are </a:t>
            </a:r>
            <a:r>
              <a:rPr lang="en-GB" b="1" dirty="0" smtClean="0">
                <a:solidFill>
                  <a:srgbClr val="FF0000"/>
                </a:solidFill>
              </a:rPr>
              <a:t>unselective</a:t>
            </a:r>
            <a:r>
              <a:rPr lang="en-GB" dirty="0" smtClean="0"/>
              <a:t> .</a:t>
            </a:r>
          </a:p>
          <a:p>
            <a:r>
              <a:rPr lang="en-GB" dirty="0" smtClean="0"/>
              <a:t>Small surviving populations are unlikely to be representative of the original population.</a:t>
            </a:r>
          </a:p>
          <a:p>
            <a:r>
              <a:rPr lang="en-GB" dirty="0" smtClean="0"/>
              <a:t>By chance alleles may be overrepresented among survivors, some may be eliminated completely.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34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670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96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Northern Elephant Seals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Hunted close to extinction</a:t>
            </a:r>
          </a:p>
          <a:p>
            <a:r>
              <a:rPr lang="en-GB" dirty="0" smtClean="0"/>
              <a:t>Individuals on islands survived</a:t>
            </a:r>
          </a:p>
          <a:p>
            <a:r>
              <a:rPr lang="en-GB" dirty="0" smtClean="0"/>
              <a:t>Reduced genetic diversity compared with southern elephant seals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693350" cy="215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9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Cheetahs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10,000 years ago all but 1 species had died out</a:t>
            </a:r>
          </a:p>
          <a:p>
            <a:r>
              <a:rPr lang="en-GB" dirty="0" smtClean="0"/>
              <a:t>Severely threatened</a:t>
            </a:r>
          </a:p>
          <a:p>
            <a:r>
              <a:rPr lang="en-GB" dirty="0" smtClean="0"/>
              <a:t>Very low genetic diversity resulting in poor sperm quality among males</a:t>
            </a:r>
          </a:p>
          <a:p>
            <a:r>
              <a:rPr lang="en-GB" dirty="0" smtClean="0"/>
              <a:t>Females forced to breed with close relatives</a:t>
            </a:r>
          </a:p>
          <a:p>
            <a:endParaRPr lang="en-GB" dirty="0"/>
          </a:p>
          <a:p>
            <a:r>
              <a:rPr lang="en-GB" dirty="0" smtClean="0"/>
              <a:t>Inbreeding generally decreases </a:t>
            </a:r>
          </a:p>
          <a:p>
            <a:pPr marL="0" indent="0">
              <a:buNone/>
            </a:pPr>
            <a:r>
              <a:rPr lang="en-GB" dirty="0" smtClean="0"/>
              <a:t>	the fitness of a population </a:t>
            </a:r>
          </a:p>
          <a:p>
            <a:pPr marL="0" indent="0">
              <a:buNone/>
            </a:pPr>
            <a:r>
              <a:rPr lang="en-GB" dirty="0" smtClean="0"/>
              <a:t>	(an inbreeding depression)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846808" cy="21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7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Skittles bottleneck game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Different coloured skittles represent different alleles.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Count the number of individuals in the population in your bottle, calculate the frequency of each colour allele (%).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Mix your sample of alleles in the bottle.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Let 5 alleles through the bottleneck after a disaster causing a crash in population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Record the colours &amp; numbers of these 5 alleles.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When each individual in this generation dies it can leave a maximum of 3 offspring (or 3 skittles of the same colour) unless you do not have enough of this particular colour, in which case the individual has failed to reproduce.  Record the new allele frequencies.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Remove the original population from the bottle and put in the survivors.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Repeat the process of letting 5 individuals through a bottleneck, recording the allele frequencies, letting them reproduce if possible and recording the allele frequencies again.</a:t>
            </a:r>
          </a:p>
          <a:p>
            <a:pPr marL="0" indent="0">
              <a:buNone/>
            </a:pPr>
            <a:r>
              <a:rPr lang="en-GB" sz="2600" dirty="0" smtClean="0"/>
              <a:t>Repeat instructions 3-7 for 10 disasters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680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Similarities and differences between the founder effect &amp; bottlenecking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read out a statement about the founder effect and bottlenecking.</a:t>
            </a:r>
          </a:p>
          <a:p>
            <a:r>
              <a:rPr lang="en-GB" dirty="0" smtClean="0"/>
              <a:t>Is it </a:t>
            </a:r>
            <a:r>
              <a:rPr lang="en-GB" dirty="0" smtClean="0"/>
              <a:t>a </a:t>
            </a:r>
            <a:r>
              <a:rPr lang="en-GB" b="1" dirty="0" smtClean="0"/>
              <a:t>similarity</a:t>
            </a:r>
            <a:r>
              <a:rPr lang="en-GB" dirty="0" smtClean="0"/>
              <a:t> or a </a:t>
            </a:r>
            <a:r>
              <a:rPr lang="en-GB" b="1" dirty="0" smtClean="0"/>
              <a:t>difference?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2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Similarities and differences between the founder effect &amp; bottlenecking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9209575"/>
              </p:ext>
            </p:extLst>
          </p:nvPr>
        </p:nvGraphicFramePr>
        <p:xfrm>
          <a:off x="251520" y="1988840"/>
          <a:ext cx="8496944" cy="369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Similarities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Differences</a:t>
                      </a:r>
                      <a:endParaRPr lang="en-GB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are </a:t>
                      </a:r>
                      <a:r>
                        <a:rPr lang="en-GB" baseline="0" dirty="0" smtClean="0"/>
                        <a:t>followed by genetic drift which results in changes in allele frequencies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Individuals</a:t>
                      </a:r>
                      <a:r>
                        <a:rPr lang="en-GB" baseline="0" dirty="0" smtClean="0"/>
                        <a:t> are </a:t>
                      </a:r>
                      <a:r>
                        <a:rPr lang="en-GB" baseline="0" dirty="0" smtClean="0"/>
                        <a:t>killed, reducing the choice of mates, in the founder effect individuals are ecologically separated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Initially genetic diversity is lost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involve </a:t>
                      </a:r>
                      <a:r>
                        <a:rPr lang="en-GB" dirty="0" smtClean="0"/>
                        <a:t>a small number of individuals breeding with</a:t>
                      </a:r>
                      <a:r>
                        <a:rPr lang="en-GB" baseline="0" dirty="0" smtClean="0"/>
                        <a:t> each other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both may involve inbreeding among close relatives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</a:t>
                      </a:r>
                      <a:r>
                        <a:rPr lang="en-GB" dirty="0" smtClean="0"/>
                        <a:t>result in a new population which</a:t>
                      </a:r>
                      <a:r>
                        <a:rPr lang="en-GB" baseline="0" dirty="0" smtClean="0"/>
                        <a:t> carries alleles that are unlikely to be a true representation of the original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881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Starter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can genetic diversity be increased?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can genetic diversity be decreased?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List as many ways as you can think of.</a:t>
            </a:r>
          </a:p>
          <a:p>
            <a:pPr marL="0" indent="0">
              <a:buNone/>
            </a:pPr>
            <a:endParaRPr lang="en-GB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04800"/>
            <a:ext cx="2971800" cy="10359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Char char=""/>
            </a:pPr>
            <a:r>
              <a:rPr lang="en-GB" sz="3200" dirty="0" smtClean="0">
                <a:sym typeface="Wingdings 2"/>
              </a:rPr>
              <a:t>5 minutes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522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Key terms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/>
              <a:t>Genetic diversity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Allele frequency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xmlns="" val="39109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Key terms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/>
              <a:t>Genetic diversity</a:t>
            </a:r>
            <a:r>
              <a:rPr lang="en-GB" dirty="0" smtClean="0"/>
              <a:t> – genetic differences between individuals within a population (in terms of alleles)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Allele frequency</a:t>
            </a:r>
            <a:r>
              <a:rPr lang="en-GB" dirty="0" smtClean="0"/>
              <a:t> – how often a particular allele occurs within a population.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xmlns="" val="6281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Founder effect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80528" y="1268760"/>
            <a:ext cx="4539131" cy="5854889"/>
          </a:xfrm>
          <a:custGeom>
            <a:avLst/>
            <a:gdLst>
              <a:gd name="connsiteX0" fmla="*/ 0 w 4539131"/>
              <a:gd name="connsiteY0" fmla="*/ 0 h 5854889"/>
              <a:gd name="connsiteX1" fmla="*/ 68238 w 4539131"/>
              <a:gd name="connsiteY1" fmla="*/ 40943 h 5854889"/>
              <a:gd name="connsiteX2" fmla="*/ 95534 w 4539131"/>
              <a:gd name="connsiteY2" fmla="*/ 81886 h 5854889"/>
              <a:gd name="connsiteX3" fmla="*/ 136477 w 4539131"/>
              <a:gd name="connsiteY3" fmla="*/ 95534 h 5854889"/>
              <a:gd name="connsiteX4" fmla="*/ 177420 w 4539131"/>
              <a:gd name="connsiteY4" fmla="*/ 122830 h 5854889"/>
              <a:gd name="connsiteX5" fmla="*/ 300250 w 4539131"/>
              <a:gd name="connsiteY5" fmla="*/ 163773 h 5854889"/>
              <a:gd name="connsiteX6" fmla="*/ 382137 w 4539131"/>
              <a:gd name="connsiteY6" fmla="*/ 218364 h 5854889"/>
              <a:gd name="connsiteX7" fmla="*/ 491319 w 4539131"/>
              <a:gd name="connsiteY7" fmla="*/ 272955 h 5854889"/>
              <a:gd name="connsiteX8" fmla="*/ 641444 w 4539131"/>
              <a:gd name="connsiteY8" fmla="*/ 313898 h 5854889"/>
              <a:gd name="connsiteX9" fmla="*/ 696035 w 4539131"/>
              <a:gd name="connsiteY9" fmla="*/ 382137 h 5854889"/>
              <a:gd name="connsiteX10" fmla="*/ 736979 w 4539131"/>
              <a:gd name="connsiteY10" fmla="*/ 423080 h 5854889"/>
              <a:gd name="connsiteX11" fmla="*/ 791570 w 4539131"/>
              <a:gd name="connsiteY11" fmla="*/ 504967 h 5854889"/>
              <a:gd name="connsiteX12" fmla="*/ 805217 w 4539131"/>
              <a:gd name="connsiteY12" fmla="*/ 545910 h 5854889"/>
              <a:gd name="connsiteX13" fmla="*/ 887104 w 4539131"/>
              <a:gd name="connsiteY13" fmla="*/ 586853 h 5854889"/>
              <a:gd name="connsiteX14" fmla="*/ 928047 w 4539131"/>
              <a:gd name="connsiteY14" fmla="*/ 627797 h 5854889"/>
              <a:gd name="connsiteX15" fmla="*/ 982638 w 4539131"/>
              <a:gd name="connsiteY15" fmla="*/ 641445 h 5854889"/>
              <a:gd name="connsiteX16" fmla="*/ 1023582 w 4539131"/>
              <a:gd name="connsiteY16" fmla="*/ 668740 h 5854889"/>
              <a:gd name="connsiteX17" fmla="*/ 1132764 w 4539131"/>
              <a:gd name="connsiteY17" fmla="*/ 696036 h 5854889"/>
              <a:gd name="connsiteX18" fmla="*/ 1132764 w 4539131"/>
              <a:gd name="connsiteY18" fmla="*/ 696036 h 5854889"/>
              <a:gd name="connsiteX19" fmla="*/ 1214650 w 4539131"/>
              <a:gd name="connsiteY19" fmla="*/ 723331 h 5854889"/>
              <a:gd name="connsiteX20" fmla="*/ 1255594 w 4539131"/>
              <a:gd name="connsiteY20" fmla="*/ 736979 h 5854889"/>
              <a:gd name="connsiteX21" fmla="*/ 1542197 w 4539131"/>
              <a:gd name="connsiteY21" fmla="*/ 736979 h 5854889"/>
              <a:gd name="connsiteX22" fmla="*/ 1719617 w 4539131"/>
              <a:gd name="connsiteY22" fmla="*/ 764274 h 5854889"/>
              <a:gd name="connsiteX23" fmla="*/ 1801504 w 4539131"/>
              <a:gd name="connsiteY23" fmla="*/ 791570 h 5854889"/>
              <a:gd name="connsiteX24" fmla="*/ 1978925 w 4539131"/>
              <a:gd name="connsiteY24" fmla="*/ 818865 h 5854889"/>
              <a:gd name="connsiteX25" fmla="*/ 2060811 w 4539131"/>
              <a:gd name="connsiteY25" fmla="*/ 846161 h 5854889"/>
              <a:gd name="connsiteX26" fmla="*/ 2129050 w 4539131"/>
              <a:gd name="connsiteY26" fmla="*/ 859809 h 5854889"/>
              <a:gd name="connsiteX27" fmla="*/ 2183641 w 4539131"/>
              <a:gd name="connsiteY27" fmla="*/ 887104 h 5854889"/>
              <a:gd name="connsiteX28" fmla="*/ 2224585 w 4539131"/>
              <a:gd name="connsiteY28" fmla="*/ 900752 h 5854889"/>
              <a:gd name="connsiteX29" fmla="*/ 2265528 w 4539131"/>
              <a:gd name="connsiteY29" fmla="*/ 928048 h 5854889"/>
              <a:gd name="connsiteX30" fmla="*/ 2333767 w 4539131"/>
              <a:gd name="connsiteY30" fmla="*/ 955343 h 5854889"/>
              <a:gd name="connsiteX31" fmla="*/ 2429301 w 4539131"/>
              <a:gd name="connsiteY31" fmla="*/ 1009934 h 5854889"/>
              <a:gd name="connsiteX32" fmla="*/ 2552131 w 4539131"/>
              <a:gd name="connsiteY32" fmla="*/ 1105468 h 5854889"/>
              <a:gd name="connsiteX33" fmla="*/ 2593074 w 4539131"/>
              <a:gd name="connsiteY33" fmla="*/ 1132764 h 5854889"/>
              <a:gd name="connsiteX34" fmla="*/ 2634017 w 4539131"/>
              <a:gd name="connsiteY34" fmla="*/ 1187355 h 5854889"/>
              <a:gd name="connsiteX35" fmla="*/ 2688608 w 4539131"/>
              <a:gd name="connsiteY35" fmla="*/ 1201003 h 5854889"/>
              <a:gd name="connsiteX36" fmla="*/ 2838734 w 4539131"/>
              <a:gd name="connsiteY36" fmla="*/ 1392071 h 5854889"/>
              <a:gd name="connsiteX37" fmla="*/ 2879677 w 4539131"/>
              <a:gd name="connsiteY37" fmla="*/ 1473958 h 5854889"/>
              <a:gd name="connsiteX38" fmla="*/ 2947916 w 4539131"/>
              <a:gd name="connsiteY38" fmla="*/ 1583140 h 5854889"/>
              <a:gd name="connsiteX39" fmla="*/ 3002507 w 4539131"/>
              <a:gd name="connsiteY39" fmla="*/ 1624083 h 5854889"/>
              <a:gd name="connsiteX40" fmla="*/ 3043450 w 4539131"/>
              <a:gd name="connsiteY40" fmla="*/ 1665027 h 5854889"/>
              <a:gd name="connsiteX41" fmla="*/ 3084394 w 4539131"/>
              <a:gd name="connsiteY41" fmla="*/ 1719618 h 5854889"/>
              <a:gd name="connsiteX42" fmla="*/ 3138985 w 4539131"/>
              <a:gd name="connsiteY42" fmla="*/ 1746913 h 5854889"/>
              <a:gd name="connsiteX43" fmla="*/ 3234519 w 4539131"/>
              <a:gd name="connsiteY43" fmla="*/ 1801504 h 5854889"/>
              <a:gd name="connsiteX44" fmla="*/ 3302758 w 4539131"/>
              <a:gd name="connsiteY44" fmla="*/ 1869743 h 5854889"/>
              <a:gd name="connsiteX45" fmla="*/ 3343701 w 4539131"/>
              <a:gd name="connsiteY45" fmla="*/ 1910686 h 5854889"/>
              <a:gd name="connsiteX46" fmla="*/ 3425588 w 4539131"/>
              <a:gd name="connsiteY46" fmla="*/ 1965277 h 5854889"/>
              <a:gd name="connsiteX47" fmla="*/ 3466531 w 4539131"/>
              <a:gd name="connsiteY47" fmla="*/ 2006221 h 5854889"/>
              <a:gd name="connsiteX48" fmla="*/ 3548417 w 4539131"/>
              <a:gd name="connsiteY48" fmla="*/ 2033516 h 5854889"/>
              <a:gd name="connsiteX49" fmla="*/ 3671247 w 4539131"/>
              <a:gd name="connsiteY49" fmla="*/ 2115403 h 5854889"/>
              <a:gd name="connsiteX50" fmla="*/ 3712191 w 4539131"/>
              <a:gd name="connsiteY50" fmla="*/ 2142698 h 5854889"/>
              <a:gd name="connsiteX51" fmla="*/ 3725838 w 4539131"/>
              <a:gd name="connsiteY51" fmla="*/ 2183642 h 5854889"/>
              <a:gd name="connsiteX52" fmla="*/ 3807725 w 4539131"/>
              <a:gd name="connsiteY52" fmla="*/ 2279176 h 5854889"/>
              <a:gd name="connsiteX53" fmla="*/ 3930555 w 4539131"/>
              <a:gd name="connsiteY53" fmla="*/ 2402006 h 5854889"/>
              <a:gd name="connsiteX54" fmla="*/ 3930555 w 4539131"/>
              <a:gd name="connsiteY54" fmla="*/ 2402006 h 5854889"/>
              <a:gd name="connsiteX55" fmla="*/ 4039737 w 4539131"/>
              <a:gd name="connsiteY55" fmla="*/ 2524836 h 5854889"/>
              <a:gd name="connsiteX56" fmla="*/ 4080680 w 4539131"/>
              <a:gd name="connsiteY56" fmla="*/ 2565779 h 5854889"/>
              <a:gd name="connsiteX57" fmla="*/ 4176214 w 4539131"/>
              <a:gd name="connsiteY57" fmla="*/ 2688609 h 5854889"/>
              <a:gd name="connsiteX58" fmla="*/ 4244453 w 4539131"/>
              <a:gd name="connsiteY58" fmla="*/ 2811439 h 5854889"/>
              <a:gd name="connsiteX59" fmla="*/ 4339988 w 4539131"/>
              <a:gd name="connsiteY59" fmla="*/ 2934268 h 5854889"/>
              <a:gd name="connsiteX60" fmla="*/ 4367283 w 4539131"/>
              <a:gd name="connsiteY60" fmla="*/ 2988859 h 5854889"/>
              <a:gd name="connsiteX61" fmla="*/ 4435522 w 4539131"/>
              <a:gd name="connsiteY61" fmla="*/ 3084394 h 5854889"/>
              <a:gd name="connsiteX62" fmla="*/ 4476465 w 4539131"/>
              <a:gd name="connsiteY62" fmla="*/ 3166280 h 5854889"/>
              <a:gd name="connsiteX63" fmla="*/ 4490113 w 4539131"/>
              <a:gd name="connsiteY63" fmla="*/ 3220871 h 5854889"/>
              <a:gd name="connsiteX64" fmla="*/ 4517408 w 4539131"/>
              <a:gd name="connsiteY64" fmla="*/ 3275462 h 5854889"/>
              <a:gd name="connsiteX65" fmla="*/ 4531056 w 4539131"/>
              <a:gd name="connsiteY65" fmla="*/ 3398292 h 5854889"/>
              <a:gd name="connsiteX66" fmla="*/ 4503761 w 4539131"/>
              <a:gd name="connsiteY66" fmla="*/ 3875964 h 5854889"/>
              <a:gd name="connsiteX67" fmla="*/ 4476465 w 4539131"/>
              <a:gd name="connsiteY67" fmla="*/ 3930555 h 5854889"/>
              <a:gd name="connsiteX68" fmla="*/ 4462817 w 4539131"/>
              <a:gd name="connsiteY68" fmla="*/ 4012442 h 5854889"/>
              <a:gd name="connsiteX69" fmla="*/ 4449170 w 4539131"/>
              <a:gd name="connsiteY69" fmla="*/ 4107976 h 5854889"/>
              <a:gd name="connsiteX70" fmla="*/ 4435522 w 4539131"/>
              <a:gd name="connsiteY70" fmla="*/ 4162567 h 5854889"/>
              <a:gd name="connsiteX71" fmla="*/ 4421874 w 4539131"/>
              <a:gd name="connsiteY71" fmla="*/ 4435522 h 5854889"/>
              <a:gd name="connsiteX72" fmla="*/ 4408226 w 4539131"/>
              <a:gd name="connsiteY72" fmla="*/ 4476465 h 5854889"/>
              <a:gd name="connsiteX73" fmla="*/ 4380931 w 4539131"/>
              <a:gd name="connsiteY73" fmla="*/ 4544704 h 5854889"/>
              <a:gd name="connsiteX74" fmla="*/ 4339988 w 4539131"/>
              <a:gd name="connsiteY74" fmla="*/ 4681182 h 5854889"/>
              <a:gd name="connsiteX75" fmla="*/ 4326340 w 4539131"/>
              <a:gd name="connsiteY75" fmla="*/ 4749421 h 5854889"/>
              <a:gd name="connsiteX76" fmla="*/ 4285397 w 4539131"/>
              <a:gd name="connsiteY76" fmla="*/ 4858603 h 5854889"/>
              <a:gd name="connsiteX77" fmla="*/ 4271749 w 4539131"/>
              <a:gd name="connsiteY77" fmla="*/ 4913194 h 5854889"/>
              <a:gd name="connsiteX78" fmla="*/ 4244453 w 4539131"/>
              <a:gd name="connsiteY78" fmla="*/ 4995080 h 5854889"/>
              <a:gd name="connsiteX79" fmla="*/ 4217158 w 4539131"/>
              <a:gd name="connsiteY79" fmla="*/ 5199797 h 5854889"/>
              <a:gd name="connsiteX80" fmla="*/ 4230805 w 4539131"/>
              <a:gd name="connsiteY80" fmla="*/ 5581934 h 5854889"/>
              <a:gd name="connsiteX81" fmla="*/ 4271749 w 4539131"/>
              <a:gd name="connsiteY81" fmla="*/ 5718412 h 5854889"/>
              <a:gd name="connsiteX82" fmla="*/ 4312692 w 4539131"/>
              <a:gd name="connsiteY82" fmla="*/ 5854889 h 5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39131" h="5854889">
                <a:moveTo>
                  <a:pt x="0" y="0"/>
                </a:moveTo>
                <a:cubicBezTo>
                  <a:pt x="22746" y="13648"/>
                  <a:pt x="48098" y="23680"/>
                  <a:pt x="68238" y="40943"/>
                </a:cubicBezTo>
                <a:cubicBezTo>
                  <a:pt x="80692" y="51618"/>
                  <a:pt x="82726" y="71639"/>
                  <a:pt x="95534" y="81886"/>
                </a:cubicBezTo>
                <a:cubicBezTo>
                  <a:pt x="106768" y="90873"/>
                  <a:pt x="123610" y="89100"/>
                  <a:pt x="136477" y="95534"/>
                </a:cubicBezTo>
                <a:cubicBezTo>
                  <a:pt x="151148" y="102870"/>
                  <a:pt x="162749" y="115495"/>
                  <a:pt x="177420" y="122830"/>
                </a:cubicBezTo>
                <a:cubicBezTo>
                  <a:pt x="228809" y="148525"/>
                  <a:pt x="248127" y="150742"/>
                  <a:pt x="300250" y="163773"/>
                </a:cubicBezTo>
                <a:cubicBezTo>
                  <a:pt x="369033" y="232554"/>
                  <a:pt x="309716" y="185445"/>
                  <a:pt x="382137" y="218364"/>
                </a:cubicBezTo>
                <a:cubicBezTo>
                  <a:pt x="419180" y="235202"/>
                  <a:pt x="451844" y="263086"/>
                  <a:pt x="491319" y="272955"/>
                </a:cubicBezTo>
                <a:cubicBezTo>
                  <a:pt x="614457" y="303740"/>
                  <a:pt x="564912" y="288389"/>
                  <a:pt x="641444" y="313898"/>
                </a:cubicBezTo>
                <a:cubicBezTo>
                  <a:pt x="733016" y="374946"/>
                  <a:pt x="643296" y="303030"/>
                  <a:pt x="696035" y="382137"/>
                </a:cubicBezTo>
                <a:cubicBezTo>
                  <a:pt x="706741" y="398196"/>
                  <a:pt x="725129" y="407845"/>
                  <a:pt x="736979" y="423080"/>
                </a:cubicBezTo>
                <a:cubicBezTo>
                  <a:pt x="757120" y="448975"/>
                  <a:pt x="791570" y="504967"/>
                  <a:pt x="791570" y="504967"/>
                </a:cubicBezTo>
                <a:cubicBezTo>
                  <a:pt x="796119" y="518615"/>
                  <a:pt x="796230" y="534677"/>
                  <a:pt x="805217" y="545910"/>
                </a:cubicBezTo>
                <a:cubicBezTo>
                  <a:pt x="824459" y="569962"/>
                  <a:pt x="860131" y="577862"/>
                  <a:pt x="887104" y="586853"/>
                </a:cubicBezTo>
                <a:cubicBezTo>
                  <a:pt x="900752" y="600501"/>
                  <a:pt x="911289" y="618221"/>
                  <a:pt x="928047" y="627797"/>
                </a:cubicBezTo>
                <a:cubicBezTo>
                  <a:pt x="944333" y="637103"/>
                  <a:pt x="965398" y="634056"/>
                  <a:pt x="982638" y="641445"/>
                </a:cubicBezTo>
                <a:cubicBezTo>
                  <a:pt x="997714" y="647906"/>
                  <a:pt x="1008167" y="663135"/>
                  <a:pt x="1023582" y="668740"/>
                </a:cubicBezTo>
                <a:cubicBezTo>
                  <a:pt x="1058838" y="681560"/>
                  <a:pt x="1096370" y="686937"/>
                  <a:pt x="1132764" y="696036"/>
                </a:cubicBezTo>
                <a:lnTo>
                  <a:pt x="1132764" y="696036"/>
                </a:lnTo>
                <a:lnTo>
                  <a:pt x="1214650" y="723331"/>
                </a:lnTo>
                <a:lnTo>
                  <a:pt x="1255594" y="736979"/>
                </a:lnTo>
                <a:cubicBezTo>
                  <a:pt x="1381447" y="705515"/>
                  <a:pt x="1307550" y="718207"/>
                  <a:pt x="1542197" y="736979"/>
                </a:cubicBezTo>
                <a:cubicBezTo>
                  <a:pt x="1581346" y="740111"/>
                  <a:pt x="1674263" y="751905"/>
                  <a:pt x="1719617" y="764274"/>
                </a:cubicBezTo>
                <a:cubicBezTo>
                  <a:pt x="1747375" y="771844"/>
                  <a:pt x="1773591" y="784592"/>
                  <a:pt x="1801504" y="791570"/>
                </a:cubicBezTo>
                <a:cubicBezTo>
                  <a:pt x="1826760" y="797884"/>
                  <a:pt x="1958714" y="815978"/>
                  <a:pt x="1978925" y="818865"/>
                </a:cubicBezTo>
                <a:cubicBezTo>
                  <a:pt x="2006220" y="827964"/>
                  <a:pt x="2033053" y="838590"/>
                  <a:pt x="2060811" y="846161"/>
                </a:cubicBezTo>
                <a:cubicBezTo>
                  <a:pt x="2083190" y="852265"/>
                  <a:pt x="2107044" y="852474"/>
                  <a:pt x="2129050" y="859809"/>
                </a:cubicBezTo>
                <a:cubicBezTo>
                  <a:pt x="2148351" y="866243"/>
                  <a:pt x="2164941" y="879090"/>
                  <a:pt x="2183641" y="887104"/>
                </a:cubicBezTo>
                <a:cubicBezTo>
                  <a:pt x="2196864" y="892771"/>
                  <a:pt x="2210937" y="896203"/>
                  <a:pt x="2224585" y="900752"/>
                </a:cubicBezTo>
                <a:cubicBezTo>
                  <a:pt x="2238233" y="909851"/>
                  <a:pt x="2250857" y="920713"/>
                  <a:pt x="2265528" y="928048"/>
                </a:cubicBezTo>
                <a:cubicBezTo>
                  <a:pt x="2287440" y="939004"/>
                  <a:pt x="2311380" y="945393"/>
                  <a:pt x="2333767" y="955343"/>
                </a:cubicBezTo>
                <a:cubicBezTo>
                  <a:pt x="2370855" y="971827"/>
                  <a:pt x="2397368" y="985985"/>
                  <a:pt x="2429301" y="1009934"/>
                </a:cubicBezTo>
                <a:cubicBezTo>
                  <a:pt x="2470797" y="1041056"/>
                  <a:pt x="2508973" y="1076696"/>
                  <a:pt x="2552131" y="1105468"/>
                </a:cubicBezTo>
                <a:cubicBezTo>
                  <a:pt x="2565779" y="1114567"/>
                  <a:pt x="2581476" y="1121166"/>
                  <a:pt x="2593074" y="1132764"/>
                </a:cubicBezTo>
                <a:cubicBezTo>
                  <a:pt x="2609158" y="1148848"/>
                  <a:pt x="2615508" y="1174134"/>
                  <a:pt x="2634017" y="1187355"/>
                </a:cubicBezTo>
                <a:cubicBezTo>
                  <a:pt x="2649280" y="1198257"/>
                  <a:pt x="2670411" y="1196454"/>
                  <a:pt x="2688608" y="1201003"/>
                </a:cubicBezTo>
                <a:cubicBezTo>
                  <a:pt x="2821825" y="1363823"/>
                  <a:pt x="2775572" y="1297331"/>
                  <a:pt x="2838734" y="1392071"/>
                </a:cubicBezTo>
                <a:cubicBezTo>
                  <a:pt x="2863756" y="1467137"/>
                  <a:pt x="2837348" y="1399882"/>
                  <a:pt x="2879677" y="1473958"/>
                </a:cubicBezTo>
                <a:cubicBezTo>
                  <a:pt x="2908504" y="1524406"/>
                  <a:pt x="2904427" y="1539651"/>
                  <a:pt x="2947916" y="1583140"/>
                </a:cubicBezTo>
                <a:cubicBezTo>
                  <a:pt x="2964000" y="1599224"/>
                  <a:pt x="2985237" y="1609280"/>
                  <a:pt x="3002507" y="1624083"/>
                </a:cubicBezTo>
                <a:cubicBezTo>
                  <a:pt x="3017161" y="1636644"/>
                  <a:pt x="3030889" y="1650373"/>
                  <a:pt x="3043450" y="1665027"/>
                </a:cubicBezTo>
                <a:cubicBezTo>
                  <a:pt x="3058253" y="1682297"/>
                  <a:pt x="3067124" y="1704815"/>
                  <a:pt x="3084394" y="1719618"/>
                </a:cubicBezTo>
                <a:cubicBezTo>
                  <a:pt x="3099841" y="1732858"/>
                  <a:pt x="3121321" y="1736819"/>
                  <a:pt x="3138985" y="1746913"/>
                </a:cubicBezTo>
                <a:cubicBezTo>
                  <a:pt x="3274017" y="1824074"/>
                  <a:pt x="3069550" y="1719021"/>
                  <a:pt x="3234519" y="1801504"/>
                </a:cubicBezTo>
                <a:cubicBezTo>
                  <a:pt x="3284560" y="1876568"/>
                  <a:pt x="3234519" y="1812878"/>
                  <a:pt x="3302758" y="1869743"/>
                </a:cubicBezTo>
                <a:cubicBezTo>
                  <a:pt x="3317585" y="1882099"/>
                  <a:pt x="3328466" y="1898837"/>
                  <a:pt x="3343701" y="1910686"/>
                </a:cubicBezTo>
                <a:cubicBezTo>
                  <a:pt x="3369596" y="1930826"/>
                  <a:pt x="3402391" y="1942080"/>
                  <a:pt x="3425588" y="1965277"/>
                </a:cubicBezTo>
                <a:cubicBezTo>
                  <a:pt x="3439236" y="1978925"/>
                  <a:pt x="3449659" y="1996848"/>
                  <a:pt x="3466531" y="2006221"/>
                </a:cubicBezTo>
                <a:cubicBezTo>
                  <a:pt x="3491682" y="2020194"/>
                  <a:pt x="3524477" y="2017556"/>
                  <a:pt x="3548417" y="2033516"/>
                </a:cubicBezTo>
                <a:lnTo>
                  <a:pt x="3671247" y="2115403"/>
                </a:lnTo>
                <a:lnTo>
                  <a:pt x="3712191" y="2142698"/>
                </a:lnTo>
                <a:cubicBezTo>
                  <a:pt x="3716740" y="2156346"/>
                  <a:pt x="3718701" y="2171151"/>
                  <a:pt x="3725838" y="2183642"/>
                </a:cubicBezTo>
                <a:cubicBezTo>
                  <a:pt x="3749180" y="2224491"/>
                  <a:pt x="3775460" y="2246911"/>
                  <a:pt x="3807725" y="2279176"/>
                </a:cubicBezTo>
                <a:cubicBezTo>
                  <a:pt x="3835759" y="2363277"/>
                  <a:pt x="3809864" y="2311487"/>
                  <a:pt x="3930555" y="2402006"/>
                </a:cubicBezTo>
                <a:lnTo>
                  <a:pt x="3930555" y="2402006"/>
                </a:lnTo>
                <a:cubicBezTo>
                  <a:pt x="3979262" y="2475068"/>
                  <a:pt x="3946252" y="2431351"/>
                  <a:pt x="4039737" y="2524836"/>
                </a:cubicBezTo>
                <a:cubicBezTo>
                  <a:pt x="4053385" y="2538484"/>
                  <a:pt x="4069974" y="2549720"/>
                  <a:pt x="4080680" y="2565779"/>
                </a:cubicBezTo>
                <a:cubicBezTo>
                  <a:pt x="4145977" y="2663724"/>
                  <a:pt x="4112075" y="2624468"/>
                  <a:pt x="4176214" y="2688609"/>
                </a:cubicBezTo>
                <a:cubicBezTo>
                  <a:pt x="4199892" y="2783319"/>
                  <a:pt x="4173540" y="2710136"/>
                  <a:pt x="4244453" y="2811439"/>
                </a:cubicBezTo>
                <a:cubicBezTo>
                  <a:pt x="4328737" y="2931844"/>
                  <a:pt x="4237439" y="2831719"/>
                  <a:pt x="4339988" y="2934268"/>
                </a:cubicBezTo>
                <a:cubicBezTo>
                  <a:pt x="4349086" y="2952465"/>
                  <a:pt x="4356500" y="2971607"/>
                  <a:pt x="4367283" y="2988859"/>
                </a:cubicBezTo>
                <a:cubicBezTo>
                  <a:pt x="4382730" y="3013574"/>
                  <a:pt x="4421090" y="3055532"/>
                  <a:pt x="4435522" y="3084394"/>
                </a:cubicBezTo>
                <a:cubicBezTo>
                  <a:pt x="4492031" y="3197410"/>
                  <a:pt x="4398235" y="3048934"/>
                  <a:pt x="4476465" y="3166280"/>
                </a:cubicBezTo>
                <a:cubicBezTo>
                  <a:pt x="4481014" y="3184477"/>
                  <a:pt x="4483527" y="3203308"/>
                  <a:pt x="4490113" y="3220871"/>
                </a:cubicBezTo>
                <a:cubicBezTo>
                  <a:pt x="4497256" y="3239920"/>
                  <a:pt x="4512833" y="3255638"/>
                  <a:pt x="4517408" y="3275462"/>
                </a:cubicBezTo>
                <a:cubicBezTo>
                  <a:pt x="4526671" y="3315602"/>
                  <a:pt x="4526507" y="3357349"/>
                  <a:pt x="4531056" y="3398292"/>
                </a:cubicBezTo>
                <a:cubicBezTo>
                  <a:pt x="4530545" y="3414647"/>
                  <a:pt x="4562122" y="3739788"/>
                  <a:pt x="4503761" y="3875964"/>
                </a:cubicBezTo>
                <a:cubicBezTo>
                  <a:pt x="4495747" y="3894664"/>
                  <a:pt x="4485564" y="3912358"/>
                  <a:pt x="4476465" y="3930555"/>
                </a:cubicBezTo>
                <a:cubicBezTo>
                  <a:pt x="4471916" y="3957851"/>
                  <a:pt x="4467025" y="3985092"/>
                  <a:pt x="4462817" y="4012442"/>
                </a:cubicBezTo>
                <a:cubicBezTo>
                  <a:pt x="4457926" y="4044236"/>
                  <a:pt x="4454924" y="4076327"/>
                  <a:pt x="4449170" y="4107976"/>
                </a:cubicBezTo>
                <a:cubicBezTo>
                  <a:pt x="4445815" y="4126431"/>
                  <a:pt x="4440071" y="4144370"/>
                  <a:pt x="4435522" y="4162567"/>
                </a:cubicBezTo>
                <a:cubicBezTo>
                  <a:pt x="4430973" y="4253552"/>
                  <a:pt x="4429766" y="4344766"/>
                  <a:pt x="4421874" y="4435522"/>
                </a:cubicBezTo>
                <a:cubicBezTo>
                  <a:pt x="4420628" y="4449854"/>
                  <a:pt x="4413277" y="4462995"/>
                  <a:pt x="4408226" y="4476465"/>
                </a:cubicBezTo>
                <a:cubicBezTo>
                  <a:pt x="4399624" y="4499404"/>
                  <a:pt x="4390029" y="4521958"/>
                  <a:pt x="4380931" y="4544704"/>
                </a:cubicBezTo>
                <a:cubicBezTo>
                  <a:pt x="4345952" y="4754576"/>
                  <a:pt x="4392882" y="4522499"/>
                  <a:pt x="4339988" y="4681182"/>
                </a:cubicBezTo>
                <a:cubicBezTo>
                  <a:pt x="4332653" y="4703188"/>
                  <a:pt x="4331966" y="4726917"/>
                  <a:pt x="4326340" y="4749421"/>
                </a:cubicBezTo>
                <a:cubicBezTo>
                  <a:pt x="4316759" y="4787744"/>
                  <a:pt x="4297916" y="4821047"/>
                  <a:pt x="4285397" y="4858603"/>
                </a:cubicBezTo>
                <a:cubicBezTo>
                  <a:pt x="4279466" y="4876398"/>
                  <a:pt x="4277139" y="4895228"/>
                  <a:pt x="4271749" y="4913194"/>
                </a:cubicBezTo>
                <a:cubicBezTo>
                  <a:pt x="4263481" y="4940752"/>
                  <a:pt x="4244453" y="4995080"/>
                  <a:pt x="4244453" y="4995080"/>
                </a:cubicBezTo>
                <a:cubicBezTo>
                  <a:pt x="4235252" y="5050284"/>
                  <a:pt x="4217158" y="5149679"/>
                  <a:pt x="4217158" y="5199797"/>
                </a:cubicBezTo>
                <a:cubicBezTo>
                  <a:pt x="4217158" y="5327257"/>
                  <a:pt x="4222854" y="5454722"/>
                  <a:pt x="4230805" y="5581934"/>
                </a:cubicBezTo>
                <a:cubicBezTo>
                  <a:pt x="4232610" y="5610815"/>
                  <a:pt x="4267392" y="5700985"/>
                  <a:pt x="4271749" y="5718412"/>
                </a:cubicBezTo>
                <a:cubicBezTo>
                  <a:pt x="4301511" y="5837463"/>
                  <a:pt x="4282267" y="5794041"/>
                  <a:pt x="4312692" y="5854889"/>
                </a:cubicBezTo>
              </a:path>
            </a:pathLst>
          </a:custGeom>
          <a:solidFill>
            <a:srgbClr val="F9FFAB"/>
          </a:solidFill>
          <a:ln w="98425">
            <a:solidFill>
              <a:srgbClr val="F9F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939185" y="1403933"/>
            <a:ext cx="3207224" cy="3016155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Mainland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7075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Founder effect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80528" y="1268760"/>
            <a:ext cx="4539131" cy="5854889"/>
          </a:xfrm>
          <a:custGeom>
            <a:avLst/>
            <a:gdLst>
              <a:gd name="connsiteX0" fmla="*/ 0 w 4539131"/>
              <a:gd name="connsiteY0" fmla="*/ 0 h 5854889"/>
              <a:gd name="connsiteX1" fmla="*/ 68238 w 4539131"/>
              <a:gd name="connsiteY1" fmla="*/ 40943 h 5854889"/>
              <a:gd name="connsiteX2" fmla="*/ 95534 w 4539131"/>
              <a:gd name="connsiteY2" fmla="*/ 81886 h 5854889"/>
              <a:gd name="connsiteX3" fmla="*/ 136477 w 4539131"/>
              <a:gd name="connsiteY3" fmla="*/ 95534 h 5854889"/>
              <a:gd name="connsiteX4" fmla="*/ 177420 w 4539131"/>
              <a:gd name="connsiteY4" fmla="*/ 122830 h 5854889"/>
              <a:gd name="connsiteX5" fmla="*/ 300250 w 4539131"/>
              <a:gd name="connsiteY5" fmla="*/ 163773 h 5854889"/>
              <a:gd name="connsiteX6" fmla="*/ 382137 w 4539131"/>
              <a:gd name="connsiteY6" fmla="*/ 218364 h 5854889"/>
              <a:gd name="connsiteX7" fmla="*/ 491319 w 4539131"/>
              <a:gd name="connsiteY7" fmla="*/ 272955 h 5854889"/>
              <a:gd name="connsiteX8" fmla="*/ 641444 w 4539131"/>
              <a:gd name="connsiteY8" fmla="*/ 313898 h 5854889"/>
              <a:gd name="connsiteX9" fmla="*/ 696035 w 4539131"/>
              <a:gd name="connsiteY9" fmla="*/ 382137 h 5854889"/>
              <a:gd name="connsiteX10" fmla="*/ 736979 w 4539131"/>
              <a:gd name="connsiteY10" fmla="*/ 423080 h 5854889"/>
              <a:gd name="connsiteX11" fmla="*/ 791570 w 4539131"/>
              <a:gd name="connsiteY11" fmla="*/ 504967 h 5854889"/>
              <a:gd name="connsiteX12" fmla="*/ 805217 w 4539131"/>
              <a:gd name="connsiteY12" fmla="*/ 545910 h 5854889"/>
              <a:gd name="connsiteX13" fmla="*/ 887104 w 4539131"/>
              <a:gd name="connsiteY13" fmla="*/ 586853 h 5854889"/>
              <a:gd name="connsiteX14" fmla="*/ 928047 w 4539131"/>
              <a:gd name="connsiteY14" fmla="*/ 627797 h 5854889"/>
              <a:gd name="connsiteX15" fmla="*/ 982638 w 4539131"/>
              <a:gd name="connsiteY15" fmla="*/ 641445 h 5854889"/>
              <a:gd name="connsiteX16" fmla="*/ 1023582 w 4539131"/>
              <a:gd name="connsiteY16" fmla="*/ 668740 h 5854889"/>
              <a:gd name="connsiteX17" fmla="*/ 1132764 w 4539131"/>
              <a:gd name="connsiteY17" fmla="*/ 696036 h 5854889"/>
              <a:gd name="connsiteX18" fmla="*/ 1132764 w 4539131"/>
              <a:gd name="connsiteY18" fmla="*/ 696036 h 5854889"/>
              <a:gd name="connsiteX19" fmla="*/ 1214650 w 4539131"/>
              <a:gd name="connsiteY19" fmla="*/ 723331 h 5854889"/>
              <a:gd name="connsiteX20" fmla="*/ 1255594 w 4539131"/>
              <a:gd name="connsiteY20" fmla="*/ 736979 h 5854889"/>
              <a:gd name="connsiteX21" fmla="*/ 1542197 w 4539131"/>
              <a:gd name="connsiteY21" fmla="*/ 736979 h 5854889"/>
              <a:gd name="connsiteX22" fmla="*/ 1719617 w 4539131"/>
              <a:gd name="connsiteY22" fmla="*/ 764274 h 5854889"/>
              <a:gd name="connsiteX23" fmla="*/ 1801504 w 4539131"/>
              <a:gd name="connsiteY23" fmla="*/ 791570 h 5854889"/>
              <a:gd name="connsiteX24" fmla="*/ 1978925 w 4539131"/>
              <a:gd name="connsiteY24" fmla="*/ 818865 h 5854889"/>
              <a:gd name="connsiteX25" fmla="*/ 2060811 w 4539131"/>
              <a:gd name="connsiteY25" fmla="*/ 846161 h 5854889"/>
              <a:gd name="connsiteX26" fmla="*/ 2129050 w 4539131"/>
              <a:gd name="connsiteY26" fmla="*/ 859809 h 5854889"/>
              <a:gd name="connsiteX27" fmla="*/ 2183641 w 4539131"/>
              <a:gd name="connsiteY27" fmla="*/ 887104 h 5854889"/>
              <a:gd name="connsiteX28" fmla="*/ 2224585 w 4539131"/>
              <a:gd name="connsiteY28" fmla="*/ 900752 h 5854889"/>
              <a:gd name="connsiteX29" fmla="*/ 2265528 w 4539131"/>
              <a:gd name="connsiteY29" fmla="*/ 928048 h 5854889"/>
              <a:gd name="connsiteX30" fmla="*/ 2333767 w 4539131"/>
              <a:gd name="connsiteY30" fmla="*/ 955343 h 5854889"/>
              <a:gd name="connsiteX31" fmla="*/ 2429301 w 4539131"/>
              <a:gd name="connsiteY31" fmla="*/ 1009934 h 5854889"/>
              <a:gd name="connsiteX32" fmla="*/ 2552131 w 4539131"/>
              <a:gd name="connsiteY32" fmla="*/ 1105468 h 5854889"/>
              <a:gd name="connsiteX33" fmla="*/ 2593074 w 4539131"/>
              <a:gd name="connsiteY33" fmla="*/ 1132764 h 5854889"/>
              <a:gd name="connsiteX34" fmla="*/ 2634017 w 4539131"/>
              <a:gd name="connsiteY34" fmla="*/ 1187355 h 5854889"/>
              <a:gd name="connsiteX35" fmla="*/ 2688608 w 4539131"/>
              <a:gd name="connsiteY35" fmla="*/ 1201003 h 5854889"/>
              <a:gd name="connsiteX36" fmla="*/ 2838734 w 4539131"/>
              <a:gd name="connsiteY36" fmla="*/ 1392071 h 5854889"/>
              <a:gd name="connsiteX37" fmla="*/ 2879677 w 4539131"/>
              <a:gd name="connsiteY37" fmla="*/ 1473958 h 5854889"/>
              <a:gd name="connsiteX38" fmla="*/ 2947916 w 4539131"/>
              <a:gd name="connsiteY38" fmla="*/ 1583140 h 5854889"/>
              <a:gd name="connsiteX39" fmla="*/ 3002507 w 4539131"/>
              <a:gd name="connsiteY39" fmla="*/ 1624083 h 5854889"/>
              <a:gd name="connsiteX40" fmla="*/ 3043450 w 4539131"/>
              <a:gd name="connsiteY40" fmla="*/ 1665027 h 5854889"/>
              <a:gd name="connsiteX41" fmla="*/ 3084394 w 4539131"/>
              <a:gd name="connsiteY41" fmla="*/ 1719618 h 5854889"/>
              <a:gd name="connsiteX42" fmla="*/ 3138985 w 4539131"/>
              <a:gd name="connsiteY42" fmla="*/ 1746913 h 5854889"/>
              <a:gd name="connsiteX43" fmla="*/ 3234519 w 4539131"/>
              <a:gd name="connsiteY43" fmla="*/ 1801504 h 5854889"/>
              <a:gd name="connsiteX44" fmla="*/ 3302758 w 4539131"/>
              <a:gd name="connsiteY44" fmla="*/ 1869743 h 5854889"/>
              <a:gd name="connsiteX45" fmla="*/ 3343701 w 4539131"/>
              <a:gd name="connsiteY45" fmla="*/ 1910686 h 5854889"/>
              <a:gd name="connsiteX46" fmla="*/ 3425588 w 4539131"/>
              <a:gd name="connsiteY46" fmla="*/ 1965277 h 5854889"/>
              <a:gd name="connsiteX47" fmla="*/ 3466531 w 4539131"/>
              <a:gd name="connsiteY47" fmla="*/ 2006221 h 5854889"/>
              <a:gd name="connsiteX48" fmla="*/ 3548417 w 4539131"/>
              <a:gd name="connsiteY48" fmla="*/ 2033516 h 5854889"/>
              <a:gd name="connsiteX49" fmla="*/ 3671247 w 4539131"/>
              <a:gd name="connsiteY49" fmla="*/ 2115403 h 5854889"/>
              <a:gd name="connsiteX50" fmla="*/ 3712191 w 4539131"/>
              <a:gd name="connsiteY50" fmla="*/ 2142698 h 5854889"/>
              <a:gd name="connsiteX51" fmla="*/ 3725838 w 4539131"/>
              <a:gd name="connsiteY51" fmla="*/ 2183642 h 5854889"/>
              <a:gd name="connsiteX52" fmla="*/ 3807725 w 4539131"/>
              <a:gd name="connsiteY52" fmla="*/ 2279176 h 5854889"/>
              <a:gd name="connsiteX53" fmla="*/ 3930555 w 4539131"/>
              <a:gd name="connsiteY53" fmla="*/ 2402006 h 5854889"/>
              <a:gd name="connsiteX54" fmla="*/ 3930555 w 4539131"/>
              <a:gd name="connsiteY54" fmla="*/ 2402006 h 5854889"/>
              <a:gd name="connsiteX55" fmla="*/ 4039737 w 4539131"/>
              <a:gd name="connsiteY55" fmla="*/ 2524836 h 5854889"/>
              <a:gd name="connsiteX56" fmla="*/ 4080680 w 4539131"/>
              <a:gd name="connsiteY56" fmla="*/ 2565779 h 5854889"/>
              <a:gd name="connsiteX57" fmla="*/ 4176214 w 4539131"/>
              <a:gd name="connsiteY57" fmla="*/ 2688609 h 5854889"/>
              <a:gd name="connsiteX58" fmla="*/ 4244453 w 4539131"/>
              <a:gd name="connsiteY58" fmla="*/ 2811439 h 5854889"/>
              <a:gd name="connsiteX59" fmla="*/ 4339988 w 4539131"/>
              <a:gd name="connsiteY59" fmla="*/ 2934268 h 5854889"/>
              <a:gd name="connsiteX60" fmla="*/ 4367283 w 4539131"/>
              <a:gd name="connsiteY60" fmla="*/ 2988859 h 5854889"/>
              <a:gd name="connsiteX61" fmla="*/ 4435522 w 4539131"/>
              <a:gd name="connsiteY61" fmla="*/ 3084394 h 5854889"/>
              <a:gd name="connsiteX62" fmla="*/ 4476465 w 4539131"/>
              <a:gd name="connsiteY62" fmla="*/ 3166280 h 5854889"/>
              <a:gd name="connsiteX63" fmla="*/ 4490113 w 4539131"/>
              <a:gd name="connsiteY63" fmla="*/ 3220871 h 5854889"/>
              <a:gd name="connsiteX64" fmla="*/ 4517408 w 4539131"/>
              <a:gd name="connsiteY64" fmla="*/ 3275462 h 5854889"/>
              <a:gd name="connsiteX65" fmla="*/ 4531056 w 4539131"/>
              <a:gd name="connsiteY65" fmla="*/ 3398292 h 5854889"/>
              <a:gd name="connsiteX66" fmla="*/ 4503761 w 4539131"/>
              <a:gd name="connsiteY66" fmla="*/ 3875964 h 5854889"/>
              <a:gd name="connsiteX67" fmla="*/ 4476465 w 4539131"/>
              <a:gd name="connsiteY67" fmla="*/ 3930555 h 5854889"/>
              <a:gd name="connsiteX68" fmla="*/ 4462817 w 4539131"/>
              <a:gd name="connsiteY68" fmla="*/ 4012442 h 5854889"/>
              <a:gd name="connsiteX69" fmla="*/ 4449170 w 4539131"/>
              <a:gd name="connsiteY69" fmla="*/ 4107976 h 5854889"/>
              <a:gd name="connsiteX70" fmla="*/ 4435522 w 4539131"/>
              <a:gd name="connsiteY70" fmla="*/ 4162567 h 5854889"/>
              <a:gd name="connsiteX71" fmla="*/ 4421874 w 4539131"/>
              <a:gd name="connsiteY71" fmla="*/ 4435522 h 5854889"/>
              <a:gd name="connsiteX72" fmla="*/ 4408226 w 4539131"/>
              <a:gd name="connsiteY72" fmla="*/ 4476465 h 5854889"/>
              <a:gd name="connsiteX73" fmla="*/ 4380931 w 4539131"/>
              <a:gd name="connsiteY73" fmla="*/ 4544704 h 5854889"/>
              <a:gd name="connsiteX74" fmla="*/ 4339988 w 4539131"/>
              <a:gd name="connsiteY74" fmla="*/ 4681182 h 5854889"/>
              <a:gd name="connsiteX75" fmla="*/ 4326340 w 4539131"/>
              <a:gd name="connsiteY75" fmla="*/ 4749421 h 5854889"/>
              <a:gd name="connsiteX76" fmla="*/ 4285397 w 4539131"/>
              <a:gd name="connsiteY76" fmla="*/ 4858603 h 5854889"/>
              <a:gd name="connsiteX77" fmla="*/ 4271749 w 4539131"/>
              <a:gd name="connsiteY77" fmla="*/ 4913194 h 5854889"/>
              <a:gd name="connsiteX78" fmla="*/ 4244453 w 4539131"/>
              <a:gd name="connsiteY78" fmla="*/ 4995080 h 5854889"/>
              <a:gd name="connsiteX79" fmla="*/ 4217158 w 4539131"/>
              <a:gd name="connsiteY79" fmla="*/ 5199797 h 5854889"/>
              <a:gd name="connsiteX80" fmla="*/ 4230805 w 4539131"/>
              <a:gd name="connsiteY80" fmla="*/ 5581934 h 5854889"/>
              <a:gd name="connsiteX81" fmla="*/ 4271749 w 4539131"/>
              <a:gd name="connsiteY81" fmla="*/ 5718412 h 5854889"/>
              <a:gd name="connsiteX82" fmla="*/ 4312692 w 4539131"/>
              <a:gd name="connsiteY82" fmla="*/ 5854889 h 5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39131" h="5854889">
                <a:moveTo>
                  <a:pt x="0" y="0"/>
                </a:moveTo>
                <a:cubicBezTo>
                  <a:pt x="22746" y="13648"/>
                  <a:pt x="48098" y="23680"/>
                  <a:pt x="68238" y="40943"/>
                </a:cubicBezTo>
                <a:cubicBezTo>
                  <a:pt x="80692" y="51618"/>
                  <a:pt x="82726" y="71639"/>
                  <a:pt x="95534" y="81886"/>
                </a:cubicBezTo>
                <a:cubicBezTo>
                  <a:pt x="106768" y="90873"/>
                  <a:pt x="123610" y="89100"/>
                  <a:pt x="136477" y="95534"/>
                </a:cubicBezTo>
                <a:cubicBezTo>
                  <a:pt x="151148" y="102870"/>
                  <a:pt x="162749" y="115495"/>
                  <a:pt x="177420" y="122830"/>
                </a:cubicBezTo>
                <a:cubicBezTo>
                  <a:pt x="228809" y="148525"/>
                  <a:pt x="248127" y="150742"/>
                  <a:pt x="300250" y="163773"/>
                </a:cubicBezTo>
                <a:cubicBezTo>
                  <a:pt x="369033" y="232554"/>
                  <a:pt x="309716" y="185445"/>
                  <a:pt x="382137" y="218364"/>
                </a:cubicBezTo>
                <a:cubicBezTo>
                  <a:pt x="419180" y="235202"/>
                  <a:pt x="451844" y="263086"/>
                  <a:pt x="491319" y="272955"/>
                </a:cubicBezTo>
                <a:cubicBezTo>
                  <a:pt x="614457" y="303740"/>
                  <a:pt x="564912" y="288389"/>
                  <a:pt x="641444" y="313898"/>
                </a:cubicBezTo>
                <a:cubicBezTo>
                  <a:pt x="733016" y="374946"/>
                  <a:pt x="643296" y="303030"/>
                  <a:pt x="696035" y="382137"/>
                </a:cubicBezTo>
                <a:cubicBezTo>
                  <a:pt x="706741" y="398196"/>
                  <a:pt x="725129" y="407845"/>
                  <a:pt x="736979" y="423080"/>
                </a:cubicBezTo>
                <a:cubicBezTo>
                  <a:pt x="757120" y="448975"/>
                  <a:pt x="791570" y="504967"/>
                  <a:pt x="791570" y="504967"/>
                </a:cubicBezTo>
                <a:cubicBezTo>
                  <a:pt x="796119" y="518615"/>
                  <a:pt x="796230" y="534677"/>
                  <a:pt x="805217" y="545910"/>
                </a:cubicBezTo>
                <a:cubicBezTo>
                  <a:pt x="824459" y="569962"/>
                  <a:pt x="860131" y="577862"/>
                  <a:pt x="887104" y="586853"/>
                </a:cubicBezTo>
                <a:cubicBezTo>
                  <a:pt x="900752" y="600501"/>
                  <a:pt x="911289" y="618221"/>
                  <a:pt x="928047" y="627797"/>
                </a:cubicBezTo>
                <a:cubicBezTo>
                  <a:pt x="944333" y="637103"/>
                  <a:pt x="965398" y="634056"/>
                  <a:pt x="982638" y="641445"/>
                </a:cubicBezTo>
                <a:cubicBezTo>
                  <a:pt x="997714" y="647906"/>
                  <a:pt x="1008167" y="663135"/>
                  <a:pt x="1023582" y="668740"/>
                </a:cubicBezTo>
                <a:cubicBezTo>
                  <a:pt x="1058838" y="681560"/>
                  <a:pt x="1096370" y="686937"/>
                  <a:pt x="1132764" y="696036"/>
                </a:cubicBezTo>
                <a:lnTo>
                  <a:pt x="1132764" y="696036"/>
                </a:lnTo>
                <a:lnTo>
                  <a:pt x="1214650" y="723331"/>
                </a:lnTo>
                <a:lnTo>
                  <a:pt x="1255594" y="736979"/>
                </a:lnTo>
                <a:cubicBezTo>
                  <a:pt x="1381447" y="705515"/>
                  <a:pt x="1307550" y="718207"/>
                  <a:pt x="1542197" y="736979"/>
                </a:cubicBezTo>
                <a:cubicBezTo>
                  <a:pt x="1581346" y="740111"/>
                  <a:pt x="1674263" y="751905"/>
                  <a:pt x="1719617" y="764274"/>
                </a:cubicBezTo>
                <a:cubicBezTo>
                  <a:pt x="1747375" y="771844"/>
                  <a:pt x="1773591" y="784592"/>
                  <a:pt x="1801504" y="791570"/>
                </a:cubicBezTo>
                <a:cubicBezTo>
                  <a:pt x="1826760" y="797884"/>
                  <a:pt x="1958714" y="815978"/>
                  <a:pt x="1978925" y="818865"/>
                </a:cubicBezTo>
                <a:cubicBezTo>
                  <a:pt x="2006220" y="827964"/>
                  <a:pt x="2033053" y="838590"/>
                  <a:pt x="2060811" y="846161"/>
                </a:cubicBezTo>
                <a:cubicBezTo>
                  <a:pt x="2083190" y="852265"/>
                  <a:pt x="2107044" y="852474"/>
                  <a:pt x="2129050" y="859809"/>
                </a:cubicBezTo>
                <a:cubicBezTo>
                  <a:pt x="2148351" y="866243"/>
                  <a:pt x="2164941" y="879090"/>
                  <a:pt x="2183641" y="887104"/>
                </a:cubicBezTo>
                <a:cubicBezTo>
                  <a:pt x="2196864" y="892771"/>
                  <a:pt x="2210937" y="896203"/>
                  <a:pt x="2224585" y="900752"/>
                </a:cubicBezTo>
                <a:cubicBezTo>
                  <a:pt x="2238233" y="909851"/>
                  <a:pt x="2250857" y="920713"/>
                  <a:pt x="2265528" y="928048"/>
                </a:cubicBezTo>
                <a:cubicBezTo>
                  <a:pt x="2287440" y="939004"/>
                  <a:pt x="2311380" y="945393"/>
                  <a:pt x="2333767" y="955343"/>
                </a:cubicBezTo>
                <a:cubicBezTo>
                  <a:pt x="2370855" y="971827"/>
                  <a:pt x="2397368" y="985985"/>
                  <a:pt x="2429301" y="1009934"/>
                </a:cubicBezTo>
                <a:cubicBezTo>
                  <a:pt x="2470797" y="1041056"/>
                  <a:pt x="2508973" y="1076696"/>
                  <a:pt x="2552131" y="1105468"/>
                </a:cubicBezTo>
                <a:cubicBezTo>
                  <a:pt x="2565779" y="1114567"/>
                  <a:pt x="2581476" y="1121166"/>
                  <a:pt x="2593074" y="1132764"/>
                </a:cubicBezTo>
                <a:cubicBezTo>
                  <a:pt x="2609158" y="1148848"/>
                  <a:pt x="2615508" y="1174134"/>
                  <a:pt x="2634017" y="1187355"/>
                </a:cubicBezTo>
                <a:cubicBezTo>
                  <a:pt x="2649280" y="1198257"/>
                  <a:pt x="2670411" y="1196454"/>
                  <a:pt x="2688608" y="1201003"/>
                </a:cubicBezTo>
                <a:cubicBezTo>
                  <a:pt x="2821825" y="1363823"/>
                  <a:pt x="2775572" y="1297331"/>
                  <a:pt x="2838734" y="1392071"/>
                </a:cubicBezTo>
                <a:cubicBezTo>
                  <a:pt x="2863756" y="1467137"/>
                  <a:pt x="2837348" y="1399882"/>
                  <a:pt x="2879677" y="1473958"/>
                </a:cubicBezTo>
                <a:cubicBezTo>
                  <a:pt x="2908504" y="1524406"/>
                  <a:pt x="2904427" y="1539651"/>
                  <a:pt x="2947916" y="1583140"/>
                </a:cubicBezTo>
                <a:cubicBezTo>
                  <a:pt x="2964000" y="1599224"/>
                  <a:pt x="2985237" y="1609280"/>
                  <a:pt x="3002507" y="1624083"/>
                </a:cubicBezTo>
                <a:cubicBezTo>
                  <a:pt x="3017161" y="1636644"/>
                  <a:pt x="3030889" y="1650373"/>
                  <a:pt x="3043450" y="1665027"/>
                </a:cubicBezTo>
                <a:cubicBezTo>
                  <a:pt x="3058253" y="1682297"/>
                  <a:pt x="3067124" y="1704815"/>
                  <a:pt x="3084394" y="1719618"/>
                </a:cubicBezTo>
                <a:cubicBezTo>
                  <a:pt x="3099841" y="1732858"/>
                  <a:pt x="3121321" y="1736819"/>
                  <a:pt x="3138985" y="1746913"/>
                </a:cubicBezTo>
                <a:cubicBezTo>
                  <a:pt x="3274017" y="1824074"/>
                  <a:pt x="3069550" y="1719021"/>
                  <a:pt x="3234519" y="1801504"/>
                </a:cubicBezTo>
                <a:cubicBezTo>
                  <a:pt x="3284560" y="1876568"/>
                  <a:pt x="3234519" y="1812878"/>
                  <a:pt x="3302758" y="1869743"/>
                </a:cubicBezTo>
                <a:cubicBezTo>
                  <a:pt x="3317585" y="1882099"/>
                  <a:pt x="3328466" y="1898837"/>
                  <a:pt x="3343701" y="1910686"/>
                </a:cubicBezTo>
                <a:cubicBezTo>
                  <a:pt x="3369596" y="1930826"/>
                  <a:pt x="3402391" y="1942080"/>
                  <a:pt x="3425588" y="1965277"/>
                </a:cubicBezTo>
                <a:cubicBezTo>
                  <a:pt x="3439236" y="1978925"/>
                  <a:pt x="3449659" y="1996848"/>
                  <a:pt x="3466531" y="2006221"/>
                </a:cubicBezTo>
                <a:cubicBezTo>
                  <a:pt x="3491682" y="2020194"/>
                  <a:pt x="3524477" y="2017556"/>
                  <a:pt x="3548417" y="2033516"/>
                </a:cubicBezTo>
                <a:lnTo>
                  <a:pt x="3671247" y="2115403"/>
                </a:lnTo>
                <a:lnTo>
                  <a:pt x="3712191" y="2142698"/>
                </a:lnTo>
                <a:cubicBezTo>
                  <a:pt x="3716740" y="2156346"/>
                  <a:pt x="3718701" y="2171151"/>
                  <a:pt x="3725838" y="2183642"/>
                </a:cubicBezTo>
                <a:cubicBezTo>
                  <a:pt x="3749180" y="2224491"/>
                  <a:pt x="3775460" y="2246911"/>
                  <a:pt x="3807725" y="2279176"/>
                </a:cubicBezTo>
                <a:cubicBezTo>
                  <a:pt x="3835759" y="2363277"/>
                  <a:pt x="3809864" y="2311487"/>
                  <a:pt x="3930555" y="2402006"/>
                </a:cubicBezTo>
                <a:lnTo>
                  <a:pt x="3930555" y="2402006"/>
                </a:lnTo>
                <a:cubicBezTo>
                  <a:pt x="3979262" y="2475068"/>
                  <a:pt x="3946252" y="2431351"/>
                  <a:pt x="4039737" y="2524836"/>
                </a:cubicBezTo>
                <a:cubicBezTo>
                  <a:pt x="4053385" y="2538484"/>
                  <a:pt x="4069974" y="2549720"/>
                  <a:pt x="4080680" y="2565779"/>
                </a:cubicBezTo>
                <a:cubicBezTo>
                  <a:pt x="4145977" y="2663724"/>
                  <a:pt x="4112075" y="2624468"/>
                  <a:pt x="4176214" y="2688609"/>
                </a:cubicBezTo>
                <a:cubicBezTo>
                  <a:pt x="4199892" y="2783319"/>
                  <a:pt x="4173540" y="2710136"/>
                  <a:pt x="4244453" y="2811439"/>
                </a:cubicBezTo>
                <a:cubicBezTo>
                  <a:pt x="4328737" y="2931844"/>
                  <a:pt x="4237439" y="2831719"/>
                  <a:pt x="4339988" y="2934268"/>
                </a:cubicBezTo>
                <a:cubicBezTo>
                  <a:pt x="4349086" y="2952465"/>
                  <a:pt x="4356500" y="2971607"/>
                  <a:pt x="4367283" y="2988859"/>
                </a:cubicBezTo>
                <a:cubicBezTo>
                  <a:pt x="4382730" y="3013574"/>
                  <a:pt x="4421090" y="3055532"/>
                  <a:pt x="4435522" y="3084394"/>
                </a:cubicBezTo>
                <a:cubicBezTo>
                  <a:pt x="4492031" y="3197410"/>
                  <a:pt x="4398235" y="3048934"/>
                  <a:pt x="4476465" y="3166280"/>
                </a:cubicBezTo>
                <a:cubicBezTo>
                  <a:pt x="4481014" y="3184477"/>
                  <a:pt x="4483527" y="3203308"/>
                  <a:pt x="4490113" y="3220871"/>
                </a:cubicBezTo>
                <a:cubicBezTo>
                  <a:pt x="4497256" y="3239920"/>
                  <a:pt x="4512833" y="3255638"/>
                  <a:pt x="4517408" y="3275462"/>
                </a:cubicBezTo>
                <a:cubicBezTo>
                  <a:pt x="4526671" y="3315602"/>
                  <a:pt x="4526507" y="3357349"/>
                  <a:pt x="4531056" y="3398292"/>
                </a:cubicBezTo>
                <a:cubicBezTo>
                  <a:pt x="4530545" y="3414647"/>
                  <a:pt x="4562122" y="3739788"/>
                  <a:pt x="4503761" y="3875964"/>
                </a:cubicBezTo>
                <a:cubicBezTo>
                  <a:pt x="4495747" y="3894664"/>
                  <a:pt x="4485564" y="3912358"/>
                  <a:pt x="4476465" y="3930555"/>
                </a:cubicBezTo>
                <a:cubicBezTo>
                  <a:pt x="4471916" y="3957851"/>
                  <a:pt x="4467025" y="3985092"/>
                  <a:pt x="4462817" y="4012442"/>
                </a:cubicBezTo>
                <a:cubicBezTo>
                  <a:pt x="4457926" y="4044236"/>
                  <a:pt x="4454924" y="4076327"/>
                  <a:pt x="4449170" y="4107976"/>
                </a:cubicBezTo>
                <a:cubicBezTo>
                  <a:pt x="4445815" y="4126431"/>
                  <a:pt x="4440071" y="4144370"/>
                  <a:pt x="4435522" y="4162567"/>
                </a:cubicBezTo>
                <a:cubicBezTo>
                  <a:pt x="4430973" y="4253552"/>
                  <a:pt x="4429766" y="4344766"/>
                  <a:pt x="4421874" y="4435522"/>
                </a:cubicBezTo>
                <a:cubicBezTo>
                  <a:pt x="4420628" y="4449854"/>
                  <a:pt x="4413277" y="4462995"/>
                  <a:pt x="4408226" y="4476465"/>
                </a:cubicBezTo>
                <a:cubicBezTo>
                  <a:pt x="4399624" y="4499404"/>
                  <a:pt x="4390029" y="4521958"/>
                  <a:pt x="4380931" y="4544704"/>
                </a:cubicBezTo>
                <a:cubicBezTo>
                  <a:pt x="4345952" y="4754576"/>
                  <a:pt x="4392882" y="4522499"/>
                  <a:pt x="4339988" y="4681182"/>
                </a:cubicBezTo>
                <a:cubicBezTo>
                  <a:pt x="4332653" y="4703188"/>
                  <a:pt x="4331966" y="4726917"/>
                  <a:pt x="4326340" y="4749421"/>
                </a:cubicBezTo>
                <a:cubicBezTo>
                  <a:pt x="4316759" y="4787744"/>
                  <a:pt x="4297916" y="4821047"/>
                  <a:pt x="4285397" y="4858603"/>
                </a:cubicBezTo>
                <a:cubicBezTo>
                  <a:pt x="4279466" y="4876398"/>
                  <a:pt x="4277139" y="4895228"/>
                  <a:pt x="4271749" y="4913194"/>
                </a:cubicBezTo>
                <a:cubicBezTo>
                  <a:pt x="4263481" y="4940752"/>
                  <a:pt x="4244453" y="4995080"/>
                  <a:pt x="4244453" y="4995080"/>
                </a:cubicBezTo>
                <a:cubicBezTo>
                  <a:pt x="4235252" y="5050284"/>
                  <a:pt x="4217158" y="5149679"/>
                  <a:pt x="4217158" y="5199797"/>
                </a:cubicBezTo>
                <a:cubicBezTo>
                  <a:pt x="4217158" y="5327257"/>
                  <a:pt x="4222854" y="5454722"/>
                  <a:pt x="4230805" y="5581934"/>
                </a:cubicBezTo>
                <a:cubicBezTo>
                  <a:pt x="4232610" y="5610815"/>
                  <a:pt x="4267392" y="5700985"/>
                  <a:pt x="4271749" y="5718412"/>
                </a:cubicBezTo>
                <a:cubicBezTo>
                  <a:pt x="4301511" y="5837463"/>
                  <a:pt x="4282267" y="5794041"/>
                  <a:pt x="4312692" y="5854889"/>
                </a:cubicBezTo>
              </a:path>
            </a:pathLst>
          </a:custGeom>
          <a:solidFill>
            <a:srgbClr val="F9FFAB"/>
          </a:solidFill>
          <a:ln w="98425">
            <a:solidFill>
              <a:srgbClr val="F9F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939185" y="1403933"/>
            <a:ext cx="3207224" cy="3016155"/>
          </a:xfrm>
          <a:custGeom>
            <a:avLst/>
            <a:gdLst>
              <a:gd name="connsiteX0" fmla="*/ 272955 w 3207224"/>
              <a:gd name="connsiteY0" fmla="*/ 341194 h 3016155"/>
              <a:gd name="connsiteX1" fmla="*/ 614149 w 3207224"/>
              <a:gd name="connsiteY1" fmla="*/ 354842 h 3016155"/>
              <a:gd name="connsiteX2" fmla="*/ 696036 w 3207224"/>
              <a:gd name="connsiteY2" fmla="*/ 327546 h 3016155"/>
              <a:gd name="connsiteX3" fmla="*/ 750627 w 3207224"/>
              <a:gd name="connsiteY3" fmla="*/ 300251 h 3016155"/>
              <a:gd name="connsiteX4" fmla="*/ 805218 w 3207224"/>
              <a:gd name="connsiteY4" fmla="*/ 286603 h 3016155"/>
              <a:gd name="connsiteX5" fmla="*/ 846161 w 3207224"/>
              <a:gd name="connsiteY5" fmla="*/ 272955 h 3016155"/>
              <a:gd name="connsiteX6" fmla="*/ 955343 w 3207224"/>
              <a:gd name="connsiteY6" fmla="*/ 245660 h 3016155"/>
              <a:gd name="connsiteX7" fmla="*/ 1050878 w 3207224"/>
              <a:gd name="connsiteY7" fmla="*/ 191069 h 3016155"/>
              <a:gd name="connsiteX8" fmla="*/ 1091821 w 3207224"/>
              <a:gd name="connsiteY8" fmla="*/ 163773 h 3016155"/>
              <a:gd name="connsiteX9" fmla="*/ 1173707 w 3207224"/>
              <a:gd name="connsiteY9" fmla="*/ 136477 h 3016155"/>
              <a:gd name="connsiteX10" fmla="*/ 1214651 w 3207224"/>
              <a:gd name="connsiteY10" fmla="*/ 122830 h 3016155"/>
              <a:gd name="connsiteX11" fmla="*/ 1296537 w 3207224"/>
              <a:gd name="connsiteY11" fmla="*/ 81886 h 3016155"/>
              <a:gd name="connsiteX12" fmla="*/ 1351128 w 3207224"/>
              <a:gd name="connsiteY12" fmla="*/ 54591 h 3016155"/>
              <a:gd name="connsiteX13" fmla="*/ 1392072 w 3207224"/>
              <a:gd name="connsiteY13" fmla="*/ 40943 h 3016155"/>
              <a:gd name="connsiteX14" fmla="*/ 1583140 w 3207224"/>
              <a:gd name="connsiteY14" fmla="*/ 0 h 3016155"/>
              <a:gd name="connsiteX15" fmla="*/ 1910687 w 3207224"/>
              <a:gd name="connsiteY15" fmla="*/ 27295 h 3016155"/>
              <a:gd name="connsiteX16" fmla="*/ 1951630 w 3207224"/>
              <a:gd name="connsiteY16" fmla="*/ 40943 h 3016155"/>
              <a:gd name="connsiteX17" fmla="*/ 2060812 w 3207224"/>
              <a:gd name="connsiteY17" fmla="*/ 54591 h 3016155"/>
              <a:gd name="connsiteX18" fmla="*/ 2101755 w 3207224"/>
              <a:gd name="connsiteY18" fmla="*/ 68239 h 3016155"/>
              <a:gd name="connsiteX19" fmla="*/ 2210937 w 3207224"/>
              <a:gd name="connsiteY19" fmla="*/ 122830 h 3016155"/>
              <a:gd name="connsiteX20" fmla="*/ 2265528 w 3207224"/>
              <a:gd name="connsiteY20" fmla="*/ 150125 h 3016155"/>
              <a:gd name="connsiteX21" fmla="*/ 2320119 w 3207224"/>
              <a:gd name="connsiteY21" fmla="*/ 177421 h 3016155"/>
              <a:gd name="connsiteX22" fmla="*/ 2374710 w 3207224"/>
              <a:gd name="connsiteY22" fmla="*/ 204716 h 3016155"/>
              <a:gd name="connsiteX23" fmla="*/ 2470245 w 3207224"/>
              <a:gd name="connsiteY23" fmla="*/ 272955 h 3016155"/>
              <a:gd name="connsiteX24" fmla="*/ 2511188 w 3207224"/>
              <a:gd name="connsiteY24" fmla="*/ 286603 h 3016155"/>
              <a:gd name="connsiteX25" fmla="*/ 2565779 w 3207224"/>
              <a:gd name="connsiteY25" fmla="*/ 313898 h 3016155"/>
              <a:gd name="connsiteX26" fmla="*/ 2647666 w 3207224"/>
              <a:gd name="connsiteY26" fmla="*/ 368489 h 3016155"/>
              <a:gd name="connsiteX27" fmla="*/ 2688609 w 3207224"/>
              <a:gd name="connsiteY27" fmla="*/ 395785 h 3016155"/>
              <a:gd name="connsiteX28" fmla="*/ 2784143 w 3207224"/>
              <a:gd name="connsiteY28" fmla="*/ 464024 h 3016155"/>
              <a:gd name="connsiteX29" fmla="*/ 2838734 w 3207224"/>
              <a:gd name="connsiteY29" fmla="*/ 559558 h 3016155"/>
              <a:gd name="connsiteX30" fmla="*/ 2879678 w 3207224"/>
              <a:gd name="connsiteY30" fmla="*/ 627797 h 3016155"/>
              <a:gd name="connsiteX31" fmla="*/ 2906973 w 3207224"/>
              <a:gd name="connsiteY31" fmla="*/ 682388 h 3016155"/>
              <a:gd name="connsiteX32" fmla="*/ 2947916 w 3207224"/>
              <a:gd name="connsiteY32" fmla="*/ 723331 h 3016155"/>
              <a:gd name="connsiteX33" fmla="*/ 2961564 w 3207224"/>
              <a:gd name="connsiteY33" fmla="*/ 764275 h 3016155"/>
              <a:gd name="connsiteX34" fmla="*/ 3016155 w 3207224"/>
              <a:gd name="connsiteY34" fmla="*/ 859809 h 3016155"/>
              <a:gd name="connsiteX35" fmla="*/ 3070746 w 3207224"/>
              <a:gd name="connsiteY35" fmla="*/ 1009934 h 3016155"/>
              <a:gd name="connsiteX36" fmla="*/ 3084394 w 3207224"/>
              <a:gd name="connsiteY36" fmla="*/ 1091821 h 3016155"/>
              <a:gd name="connsiteX37" fmla="*/ 3111690 w 3207224"/>
              <a:gd name="connsiteY37" fmla="*/ 1187355 h 3016155"/>
              <a:gd name="connsiteX38" fmla="*/ 3138985 w 3207224"/>
              <a:gd name="connsiteY38" fmla="*/ 1460310 h 3016155"/>
              <a:gd name="connsiteX39" fmla="*/ 3152633 w 3207224"/>
              <a:gd name="connsiteY39" fmla="*/ 1569492 h 3016155"/>
              <a:gd name="connsiteX40" fmla="*/ 3166281 w 3207224"/>
              <a:gd name="connsiteY40" fmla="*/ 1624083 h 3016155"/>
              <a:gd name="connsiteX41" fmla="*/ 3179928 w 3207224"/>
              <a:gd name="connsiteY41" fmla="*/ 1705970 h 3016155"/>
              <a:gd name="connsiteX42" fmla="*/ 3207224 w 3207224"/>
              <a:gd name="connsiteY42" fmla="*/ 1897039 h 3016155"/>
              <a:gd name="connsiteX43" fmla="*/ 3193576 w 3207224"/>
              <a:gd name="connsiteY43" fmla="*/ 2088107 h 3016155"/>
              <a:gd name="connsiteX44" fmla="*/ 3166281 w 3207224"/>
              <a:gd name="connsiteY44" fmla="*/ 2129051 h 3016155"/>
              <a:gd name="connsiteX45" fmla="*/ 3152633 w 3207224"/>
              <a:gd name="connsiteY45" fmla="*/ 2169994 h 3016155"/>
              <a:gd name="connsiteX46" fmla="*/ 3125337 w 3207224"/>
              <a:gd name="connsiteY46" fmla="*/ 2210937 h 3016155"/>
              <a:gd name="connsiteX47" fmla="*/ 3084394 w 3207224"/>
              <a:gd name="connsiteY47" fmla="*/ 2306472 h 3016155"/>
              <a:gd name="connsiteX48" fmla="*/ 3043451 w 3207224"/>
              <a:gd name="connsiteY48" fmla="*/ 2374710 h 3016155"/>
              <a:gd name="connsiteX49" fmla="*/ 3016155 w 3207224"/>
              <a:gd name="connsiteY49" fmla="*/ 2470245 h 3016155"/>
              <a:gd name="connsiteX50" fmla="*/ 2975212 w 3207224"/>
              <a:gd name="connsiteY50" fmla="*/ 2593075 h 3016155"/>
              <a:gd name="connsiteX51" fmla="*/ 2893325 w 3207224"/>
              <a:gd name="connsiteY51" fmla="*/ 2702257 h 3016155"/>
              <a:gd name="connsiteX52" fmla="*/ 2825087 w 3207224"/>
              <a:gd name="connsiteY52" fmla="*/ 2784143 h 3016155"/>
              <a:gd name="connsiteX53" fmla="*/ 2729552 w 3207224"/>
              <a:gd name="connsiteY53" fmla="*/ 2838734 h 3016155"/>
              <a:gd name="connsiteX54" fmla="*/ 2647666 w 3207224"/>
              <a:gd name="connsiteY54" fmla="*/ 2906973 h 3016155"/>
              <a:gd name="connsiteX55" fmla="*/ 2579427 w 3207224"/>
              <a:gd name="connsiteY55" fmla="*/ 2934269 h 3016155"/>
              <a:gd name="connsiteX56" fmla="*/ 2524836 w 3207224"/>
              <a:gd name="connsiteY56" fmla="*/ 2961564 h 3016155"/>
              <a:gd name="connsiteX57" fmla="*/ 2470245 w 3207224"/>
              <a:gd name="connsiteY57" fmla="*/ 2975212 h 3016155"/>
              <a:gd name="connsiteX58" fmla="*/ 2374710 w 3207224"/>
              <a:gd name="connsiteY58" fmla="*/ 3002507 h 3016155"/>
              <a:gd name="connsiteX59" fmla="*/ 2279176 w 3207224"/>
              <a:gd name="connsiteY59" fmla="*/ 3016155 h 3016155"/>
              <a:gd name="connsiteX60" fmla="*/ 2169994 w 3207224"/>
              <a:gd name="connsiteY60" fmla="*/ 3002507 h 3016155"/>
              <a:gd name="connsiteX61" fmla="*/ 2088107 w 3207224"/>
              <a:gd name="connsiteY61" fmla="*/ 2975212 h 3016155"/>
              <a:gd name="connsiteX62" fmla="*/ 1965278 w 3207224"/>
              <a:gd name="connsiteY62" fmla="*/ 2879677 h 3016155"/>
              <a:gd name="connsiteX63" fmla="*/ 1937982 w 3207224"/>
              <a:gd name="connsiteY63" fmla="*/ 2838734 h 3016155"/>
              <a:gd name="connsiteX64" fmla="*/ 1883391 w 3207224"/>
              <a:gd name="connsiteY64" fmla="*/ 2811439 h 3016155"/>
              <a:gd name="connsiteX65" fmla="*/ 1828800 w 3207224"/>
              <a:gd name="connsiteY65" fmla="*/ 2770495 h 3016155"/>
              <a:gd name="connsiteX66" fmla="*/ 1746913 w 3207224"/>
              <a:gd name="connsiteY66" fmla="*/ 2674961 h 3016155"/>
              <a:gd name="connsiteX67" fmla="*/ 1692322 w 3207224"/>
              <a:gd name="connsiteY67" fmla="*/ 2593075 h 3016155"/>
              <a:gd name="connsiteX68" fmla="*/ 1624084 w 3207224"/>
              <a:gd name="connsiteY68" fmla="*/ 2524836 h 3016155"/>
              <a:gd name="connsiteX69" fmla="*/ 1514902 w 3207224"/>
              <a:gd name="connsiteY69" fmla="*/ 2374710 h 3016155"/>
              <a:gd name="connsiteX70" fmla="*/ 1460310 w 3207224"/>
              <a:gd name="connsiteY70" fmla="*/ 2320119 h 3016155"/>
              <a:gd name="connsiteX71" fmla="*/ 1419367 w 3207224"/>
              <a:gd name="connsiteY71" fmla="*/ 2251880 h 3016155"/>
              <a:gd name="connsiteX72" fmla="*/ 1351128 w 3207224"/>
              <a:gd name="connsiteY72" fmla="*/ 2169994 h 3016155"/>
              <a:gd name="connsiteX73" fmla="*/ 1323833 w 3207224"/>
              <a:gd name="connsiteY73" fmla="*/ 2129051 h 3016155"/>
              <a:gd name="connsiteX74" fmla="*/ 1282890 w 3207224"/>
              <a:gd name="connsiteY74" fmla="*/ 2088107 h 3016155"/>
              <a:gd name="connsiteX75" fmla="*/ 1187355 w 3207224"/>
              <a:gd name="connsiteY75" fmla="*/ 1965277 h 3016155"/>
              <a:gd name="connsiteX76" fmla="*/ 1132764 w 3207224"/>
              <a:gd name="connsiteY76" fmla="*/ 1897039 h 3016155"/>
              <a:gd name="connsiteX77" fmla="*/ 1105469 w 3207224"/>
              <a:gd name="connsiteY77" fmla="*/ 1856095 h 3016155"/>
              <a:gd name="connsiteX78" fmla="*/ 1064525 w 3207224"/>
              <a:gd name="connsiteY78" fmla="*/ 1828800 h 3016155"/>
              <a:gd name="connsiteX79" fmla="*/ 1023582 w 3207224"/>
              <a:gd name="connsiteY79" fmla="*/ 1774209 h 3016155"/>
              <a:gd name="connsiteX80" fmla="*/ 968991 w 3207224"/>
              <a:gd name="connsiteY80" fmla="*/ 1692322 h 3016155"/>
              <a:gd name="connsiteX81" fmla="*/ 928048 w 3207224"/>
              <a:gd name="connsiteY81" fmla="*/ 1637731 h 3016155"/>
              <a:gd name="connsiteX82" fmla="*/ 873457 w 3207224"/>
              <a:gd name="connsiteY82" fmla="*/ 1596788 h 3016155"/>
              <a:gd name="connsiteX83" fmla="*/ 846161 w 3207224"/>
              <a:gd name="connsiteY83" fmla="*/ 1555845 h 3016155"/>
              <a:gd name="connsiteX84" fmla="*/ 750627 w 3207224"/>
              <a:gd name="connsiteY84" fmla="*/ 1460310 h 3016155"/>
              <a:gd name="connsiteX85" fmla="*/ 709684 w 3207224"/>
              <a:gd name="connsiteY85" fmla="*/ 1433015 h 3016155"/>
              <a:gd name="connsiteX86" fmla="*/ 600502 w 3207224"/>
              <a:gd name="connsiteY86" fmla="*/ 1323833 h 3016155"/>
              <a:gd name="connsiteX87" fmla="*/ 545910 w 3207224"/>
              <a:gd name="connsiteY87" fmla="*/ 1282889 h 3016155"/>
              <a:gd name="connsiteX88" fmla="*/ 504967 w 3207224"/>
              <a:gd name="connsiteY88" fmla="*/ 1255594 h 3016155"/>
              <a:gd name="connsiteX89" fmla="*/ 464024 w 3207224"/>
              <a:gd name="connsiteY89" fmla="*/ 1214651 h 3016155"/>
              <a:gd name="connsiteX90" fmla="*/ 382137 w 3207224"/>
              <a:gd name="connsiteY90" fmla="*/ 1187355 h 3016155"/>
              <a:gd name="connsiteX91" fmla="*/ 341194 w 3207224"/>
              <a:gd name="connsiteY91" fmla="*/ 1160060 h 3016155"/>
              <a:gd name="connsiteX92" fmla="*/ 259307 w 3207224"/>
              <a:gd name="connsiteY92" fmla="*/ 1119116 h 3016155"/>
              <a:gd name="connsiteX93" fmla="*/ 191069 w 3207224"/>
              <a:gd name="connsiteY93" fmla="*/ 1037230 h 3016155"/>
              <a:gd name="connsiteX94" fmla="*/ 109182 w 3207224"/>
              <a:gd name="connsiteY94" fmla="*/ 955343 h 3016155"/>
              <a:gd name="connsiteX95" fmla="*/ 40943 w 3207224"/>
              <a:gd name="connsiteY95" fmla="*/ 887104 h 3016155"/>
              <a:gd name="connsiteX96" fmla="*/ 27296 w 3207224"/>
              <a:gd name="connsiteY96" fmla="*/ 832513 h 3016155"/>
              <a:gd name="connsiteX97" fmla="*/ 0 w 3207224"/>
              <a:gd name="connsiteY97" fmla="*/ 573206 h 3016155"/>
              <a:gd name="connsiteX98" fmla="*/ 13648 w 3207224"/>
              <a:gd name="connsiteY98" fmla="*/ 409433 h 3016155"/>
              <a:gd name="connsiteX99" fmla="*/ 136478 w 3207224"/>
              <a:gd name="connsiteY99" fmla="*/ 341194 h 3016155"/>
              <a:gd name="connsiteX100" fmla="*/ 245660 w 3207224"/>
              <a:gd name="connsiteY100" fmla="*/ 327546 h 3016155"/>
              <a:gd name="connsiteX101" fmla="*/ 272955 w 3207224"/>
              <a:gd name="connsiteY101" fmla="*/ 341194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07224" h="3016155">
                <a:moveTo>
                  <a:pt x="272955" y="341194"/>
                </a:moveTo>
                <a:cubicBezTo>
                  <a:pt x="334370" y="345743"/>
                  <a:pt x="381547" y="372733"/>
                  <a:pt x="614149" y="354842"/>
                </a:cubicBezTo>
                <a:cubicBezTo>
                  <a:pt x="641445" y="345743"/>
                  <a:pt x="670301" y="340413"/>
                  <a:pt x="696036" y="327546"/>
                </a:cubicBezTo>
                <a:cubicBezTo>
                  <a:pt x="714233" y="318448"/>
                  <a:pt x="731578" y="307394"/>
                  <a:pt x="750627" y="300251"/>
                </a:cubicBezTo>
                <a:cubicBezTo>
                  <a:pt x="768190" y="293665"/>
                  <a:pt x="787183" y="291756"/>
                  <a:pt x="805218" y="286603"/>
                </a:cubicBezTo>
                <a:cubicBezTo>
                  <a:pt x="819050" y="282651"/>
                  <a:pt x="832282" y="276740"/>
                  <a:pt x="846161" y="272955"/>
                </a:cubicBezTo>
                <a:cubicBezTo>
                  <a:pt x="882353" y="263084"/>
                  <a:pt x="955343" y="245660"/>
                  <a:pt x="955343" y="245660"/>
                </a:cubicBezTo>
                <a:cubicBezTo>
                  <a:pt x="1055103" y="179153"/>
                  <a:pt x="929661" y="260336"/>
                  <a:pt x="1050878" y="191069"/>
                </a:cubicBezTo>
                <a:cubicBezTo>
                  <a:pt x="1065119" y="182931"/>
                  <a:pt x="1076832" y="170435"/>
                  <a:pt x="1091821" y="163773"/>
                </a:cubicBezTo>
                <a:cubicBezTo>
                  <a:pt x="1118113" y="152087"/>
                  <a:pt x="1146412" y="145575"/>
                  <a:pt x="1173707" y="136477"/>
                </a:cubicBezTo>
                <a:lnTo>
                  <a:pt x="1214651" y="122830"/>
                </a:lnTo>
                <a:cubicBezTo>
                  <a:pt x="1293329" y="70377"/>
                  <a:pt x="1217436" y="115786"/>
                  <a:pt x="1296537" y="81886"/>
                </a:cubicBezTo>
                <a:cubicBezTo>
                  <a:pt x="1315237" y="73872"/>
                  <a:pt x="1332428" y="62605"/>
                  <a:pt x="1351128" y="54591"/>
                </a:cubicBezTo>
                <a:cubicBezTo>
                  <a:pt x="1364351" y="48924"/>
                  <a:pt x="1378193" y="44728"/>
                  <a:pt x="1392072" y="40943"/>
                </a:cubicBezTo>
                <a:cubicBezTo>
                  <a:pt x="1498947" y="11796"/>
                  <a:pt x="1485755" y="16231"/>
                  <a:pt x="1583140" y="0"/>
                </a:cubicBezTo>
                <a:cubicBezTo>
                  <a:pt x="1692322" y="9098"/>
                  <a:pt x="1801796" y="15196"/>
                  <a:pt x="1910687" y="27295"/>
                </a:cubicBezTo>
                <a:cubicBezTo>
                  <a:pt x="1924985" y="28884"/>
                  <a:pt x="1937476" y="38370"/>
                  <a:pt x="1951630" y="40943"/>
                </a:cubicBezTo>
                <a:cubicBezTo>
                  <a:pt x="1987716" y="47504"/>
                  <a:pt x="2024418" y="50042"/>
                  <a:pt x="2060812" y="54591"/>
                </a:cubicBezTo>
                <a:cubicBezTo>
                  <a:pt x="2074460" y="59140"/>
                  <a:pt x="2088659" y="62286"/>
                  <a:pt x="2101755" y="68239"/>
                </a:cubicBezTo>
                <a:cubicBezTo>
                  <a:pt x="2138798" y="85077"/>
                  <a:pt x="2174543" y="104633"/>
                  <a:pt x="2210937" y="122830"/>
                </a:cubicBezTo>
                <a:lnTo>
                  <a:pt x="2265528" y="150125"/>
                </a:lnTo>
                <a:lnTo>
                  <a:pt x="2320119" y="177421"/>
                </a:lnTo>
                <a:cubicBezTo>
                  <a:pt x="2338316" y="186519"/>
                  <a:pt x="2358434" y="192509"/>
                  <a:pt x="2374710" y="204716"/>
                </a:cubicBezTo>
                <a:cubicBezTo>
                  <a:pt x="2387076" y="213990"/>
                  <a:pt x="2450287" y="262976"/>
                  <a:pt x="2470245" y="272955"/>
                </a:cubicBezTo>
                <a:cubicBezTo>
                  <a:pt x="2483112" y="279389"/>
                  <a:pt x="2497965" y="280936"/>
                  <a:pt x="2511188" y="286603"/>
                </a:cubicBezTo>
                <a:cubicBezTo>
                  <a:pt x="2529888" y="294617"/>
                  <a:pt x="2547582" y="304800"/>
                  <a:pt x="2565779" y="313898"/>
                </a:cubicBezTo>
                <a:cubicBezTo>
                  <a:pt x="2643395" y="391516"/>
                  <a:pt x="2568659" y="328986"/>
                  <a:pt x="2647666" y="368489"/>
                </a:cubicBezTo>
                <a:cubicBezTo>
                  <a:pt x="2662337" y="375824"/>
                  <a:pt x="2675262" y="386251"/>
                  <a:pt x="2688609" y="395785"/>
                </a:cubicBezTo>
                <a:cubicBezTo>
                  <a:pt x="2807107" y="480427"/>
                  <a:pt x="2687653" y="399696"/>
                  <a:pt x="2784143" y="464024"/>
                </a:cubicBezTo>
                <a:cubicBezTo>
                  <a:pt x="2841339" y="549816"/>
                  <a:pt x="2781015" y="455664"/>
                  <a:pt x="2838734" y="559558"/>
                </a:cubicBezTo>
                <a:cubicBezTo>
                  <a:pt x="2851616" y="582746"/>
                  <a:pt x="2866796" y="604609"/>
                  <a:pt x="2879678" y="627797"/>
                </a:cubicBezTo>
                <a:cubicBezTo>
                  <a:pt x="2889558" y="645582"/>
                  <a:pt x="2895148" y="665833"/>
                  <a:pt x="2906973" y="682388"/>
                </a:cubicBezTo>
                <a:cubicBezTo>
                  <a:pt x="2918191" y="698094"/>
                  <a:pt x="2934268" y="709683"/>
                  <a:pt x="2947916" y="723331"/>
                </a:cubicBezTo>
                <a:cubicBezTo>
                  <a:pt x="2952465" y="736979"/>
                  <a:pt x="2955897" y="751052"/>
                  <a:pt x="2961564" y="764275"/>
                </a:cubicBezTo>
                <a:cubicBezTo>
                  <a:pt x="2982342" y="812756"/>
                  <a:pt x="2988744" y="818692"/>
                  <a:pt x="3016155" y="859809"/>
                </a:cubicBezTo>
                <a:cubicBezTo>
                  <a:pt x="3047429" y="984904"/>
                  <a:pt x="3022642" y="937777"/>
                  <a:pt x="3070746" y="1009934"/>
                </a:cubicBezTo>
                <a:cubicBezTo>
                  <a:pt x="3075295" y="1037230"/>
                  <a:pt x="3078967" y="1064686"/>
                  <a:pt x="3084394" y="1091821"/>
                </a:cubicBezTo>
                <a:cubicBezTo>
                  <a:pt x="3092963" y="1134663"/>
                  <a:pt x="3098682" y="1148332"/>
                  <a:pt x="3111690" y="1187355"/>
                </a:cubicBezTo>
                <a:cubicBezTo>
                  <a:pt x="3120788" y="1278340"/>
                  <a:pt x="3127643" y="1369577"/>
                  <a:pt x="3138985" y="1460310"/>
                </a:cubicBezTo>
                <a:cubicBezTo>
                  <a:pt x="3143534" y="1496704"/>
                  <a:pt x="3146603" y="1533314"/>
                  <a:pt x="3152633" y="1569492"/>
                </a:cubicBezTo>
                <a:cubicBezTo>
                  <a:pt x="3155717" y="1587994"/>
                  <a:pt x="3162603" y="1605690"/>
                  <a:pt x="3166281" y="1624083"/>
                </a:cubicBezTo>
                <a:cubicBezTo>
                  <a:pt x="3171708" y="1651218"/>
                  <a:pt x="3175823" y="1678604"/>
                  <a:pt x="3179928" y="1705970"/>
                </a:cubicBezTo>
                <a:cubicBezTo>
                  <a:pt x="3189472" y="1769595"/>
                  <a:pt x="3207224" y="1897039"/>
                  <a:pt x="3207224" y="1897039"/>
                </a:cubicBezTo>
                <a:cubicBezTo>
                  <a:pt x="3202675" y="1960728"/>
                  <a:pt x="3204672" y="2025227"/>
                  <a:pt x="3193576" y="2088107"/>
                </a:cubicBezTo>
                <a:cubicBezTo>
                  <a:pt x="3190725" y="2104260"/>
                  <a:pt x="3173616" y="2114380"/>
                  <a:pt x="3166281" y="2129051"/>
                </a:cubicBezTo>
                <a:cubicBezTo>
                  <a:pt x="3159847" y="2141918"/>
                  <a:pt x="3159067" y="2157127"/>
                  <a:pt x="3152633" y="2169994"/>
                </a:cubicBezTo>
                <a:cubicBezTo>
                  <a:pt x="3145297" y="2184665"/>
                  <a:pt x="3133475" y="2196696"/>
                  <a:pt x="3125337" y="2210937"/>
                </a:cubicBezTo>
                <a:cubicBezTo>
                  <a:pt x="3011748" y="2409717"/>
                  <a:pt x="3160947" y="2153367"/>
                  <a:pt x="3084394" y="2306472"/>
                </a:cubicBezTo>
                <a:cubicBezTo>
                  <a:pt x="3072531" y="2330198"/>
                  <a:pt x="3057099" y="2351964"/>
                  <a:pt x="3043451" y="2374710"/>
                </a:cubicBezTo>
                <a:cubicBezTo>
                  <a:pt x="3000786" y="2545368"/>
                  <a:pt x="3055314" y="2333190"/>
                  <a:pt x="3016155" y="2470245"/>
                </a:cubicBezTo>
                <a:cubicBezTo>
                  <a:pt x="3003584" y="2514243"/>
                  <a:pt x="3000306" y="2552297"/>
                  <a:pt x="2975212" y="2593075"/>
                </a:cubicBezTo>
                <a:cubicBezTo>
                  <a:pt x="2951369" y="2631819"/>
                  <a:pt x="2918560" y="2664405"/>
                  <a:pt x="2893325" y="2702257"/>
                </a:cubicBezTo>
                <a:cubicBezTo>
                  <a:pt x="2866487" y="2742515"/>
                  <a:pt x="2864493" y="2751305"/>
                  <a:pt x="2825087" y="2784143"/>
                </a:cubicBezTo>
                <a:cubicBezTo>
                  <a:pt x="2796150" y="2808257"/>
                  <a:pt x="2762926" y="2822048"/>
                  <a:pt x="2729552" y="2838734"/>
                </a:cubicBezTo>
                <a:cubicBezTo>
                  <a:pt x="2699370" y="2868916"/>
                  <a:pt x="2685666" y="2887973"/>
                  <a:pt x="2647666" y="2906973"/>
                </a:cubicBezTo>
                <a:cubicBezTo>
                  <a:pt x="2625754" y="2917929"/>
                  <a:pt x="2601814" y="2924319"/>
                  <a:pt x="2579427" y="2934269"/>
                </a:cubicBezTo>
                <a:cubicBezTo>
                  <a:pt x="2560836" y="2942532"/>
                  <a:pt x="2543885" y="2954421"/>
                  <a:pt x="2524836" y="2961564"/>
                </a:cubicBezTo>
                <a:cubicBezTo>
                  <a:pt x="2507273" y="2968150"/>
                  <a:pt x="2488280" y="2970059"/>
                  <a:pt x="2470245" y="2975212"/>
                </a:cubicBezTo>
                <a:cubicBezTo>
                  <a:pt x="2419078" y="2989831"/>
                  <a:pt x="2433387" y="2991839"/>
                  <a:pt x="2374710" y="3002507"/>
                </a:cubicBezTo>
                <a:cubicBezTo>
                  <a:pt x="2343061" y="3008261"/>
                  <a:pt x="2311021" y="3011606"/>
                  <a:pt x="2279176" y="3016155"/>
                </a:cubicBezTo>
                <a:cubicBezTo>
                  <a:pt x="2242782" y="3011606"/>
                  <a:pt x="2205857" y="3010192"/>
                  <a:pt x="2169994" y="3002507"/>
                </a:cubicBezTo>
                <a:cubicBezTo>
                  <a:pt x="2141861" y="2996478"/>
                  <a:pt x="2088107" y="2975212"/>
                  <a:pt x="2088107" y="2975212"/>
                </a:cubicBezTo>
                <a:cubicBezTo>
                  <a:pt x="2031038" y="2937166"/>
                  <a:pt x="2005368" y="2927785"/>
                  <a:pt x="1965278" y="2879677"/>
                </a:cubicBezTo>
                <a:cubicBezTo>
                  <a:pt x="1954777" y="2867076"/>
                  <a:pt x="1950583" y="2849235"/>
                  <a:pt x="1937982" y="2838734"/>
                </a:cubicBezTo>
                <a:cubicBezTo>
                  <a:pt x="1922353" y="2825710"/>
                  <a:pt x="1900643" y="2822222"/>
                  <a:pt x="1883391" y="2811439"/>
                </a:cubicBezTo>
                <a:cubicBezTo>
                  <a:pt x="1864102" y="2799383"/>
                  <a:pt x="1846070" y="2785298"/>
                  <a:pt x="1828800" y="2770495"/>
                </a:cubicBezTo>
                <a:cubicBezTo>
                  <a:pt x="1793458" y="2740202"/>
                  <a:pt x="1773881" y="2713486"/>
                  <a:pt x="1746913" y="2674961"/>
                </a:cubicBezTo>
                <a:cubicBezTo>
                  <a:pt x="1728100" y="2648086"/>
                  <a:pt x="1713095" y="2618465"/>
                  <a:pt x="1692322" y="2593075"/>
                </a:cubicBezTo>
                <a:cubicBezTo>
                  <a:pt x="1671952" y="2568178"/>
                  <a:pt x="1644454" y="2549733"/>
                  <a:pt x="1624084" y="2524836"/>
                </a:cubicBezTo>
                <a:cubicBezTo>
                  <a:pt x="1459948" y="2324223"/>
                  <a:pt x="1672909" y="2552467"/>
                  <a:pt x="1514902" y="2374710"/>
                </a:cubicBezTo>
                <a:cubicBezTo>
                  <a:pt x="1497805" y="2355476"/>
                  <a:pt x="1476110" y="2340433"/>
                  <a:pt x="1460310" y="2320119"/>
                </a:cubicBezTo>
                <a:cubicBezTo>
                  <a:pt x="1444024" y="2299180"/>
                  <a:pt x="1434969" y="2273333"/>
                  <a:pt x="1419367" y="2251880"/>
                </a:cubicBezTo>
                <a:cubicBezTo>
                  <a:pt x="1398469" y="2223145"/>
                  <a:pt x="1372942" y="2198040"/>
                  <a:pt x="1351128" y="2169994"/>
                </a:cubicBezTo>
                <a:cubicBezTo>
                  <a:pt x="1341058" y="2157047"/>
                  <a:pt x="1334333" y="2141652"/>
                  <a:pt x="1323833" y="2129051"/>
                </a:cubicBezTo>
                <a:cubicBezTo>
                  <a:pt x="1311477" y="2114223"/>
                  <a:pt x="1295246" y="2102934"/>
                  <a:pt x="1282890" y="2088107"/>
                </a:cubicBezTo>
                <a:cubicBezTo>
                  <a:pt x="1249684" y="2048260"/>
                  <a:pt x="1219401" y="2006063"/>
                  <a:pt x="1187355" y="1965277"/>
                </a:cubicBezTo>
                <a:cubicBezTo>
                  <a:pt x="1169358" y="1942372"/>
                  <a:pt x="1148922" y="1921276"/>
                  <a:pt x="1132764" y="1897039"/>
                </a:cubicBezTo>
                <a:cubicBezTo>
                  <a:pt x="1123666" y="1883391"/>
                  <a:pt x="1117067" y="1867693"/>
                  <a:pt x="1105469" y="1856095"/>
                </a:cubicBezTo>
                <a:cubicBezTo>
                  <a:pt x="1093871" y="1844497"/>
                  <a:pt x="1078173" y="1837898"/>
                  <a:pt x="1064525" y="1828800"/>
                </a:cubicBezTo>
                <a:cubicBezTo>
                  <a:pt x="1050877" y="1810603"/>
                  <a:pt x="1036626" y="1792843"/>
                  <a:pt x="1023582" y="1774209"/>
                </a:cubicBezTo>
                <a:cubicBezTo>
                  <a:pt x="1004770" y="1747334"/>
                  <a:pt x="988674" y="1718566"/>
                  <a:pt x="968991" y="1692322"/>
                </a:cubicBezTo>
                <a:cubicBezTo>
                  <a:pt x="955343" y="1674125"/>
                  <a:pt x="944132" y="1653815"/>
                  <a:pt x="928048" y="1637731"/>
                </a:cubicBezTo>
                <a:cubicBezTo>
                  <a:pt x="911964" y="1621647"/>
                  <a:pt x="889541" y="1612872"/>
                  <a:pt x="873457" y="1596788"/>
                </a:cubicBezTo>
                <a:cubicBezTo>
                  <a:pt x="861859" y="1585190"/>
                  <a:pt x="857134" y="1568037"/>
                  <a:pt x="846161" y="1555845"/>
                </a:cubicBezTo>
                <a:cubicBezTo>
                  <a:pt x="816034" y="1522370"/>
                  <a:pt x="788099" y="1485291"/>
                  <a:pt x="750627" y="1460310"/>
                </a:cubicBezTo>
                <a:cubicBezTo>
                  <a:pt x="736979" y="1451212"/>
                  <a:pt x="721821" y="1444048"/>
                  <a:pt x="709684" y="1433015"/>
                </a:cubicBezTo>
                <a:cubicBezTo>
                  <a:pt x="671600" y="1398393"/>
                  <a:pt x="641677" y="1354714"/>
                  <a:pt x="600502" y="1323833"/>
                </a:cubicBezTo>
                <a:cubicBezTo>
                  <a:pt x="582305" y="1310185"/>
                  <a:pt x="564420" y="1296110"/>
                  <a:pt x="545910" y="1282889"/>
                </a:cubicBezTo>
                <a:cubicBezTo>
                  <a:pt x="532563" y="1273355"/>
                  <a:pt x="517568" y="1266095"/>
                  <a:pt x="504967" y="1255594"/>
                </a:cubicBezTo>
                <a:cubicBezTo>
                  <a:pt x="490140" y="1243238"/>
                  <a:pt x="480896" y="1224024"/>
                  <a:pt x="464024" y="1214651"/>
                </a:cubicBezTo>
                <a:cubicBezTo>
                  <a:pt x="438873" y="1200678"/>
                  <a:pt x="406077" y="1203315"/>
                  <a:pt x="382137" y="1187355"/>
                </a:cubicBezTo>
                <a:cubicBezTo>
                  <a:pt x="368489" y="1178257"/>
                  <a:pt x="355865" y="1167395"/>
                  <a:pt x="341194" y="1160060"/>
                </a:cubicBezTo>
                <a:cubicBezTo>
                  <a:pt x="279643" y="1129284"/>
                  <a:pt x="317976" y="1168006"/>
                  <a:pt x="259307" y="1119116"/>
                </a:cubicBezTo>
                <a:cubicBezTo>
                  <a:pt x="179296" y="1052440"/>
                  <a:pt x="252415" y="1106244"/>
                  <a:pt x="191069" y="1037230"/>
                </a:cubicBezTo>
                <a:cubicBezTo>
                  <a:pt x="165423" y="1008379"/>
                  <a:pt x="130594" y="987462"/>
                  <a:pt x="109182" y="955343"/>
                </a:cubicBezTo>
                <a:cubicBezTo>
                  <a:pt x="72788" y="900752"/>
                  <a:pt x="95535" y="923498"/>
                  <a:pt x="40943" y="887104"/>
                </a:cubicBezTo>
                <a:cubicBezTo>
                  <a:pt x="36394" y="868907"/>
                  <a:pt x="29722" y="851112"/>
                  <a:pt x="27296" y="832513"/>
                </a:cubicBezTo>
                <a:cubicBezTo>
                  <a:pt x="16055" y="746330"/>
                  <a:pt x="0" y="573206"/>
                  <a:pt x="0" y="573206"/>
                </a:cubicBezTo>
                <a:cubicBezTo>
                  <a:pt x="4549" y="518615"/>
                  <a:pt x="-8309" y="459620"/>
                  <a:pt x="13648" y="409433"/>
                </a:cubicBezTo>
                <a:cubicBezTo>
                  <a:pt x="23443" y="387044"/>
                  <a:pt x="101276" y="347594"/>
                  <a:pt x="136478" y="341194"/>
                </a:cubicBezTo>
                <a:cubicBezTo>
                  <a:pt x="172564" y="334633"/>
                  <a:pt x="209109" y="330592"/>
                  <a:pt x="245660" y="327546"/>
                </a:cubicBezTo>
                <a:cubicBezTo>
                  <a:pt x="263794" y="326035"/>
                  <a:pt x="211540" y="336645"/>
                  <a:pt x="272955" y="341194"/>
                </a:cubicBezTo>
                <a:close/>
              </a:path>
            </a:pathLst>
          </a:custGeom>
          <a:solidFill>
            <a:srgbClr val="F9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Mainland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Island</a:t>
            </a:r>
            <a:endParaRPr lang="en-GB" sz="4000" dirty="0"/>
          </a:p>
        </p:txBody>
      </p:sp>
      <p:sp>
        <p:nvSpPr>
          <p:cNvPr id="3" name="Oval 2"/>
          <p:cNvSpPr/>
          <p:nvPr/>
        </p:nvSpPr>
        <p:spPr>
          <a:xfrm>
            <a:off x="800557" y="210150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320788" y="209774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75954" y="254012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726013" y="2608699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630665" y="3084797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03614" y="2515036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1945021" y="3645024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807362" y="3192809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420852" y="494636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157654" y="429417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819636" y="462120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815287" y="4375271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838351" y="5566883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420852" y="5877272"/>
            <a:ext cx="288032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225356" y="3629613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629381" y="4096518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3982367" y="4802799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1815582" y="229901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236047" y="5451142"/>
            <a:ext cx="288032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233053" y="1609641"/>
            <a:ext cx="251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Population</a:t>
            </a:r>
            <a:endParaRPr lang="en-GB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91646" y="2236699"/>
            <a:ext cx="860038" cy="1064122"/>
          </a:xfrm>
          <a:prstGeom prst="straightConnector1">
            <a:avLst/>
          </a:prstGeom>
          <a:ln w="952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7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Founder effect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01317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Mainland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44832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few individuals colonise a new isolated area</a:t>
            </a:r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80528" y="1268760"/>
            <a:ext cx="4539131" cy="5854889"/>
            <a:chOff x="-180528" y="1268760"/>
            <a:chExt cx="4539131" cy="5854889"/>
          </a:xfrm>
        </p:grpSpPr>
        <p:sp>
          <p:nvSpPr>
            <p:cNvPr id="4" name="Freeform 3"/>
            <p:cNvSpPr/>
            <p:nvPr/>
          </p:nvSpPr>
          <p:spPr>
            <a:xfrm>
              <a:off x="-180528" y="1268760"/>
              <a:ext cx="4539131" cy="5854889"/>
            </a:xfrm>
            <a:custGeom>
              <a:avLst/>
              <a:gdLst>
                <a:gd name="connsiteX0" fmla="*/ 0 w 4539131"/>
                <a:gd name="connsiteY0" fmla="*/ 0 h 5854889"/>
                <a:gd name="connsiteX1" fmla="*/ 68238 w 4539131"/>
                <a:gd name="connsiteY1" fmla="*/ 40943 h 5854889"/>
                <a:gd name="connsiteX2" fmla="*/ 95534 w 4539131"/>
                <a:gd name="connsiteY2" fmla="*/ 81886 h 5854889"/>
                <a:gd name="connsiteX3" fmla="*/ 136477 w 4539131"/>
                <a:gd name="connsiteY3" fmla="*/ 95534 h 5854889"/>
                <a:gd name="connsiteX4" fmla="*/ 177420 w 4539131"/>
                <a:gd name="connsiteY4" fmla="*/ 122830 h 5854889"/>
                <a:gd name="connsiteX5" fmla="*/ 300250 w 4539131"/>
                <a:gd name="connsiteY5" fmla="*/ 163773 h 5854889"/>
                <a:gd name="connsiteX6" fmla="*/ 382137 w 4539131"/>
                <a:gd name="connsiteY6" fmla="*/ 218364 h 5854889"/>
                <a:gd name="connsiteX7" fmla="*/ 491319 w 4539131"/>
                <a:gd name="connsiteY7" fmla="*/ 272955 h 5854889"/>
                <a:gd name="connsiteX8" fmla="*/ 641444 w 4539131"/>
                <a:gd name="connsiteY8" fmla="*/ 313898 h 5854889"/>
                <a:gd name="connsiteX9" fmla="*/ 696035 w 4539131"/>
                <a:gd name="connsiteY9" fmla="*/ 382137 h 5854889"/>
                <a:gd name="connsiteX10" fmla="*/ 736979 w 4539131"/>
                <a:gd name="connsiteY10" fmla="*/ 423080 h 5854889"/>
                <a:gd name="connsiteX11" fmla="*/ 791570 w 4539131"/>
                <a:gd name="connsiteY11" fmla="*/ 504967 h 5854889"/>
                <a:gd name="connsiteX12" fmla="*/ 805217 w 4539131"/>
                <a:gd name="connsiteY12" fmla="*/ 545910 h 5854889"/>
                <a:gd name="connsiteX13" fmla="*/ 887104 w 4539131"/>
                <a:gd name="connsiteY13" fmla="*/ 586853 h 5854889"/>
                <a:gd name="connsiteX14" fmla="*/ 928047 w 4539131"/>
                <a:gd name="connsiteY14" fmla="*/ 627797 h 5854889"/>
                <a:gd name="connsiteX15" fmla="*/ 982638 w 4539131"/>
                <a:gd name="connsiteY15" fmla="*/ 641445 h 5854889"/>
                <a:gd name="connsiteX16" fmla="*/ 1023582 w 4539131"/>
                <a:gd name="connsiteY16" fmla="*/ 668740 h 5854889"/>
                <a:gd name="connsiteX17" fmla="*/ 1132764 w 4539131"/>
                <a:gd name="connsiteY17" fmla="*/ 696036 h 5854889"/>
                <a:gd name="connsiteX18" fmla="*/ 1132764 w 4539131"/>
                <a:gd name="connsiteY18" fmla="*/ 696036 h 5854889"/>
                <a:gd name="connsiteX19" fmla="*/ 1214650 w 4539131"/>
                <a:gd name="connsiteY19" fmla="*/ 723331 h 5854889"/>
                <a:gd name="connsiteX20" fmla="*/ 1255594 w 4539131"/>
                <a:gd name="connsiteY20" fmla="*/ 736979 h 5854889"/>
                <a:gd name="connsiteX21" fmla="*/ 1542197 w 4539131"/>
                <a:gd name="connsiteY21" fmla="*/ 736979 h 5854889"/>
                <a:gd name="connsiteX22" fmla="*/ 1719617 w 4539131"/>
                <a:gd name="connsiteY22" fmla="*/ 764274 h 5854889"/>
                <a:gd name="connsiteX23" fmla="*/ 1801504 w 4539131"/>
                <a:gd name="connsiteY23" fmla="*/ 791570 h 5854889"/>
                <a:gd name="connsiteX24" fmla="*/ 1978925 w 4539131"/>
                <a:gd name="connsiteY24" fmla="*/ 818865 h 5854889"/>
                <a:gd name="connsiteX25" fmla="*/ 2060811 w 4539131"/>
                <a:gd name="connsiteY25" fmla="*/ 846161 h 5854889"/>
                <a:gd name="connsiteX26" fmla="*/ 2129050 w 4539131"/>
                <a:gd name="connsiteY26" fmla="*/ 859809 h 5854889"/>
                <a:gd name="connsiteX27" fmla="*/ 2183641 w 4539131"/>
                <a:gd name="connsiteY27" fmla="*/ 887104 h 5854889"/>
                <a:gd name="connsiteX28" fmla="*/ 2224585 w 4539131"/>
                <a:gd name="connsiteY28" fmla="*/ 900752 h 5854889"/>
                <a:gd name="connsiteX29" fmla="*/ 2265528 w 4539131"/>
                <a:gd name="connsiteY29" fmla="*/ 928048 h 5854889"/>
                <a:gd name="connsiteX30" fmla="*/ 2333767 w 4539131"/>
                <a:gd name="connsiteY30" fmla="*/ 955343 h 5854889"/>
                <a:gd name="connsiteX31" fmla="*/ 2429301 w 4539131"/>
                <a:gd name="connsiteY31" fmla="*/ 1009934 h 5854889"/>
                <a:gd name="connsiteX32" fmla="*/ 2552131 w 4539131"/>
                <a:gd name="connsiteY32" fmla="*/ 1105468 h 5854889"/>
                <a:gd name="connsiteX33" fmla="*/ 2593074 w 4539131"/>
                <a:gd name="connsiteY33" fmla="*/ 1132764 h 5854889"/>
                <a:gd name="connsiteX34" fmla="*/ 2634017 w 4539131"/>
                <a:gd name="connsiteY34" fmla="*/ 1187355 h 5854889"/>
                <a:gd name="connsiteX35" fmla="*/ 2688608 w 4539131"/>
                <a:gd name="connsiteY35" fmla="*/ 1201003 h 5854889"/>
                <a:gd name="connsiteX36" fmla="*/ 2838734 w 4539131"/>
                <a:gd name="connsiteY36" fmla="*/ 1392071 h 5854889"/>
                <a:gd name="connsiteX37" fmla="*/ 2879677 w 4539131"/>
                <a:gd name="connsiteY37" fmla="*/ 1473958 h 5854889"/>
                <a:gd name="connsiteX38" fmla="*/ 2947916 w 4539131"/>
                <a:gd name="connsiteY38" fmla="*/ 1583140 h 5854889"/>
                <a:gd name="connsiteX39" fmla="*/ 3002507 w 4539131"/>
                <a:gd name="connsiteY39" fmla="*/ 1624083 h 5854889"/>
                <a:gd name="connsiteX40" fmla="*/ 3043450 w 4539131"/>
                <a:gd name="connsiteY40" fmla="*/ 1665027 h 5854889"/>
                <a:gd name="connsiteX41" fmla="*/ 3084394 w 4539131"/>
                <a:gd name="connsiteY41" fmla="*/ 1719618 h 5854889"/>
                <a:gd name="connsiteX42" fmla="*/ 3138985 w 4539131"/>
                <a:gd name="connsiteY42" fmla="*/ 1746913 h 5854889"/>
                <a:gd name="connsiteX43" fmla="*/ 3234519 w 4539131"/>
                <a:gd name="connsiteY43" fmla="*/ 1801504 h 5854889"/>
                <a:gd name="connsiteX44" fmla="*/ 3302758 w 4539131"/>
                <a:gd name="connsiteY44" fmla="*/ 1869743 h 5854889"/>
                <a:gd name="connsiteX45" fmla="*/ 3343701 w 4539131"/>
                <a:gd name="connsiteY45" fmla="*/ 1910686 h 5854889"/>
                <a:gd name="connsiteX46" fmla="*/ 3425588 w 4539131"/>
                <a:gd name="connsiteY46" fmla="*/ 1965277 h 5854889"/>
                <a:gd name="connsiteX47" fmla="*/ 3466531 w 4539131"/>
                <a:gd name="connsiteY47" fmla="*/ 2006221 h 5854889"/>
                <a:gd name="connsiteX48" fmla="*/ 3548417 w 4539131"/>
                <a:gd name="connsiteY48" fmla="*/ 2033516 h 5854889"/>
                <a:gd name="connsiteX49" fmla="*/ 3671247 w 4539131"/>
                <a:gd name="connsiteY49" fmla="*/ 2115403 h 5854889"/>
                <a:gd name="connsiteX50" fmla="*/ 3712191 w 4539131"/>
                <a:gd name="connsiteY50" fmla="*/ 2142698 h 5854889"/>
                <a:gd name="connsiteX51" fmla="*/ 3725838 w 4539131"/>
                <a:gd name="connsiteY51" fmla="*/ 2183642 h 5854889"/>
                <a:gd name="connsiteX52" fmla="*/ 3807725 w 4539131"/>
                <a:gd name="connsiteY52" fmla="*/ 2279176 h 5854889"/>
                <a:gd name="connsiteX53" fmla="*/ 3930555 w 4539131"/>
                <a:gd name="connsiteY53" fmla="*/ 2402006 h 5854889"/>
                <a:gd name="connsiteX54" fmla="*/ 3930555 w 4539131"/>
                <a:gd name="connsiteY54" fmla="*/ 2402006 h 5854889"/>
                <a:gd name="connsiteX55" fmla="*/ 4039737 w 4539131"/>
                <a:gd name="connsiteY55" fmla="*/ 2524836 h 5854889"/>
                <a:gd name="connsiteX56" fmla="*/ 4080680 w 4539131"/>
                <a:gd name="connsiteY56" fmla="*/ 2565779 h 5854889"/>
                <a:gd name="connsiteX57" fmla="*/ 4176214 w 4539131"/>
                <a:gd name="connsiteY57" fmla="*/ 2688609 h 5854889"/>
                <a:gd name="connsiteX58" fmla="*/ 4244453 w 4539131"/>
                <a:gd name="connsiteY58" fmla="*/ 2811439 h 5854889"/>
                <a:gd name="connsiteX59" fmla="*/ 4339988 w 4539131"/>
                <a:gd name="connsiteY59" fmla="*/ 2934268 h 5854889"/>
                <a:gd name="connsiteX60" fmla="*/ 4367283 w 4539131"/>
                <a:gd name="connsiteY60" fmla="*/ 2988859 h 5854889"/>
                <a:gd name="connsiteX61" fmla="*/ 4435522 w 4539131"/>
                <a:gd name="connsiteY61" fmla="*/ 3084394 h 5854889"/>
                <a:gd name="connsiteX62" fmla="*/ 4476465 w 4539131"/>
                <a:gd name="connsiteY62" fmla="*/ 3166280 h 5854889"/>
                <a:gd name="connsiteX63" fmla="*/ 4490113 w 4539131"/>
                <a:gd name="connsiteY63" fmla="*/ 3220871 h 5854889"/>
                <a:gd name="connsiteX64" fmla="*/ 4517408 w 4539131"/>
                <a:gd name="connsiteY64" fmla="*/ 3275462 h 5854889"/>
                <a:gd name="connsiteX65" fmla="*/ 4531056 w 4539131"/>
                <a:gd name="connsiteY65" fmla="*/ 3398292 h 5854889"/>
                <a:gd name="connsiteX66" fmla="*/ 4503761 w 4539131"/>
                <a:gd name="connsiteY66" fmla="*/ 3875964 h 5854889"/>
                <a:gd name="connsiteX67" fmla="*/ 4476465 w 4539131"/>
                <a:gd name="connsiteY67" fmla="*/ 3930555 h 5854889"/>
                <a:gd name="connsiteX68" fmla="*/ 4462817 w 4539131"/>
                <a:gd name="connsiteY68" fmla="*/ 4012442 h 5854889"/>
                <a:gd name="connsiteX69" fmla="*/ 4449170 w 4539131"/>
                <a:gd name="connsiteY69" fmla="*/ 4107976 h 5854889"/>
                <a:gd name="connsiteX70" fmla="*/ 4435522 w 4539131"/>
                <a:gd name="connsiteY70" fmla="*/ 4162567 h 5854889"/>
                <a:gd name="connsiteX71" fmla="*/ 4421874 w 4539131"/>
                <a:gd name="connsiteY71" fmla="*/ 4435522 h 5854889"/>
                <a:gd name="connsiteX72" fmla="*/ 4408226 w 4539131"/>
                <a:gd name="connsiteY72" fmla="*/ 4476465 h 5854889"/>
                <a:gd name="connsiteX73" fmla="*/ 4380931 w 4539131"/>
                <a:gd name="connsiteY73" fmla="*/ 4544704 h 5854889"/>
                <a:gd name="connsiteX74" fmla="*/ 4339988 w 4539131"/>
                <a:gd name="connsiteY74" fmla="*/ 4681182 h 5854889"/>
                <a:gd name="connsiteX75" fmla="*/ 4326340 w 4539131"/>
                <a:gd name="connsiteY75" fmla="*/ 4749421 h 5854889"/>
                <a:gd name="connsiteX76" fmla="*/ 4285397 w 4539131"/>
                <a:gd name="connsiteY76" fmla="*/ 4858603 h 5854889"/>
                <a:gd name="connsiteX77" fmla="*/ 4271749 w 4539131"/>
                <a:gd name="connsiteY77" fmla="*/ 4913194 h 5854889"/>
                <a:gd name="connsiteX78" fmla="*/ 4244453 w 4539131"/>
                <a:gd name="connsiteY78" fmla="*/ 4995080 h 5854889"/>
                <a:gd name="connsiteX79" fmla="*/ 4217158 w 4539131"/>
                <a:gd name="connsiteY79" fmla="*/ 5199797 h 5854889"/>
                <a:gd name="connsiteX80" fmla="*/ 4230805 w 4539131"/>
                <a:gd name="connsiteY80" fmla="*/ 5581934 h 5854889"/>
                <a:gd name="connsiteX81" fmla="*/ 4271749 w 4539131"/>
                <a:gd name="connsiteY81" fmla="*/ 5718412 h 5854889"/>
                <a:gd name="connsiteX82" fmla="*/ 4312692 w 4539131"/>
                <a:gd name="connsiteY82" fmla="*/ 5854889 h 58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539131" h="5854889">
                  <a:moveTo>
                    <a:pt x="0" y="0"/>
                  </a:moveTo>
                  <a:cubicBezTo>
                    <a:pt x="22746" y="13648"/>
                    <a:pt x="48098" y="23680"/>
                    <a:pt x="68238" y="40943"/>
                  </a:cubicBezTo>
                  <a:cubicBezTo>
                    <a:pt x="80692" y="51618"/>
                    <a:pt x="82726" y="71639"/>
                    <a:pt x="95534" y="81886"/>
                  </a:cubicBezTo>
                  <a:cubicBezTo>
                    <a:pt x="106768" y="90873"/>
                    <a:pt x="123610" y="89100"/>
                    <a:pt x="136477" y="95534"/>
                  </a:cubicBezTo>
                  <a:cubicBezTo>
                    <a:pt x="151148" y="102870"/>
                    <a:pt x="162749" y="115495"/>
                    <a:pt x="177420" y="122830"/>
                  </a:cubicBezTo>
                  <a:cubicBezTo>
                    <a:pt x="228809" y="148525"/>
                    <a:pt x="248127" y="150742"/>
                    <a:pt x="300250" y="163773"/>
                  </a:cubicBezTo>
                  <a:cubicBezTo>
                    <a:pt x="369033" y="232554"/>
                    <a:pt x="309716" y="185445"/>
                    <a:pt x="382137" y="218364"/>
                  </a:cubicBezTo>
                  <a:cubicBezTo>
                    <a:pt x="419180" y="235202"/>
                    <a:pt x="451844" y="263086"/>
                    <a:pt x="491319" y="272955"/>
                  </a:cubicBezTo>
                  <a:cubicBezTo>
                    <a:pt x="614457" y="303740"/>
                    <a:pt x="564912" y="288389"/>
                    <a:pt x="641444" y="313898"/>
                  </a:cubicBezTo>
                  <a:cubicBezTo>
                    <a:pt x="733016" y="374946"/>
                    <a:pt x="643296" y="303030"/>
                    <a:pt x="696035" y="382137"/>
                  </a:cubicBezTo>
                  <a:cubicBezTo>
                    <a:pt x="706741" y="398196"/>
                    <a:pt x="725129" y="407845"/>
                    <a:pt x="736979" y="423080"/>
                  </a:cubicBezTo>
                  <a:cubicBezTo>
                    <a:pt x="757120" y="448975"/>
                    <a:pt x="791570" y="504967"/>
                    <a:pt x="791570" y="504967"/>
                  </a:cubicBezTo>
                  <a:cubicBezTo>
                    <a:pt x="796119" y="518615"/>
                    <a:pt x="796230" y="534677"/>
                    <a:pt x="805217" y="545910"/>
                  </a:cubicBezTo>
                  <a:cubicBezTo>
                    <a:pt x="824459" y="569962"/>
                    <a:pt x="860131" y="577862"/>
                    <a:pt x="887104" y="586853"/>
                  </a:cubicBezTo>
                  <a:cubicBezTo>
                    <a:pt x="900752" y="600501"/>
                    <a:pt x="911289" y="618221"/>
                    <a:pt x="928047" y="627797"/>
                  </a:cubicBezTo>
                  <a:cubicBezTo>
                    <a:pt x="944333" y="637103"/>
                    <a:pt x="965398" y="634056"/>
                    <a:pt x="982638" y="641445"/>
                  </a:cubicBezTo>
                  <a:cubicBezTo>
                    <a:pt x="997714" y="647906"/>
                    <a:pt x="1008167" y="663135"/>
                    <a:pt x="1023582" y="668740"/>
                  </a:cubicBezTo>
                  <a:cubicBezTo>
                    <a:pt x="1058838" y="681560"/>
                    <a:pt x="1096370" y="686937"/>
                    <a:pt x="1132764" y="696036"/>
                  </a:cubicBezTo>
                  <a:lnTo>
                    <a:pt x="1132764" y="696036"/>
                  </a:lnTo>
                  <a:lnTo>
                    <a:pt x="1214650" y="723331"/>
                  </a:lnTo>
                  <a:lnTo>
                    <a:pt x="1255594" y="736979"/>
                  </a:lnTo>
                  <a:cubicBezTo>
                    <a:pt x="1381447" y="705515"/>
                    <a:pt x="1307550" y="718207"/>
                    <a:pt x="1542197" y="736979"/>
                  </a:cubicBezTo>
                  <a:cubicBezTo>
                    <a:pt x="1581346" y="740111"/>
                    <a:pt x="1674263" y="751905"/>
                    <a:pt x="1719617" y="764274"/>
                  </a:cubicBezTo>
                  <a:cubicBezTo>
                    <a:pt x="1747375" y="771844"/>
                    <a:pt x="1773591" y="784592"/>
                    <a:pt x="1801504" y="791570"/>
                  </a:cubicBezTo>
                  <a:cubicBezTo>
                    <a:pt x="1826760" y="797884"/>
                    <a:pt x="1958714" y="815978"/>
                    <a:pt x="1978925" y="818865"/>
                  </a:cubicBezTo>
                  <a:cubicBezTo>
                    <a:pt x="2006220" y="827964"/>
                    <a:pt x="2033053" y="838590"/>
                    <a:pt x="2060811" y="846161"/>
                  </a:cubicBezTo>
                  <a:cubicBezTo>
                    <a:pt x="2083190" y="852265"/>
                    <a:pt x="2107044" y="852474"/>
                    <a:pt x="2129050" y="859809"/>
                  </a:cubicBezTo>
                  <a:cubicBezTo>
                    <a:pt x="2148351" y="866243"/>
                    <a:pt x="2164941" y="879090"/>
                    <a:pt x="2183641" y="887104"/>
                  </a:cubicBezTo>
                  <a:cubicBezTo>
                    <a:pt x="2196864" y="892771"/>
                    <a:pt x="2210937" y="896203"/>
                    <a:pt x="2224585" y="900752"/>
                  </a:cubicBezTo>
                  <a:cubicBezTo>
                    <a:pt x="2238233" y="909851"/>
                    <a:pt x="2250857" y="920713"/>
                    <a:pt x="2265528" y="928048"/>
                  </a:cubicBezTo>
                  <a:cubicBezTo>
                    <a:pt x="2287440" y="939004"/>
                    <a:pt x="2311380" y="945393"/>
                    <a:pt x="2333767" y="955343"/>
                  </a:cubicBezTo>
                  <a:cubicBezTo>
                    <a:pt x="2370855" y="971827"/>
                    <a:pt x="2397368" y="985985"/>
                    <a:pt x="2429301" y="1009934"/>
                  </a:cubicBezTo>
                  <a:cubicBezTo>
                    <a:pt x="2470797" y="1041056"/>
                    <a:pt x="2508973" y="1076696"/>
                    <a:pt x="2552131" y="1105468"/>
                  </a:cubicBezTo>
                  <a:cubicBezTo>
                    <a:pt x="2565779" y="1114567"/>
                    <a:pt x="2581476" y="1121166"/>
                    <a:pt x="2593074" y="1132764"/>
                  </a:cubicBezTo>
                  <a:cubicBezTo>
                    <a:pt x="2609158" y="1148848"/>
                    <a:pt x="2615508" y="1174134"/>
                    <a:pt x="2634017" y="1187355"/>
                  </a:cubicBezTo>
                  <a:cubicBezTo>
                    <a:pt x="2649280" y="1198257"/>
                    <a:pt x="2670411" y="1196454"/>
                    <a:pt x="2688608" y="1201003"/>
                  </a:cubicBezTo>
                  <a:cubicBezTo>
                    <a:pt x="2821825" y="1363823"/>
                    <a:pt x="2775572" y="1297331"/>
                    <a:pt x="2838734" y="1392071"/>
                  </a:cubicBezTo>
                  <a:cubicBezTo>
                    <a:pt x="2863756" y="1467137"/>
                    <a:pt x="2837348" y="1399882"/>
                    <a:pt x="2879677" y="1473958"/>
                  </a:cubicBezTo>
                  <a:cubicBezTo>
                    <a:pt x="2908504" y="1524406"/>
                    <a:pt x="2904427" y="1539651"/>
                    <a:pt x="2947916" y="1583140"/>
                  </a:cubicBezTo>
                  <a:cubicBezTo>
                    <a:pt x="2964000" y="1599224"/>
                    <a:pt x="2985237" y="1609280"/>
                    <a:pt x="3002507" y="1624083"/>
                  </a:cubicBezTo>
                  <a:cubicBezTo>
                    <a:pt x="3017161" y="1636644"/>
                    <a:pt x="3030889" y="1650373"/>
                    <a:pt x="3043450" y="1665027"/>
                  </a:cubicBezTo>
                  <a:cubicBezTo>
                    <a:pt x="3058253" y="1682297"/>
                    <a:pt x="3067124" y="1704815"/>
                    <a:pt x="3084394" y="1719618"/>
                  </a:cubicBezTo>
                  <a:cubicBezTo>
                    <a:pt x="3099841" y="1732858"/>
                    <a:pt x="3121321" y="1736819"/>
                    <a:pt x="3138985" y="1746913"/>
                  </a:cubicBezTo>
                  <a:cubicBezTo>
                    <a:pt x="3274017" y="1824074"/>
                    <a:pt x="3069550" y="1719021"/>
                    <a:pt x="3234519" y="1801504"/>
                  </a:cubicBezTo>
                  <a:cubicBezTo>
                    <a:pt x="3284560" y="1876568"/>
                    <a:pt x="3234519" y="1812878"/>
                    <a:pt x="3302758" y="1869743"/>
                  </a:cubicBezTo>
                  <a:cubicBezTo>
                    <a:pt x="3317585" y="1882099"/>
                    <a:pt x="3328466" y="1898837"/>
                    <a:pt x="3343701" y="1910686"/>
                  </a:cubicBezTo>
                  <a:cubicBezTo>
                    <a:pt x="3369596" y="1930826"/>
                    <a:pt x="3402391" y="1942080"/>
                    <a:pt x="3425588" y="1965277"/>
                  </a:cubicBezTo>
                  <a:cubicBezTo>
                    <a:pt x="3439236" y="1978925"/>
                    <a:pt x="3449659" y="1996848"/>
                    <a:pt x="3466531" y="2006221"/>
                  </a:cubicBezTo>
                  <a:cubicBezTo>
                    <a:pt x="3491682" y="2020194"/>
                    <a:pt x="3524477" y="2017556"/>
                    <a:pt x="3548417" y="2033516"/>
                  </a:cubicBezTo>
                  <a:lnTo>
                    <a:pt x="3671247" y="2115403"/>
                  </a:lnTo>
                  <a:lnTo>
                    <a:pt x="3712191" y="2142698"/>
                  </a:lnTo>
                  <a:cubicBezTo>
                    <a:pt x="3716740" y="2156346"/>
                    <a:pt x="3718701" y="2171151"/>
                    <a:pt x="3725838" y="2183642"/>
                  </a:cubicBezTo>
                  <a:cubicBezTo>
                    <a:pt x="3749180" y="2224491"/>
                    <a:pt x="3775460" y="2246911"/>
                    <a:pt x="3807725" y="2279176"/>
                  </a:cubicBezTo>
                  <a:cubicBezTo>
                    <a:pt x="3835759" y="2363277"/>
                    <a:pt x="3809864" y="2311487"/>
                    <a:pt x="3930555" y="2402006"/>
                  </a:cubicBezTo>
                  <a:lnTo>
                    <a:pt x="3930555" y="2402006"/>
                  </a:lnTo>
                  <a:cubicBezTo>
                    <a:pt x="3979262" y="2475068"/>
                    <a:pt x="3946252" y="2431351"/>
                    <a:pt x="4039737" y="2524836"/>
                  </a:cubicBezTo>
                  <a:cubicBezTo>
                    <a:pt x="4053385" y="2538484"/>
                    <a:pt x="4069974" y="2549720"/>
                    <a:pt x="4080680" y="2565779"/>
                  </a:cubicBezTo>
                  <a:cubicBezTo>
                    <a:pt x="4145977" y="2663724"/>
                    <a:pt x="4112075" y="2624468"/>
                    <a:pt x="4176214" y="2688609"/>
                  </a:cubicBezTo>
                  <a:cubicBezTo>
                    <a:pt x="4199892" y="2783319"/>
                    <a:pt x="4173540" y="2710136"/>
                    <a:pt x="4244453" y="2811439"/>
                  </a:cubicBezTo>
                  <a:cubicBezTo>
                    <a:pt x="4328737" y="2931844"/>
                    <a:pt x="4237439" y="2831719"/>
                    <a:pt x="4339988" y="2934268"/>
                  </a:cubicBezTo>
                  <a:cubicBezTo>
                    <a:pt x="4349086" y="2952465"/>
                    <a:pt x="4356500" y="2971607"/>
                    <a:pt x="4367283" y="2988859"/>
                  </a:cubicBezTo>
                  <a:cubicBezTo>
                    <a:pt x="4382730" y="3013574"/>
                    <a:pt x="4421090" y="3055532"/>
                    <a:pt x="4435522" y="3084394"/>
                  </a:cubicBezTo>
                  <a:cubicBezTo>
                    <a:pt x="4492031" y="3197410"/>
                    <a:pt x="4398235" y="3048934"/>
                    <a:pt x="4476465" y="3166280"/>
                  </a:cubicBezTo>
                  <a:cubicBezTo>
                    <a:pt x="4481014" y="3184477"/>
                    <a:pt x="4483527" y="3203308"/>
                    <a:pt x="4490113" y="3220871"/>
                  </a:cubicBezTo>
                  <a:cubicBezTo>
                    <a:pt x="4497256" y="3239920"/>
                    <a:pt x="4512833" y="3255638"/>
                    <a:pt x="4517408" y="3275462"/>
                  </a:cubicBezTo>
                  <a:cubicBezTo>
                    <a:pt x="4526671" y="3315602"/>
                    <a:pt x="4526507" y="3357349"/>
                    <a:pt x="4531056" y="3398292"/>
                  </a:cubicBezTo>
                  <a:cubicBezTo>
                    <a:pt x="4530545" y="3414647"/>
                    <a:pt x="4562122" y="3739788"/>
                    <a:pt x="4503761" y="3875964"/>
                  </a:cubicBezTo>
                  <a:cubicBezTo>
                    <a:pt x="4495747" y="3894664"/>
                    <a:pt x="4485564" y="3912358"/>
                    <a:pt x="4476465" y="3930555"/>
                  </a:cubicBezTo>
                  <a:cubicBezTo>
                    <a:pt x="4471916" y="3957851"/>
                    <a:pt x="4467025" y="3985092"/>
                    <a:pt x="4462817" y="4012442"/>
                  </a:cubicBezTo>
                  <a:cubicBezTo>
                    <a:pt x="4457926" y="4044236"/>
                    <a:pt x="4454924" y="4076327"/>
                    <a:pt x="4449170" y="4107976"/>
                  </a:cubicBezTo>
                  <a:cubicBezTo>
                    <a:pt x="4445815" y="4126431"/>
                    <a:pt x="4440071" y="4144370"/>
                    <a:pt x="4435522" y="4162567"/>
                  </a:cubicBezTo>
                  <a:cubicBezTo>
                    <a:pt x="4430973" y="4253552"/>
                    <a:pt x="4429766" y="4344766"/>
                    <a:pt x="4421874" y="4435522"/>
                  </a:cubicBezTo>
                  <a:cubicBezTo>
                    <a:pt x="4420628" y="4449854"/>
                    <a:pt x="4413277" y="4462995"/>
                    <a:pt x="4408226" y="4476465"/>
                  </a:cubicBezTo>
                  <a:cubicBezTo>
                    <a:pt x="4399624" y="4499404"/>
                    <a:pt x="4390029" y="4521958"/>
                    <a:pt x="4380931" y="4544704"/>
                  </a:cubicBezTo>
                  <a:cubicBezTo>
                    <a:pt x="4345952" y="4754576"/>
                    <a:pt x="4392882" y="4522499"/>
                    <a:pt x="4339988" y="4681182"/>
                  </a:cubicBezTo>
                  <a:cubicBezTo>
                    <a:pt x="4332653" y="4703188"/>
                    <a:pt x="4331966" y="4726917"/>
                    <a:pt x="4326340" y="4749421"/>
                  </a:cubicBezTo>
                  <a:cubicBezTo>
                    <a:pt x="4316759" y="4787744"/>
                    <a:pt x="4297916" y="4821047"/>
                    <a:pt x="4285397" y="4858603"/>
                  </a:cubicBezTo>
                  <a:cubicBezTo>
                    <a:pt x="4279466" y="4876398"/>
                    <a:pt x="4277139" y="4895228"/>
                    <a:pt x="4271749" y="4913194"/>
                  </a:cubicBezTo>
                  <a:cubicBezTo>
                    <a:pt x="4263481" y="4940752"/>
                    <a:pt x="4244453" y="4995080"/>
                    <a:pt x="4244453" y="4995080"/>
                  </a:cubicBezTo>
                  <a:cubicBezTo>
                    <a:pt x="4235252" y="5050284"/>
                    <a:pt x="4217158" y="5149679"/>
                    <a:pt x="4217158" y="5199797"/>
                  </a:cubicBezTo>
                  <a:cubicBezTo>
                    <a:pt x="4217158" y="5327257"/>
                    <a:pt x="4222854" y="5454722"/>
                    <a:pt x="4230805" y="5581934"/>
                  </a:cubicBezTo>
                  <a:cubicBezTo>
                    <a:pt x="4232610" y="5610815"/>
                    <a:pt x="4267392" y="5700985"/>
                    <a:pt x="4271749" y="5718412"/>
                  </a:cubicBezTo>
                  <a:cubicBezTo>
                    <a:pt x="4301511" y="5837463"/>
                    <a:pt x="4282267" y="5794041"/>
                    <a:pt x="4312692" y="5854889"/>
                  </a:cubicBezTo>
                </a:path>
              </a:pathLst>
            </a:custGeom>
            <a:solidFill>
              <a:srgbClr val="F9FFAB"/>
            </a:solidFill>
            <a:ln w="98425">
              <a:solidFill>
                <a:srgbClr val="F9FF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800557" y="210150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320788" y="209774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75954" y="254012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726013" y="260869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30665" y="3084797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103614" y="2515036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45021" y="3645024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07362" y="3192809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420852" y="494636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157654" y="42941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819636" y="462120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815287" y="437527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838351" y="5566883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0852" y="5877272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225356" y="3629613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629381" y="409651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982367" y="48027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815582" y="229901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236047" y="5451142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4358603" y="2996952"/>
            <a:ext cx="1149501" cy="7920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939185" y="1403933"/>
            <a:ext cx="3207224" cy="3016155"/>
            <a:chOff x="4939185" y="1403933"/>
            <a:chExt cx="3207224" cy="3016155"/>
          </a:xfrm>
        </p:grpSpPr>
        <p:sp>
          <p:nvSpPr>
            <p:cNvPr id="6" name="Freeform 5"/>
            <p:cNvSpPr/>
            <p:nvPr/>
          </p:nvSpPr>
          <p:spPr>
            <a:xfrm>
              <a:off x="4939185" y="1403933"/>
              <a:ext cx="3207224" cy="3016155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868144" y="21910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251455" y="280399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697154" y="199617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398781" y="26086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41170" y="302828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9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2498" y="707839"/>
            <a:ext cx="3792701" cy="3477259"/>
            <a:chOff x="4939185" y="1403933"/>
            <a:chExt cx="3207224" cy="3016155"/>
          </a:xfrm>
        </p:grpSpPr>
        <p:sp>
          <p:nvSpPr>
            <p:cNvPr id="5" name="Freeform 4"/>
            <p:cNvSpPr/>
            <p:nvPr/>
          </p:nvSpPr>
          <p:spPr>
            <a:xfrm>
              <a:off x="4939185" y="1403933"/>
              <a:ext cx="3207224" cy="3016155"/>
            </a:xfrm>
            <a:custGeom>
              <a:avLst/>
              <a:gdLst>
                <a:gd name="connsiteX0" fmla="*/ 272955 w 3207224"/>
                <a:gd name="connsiteY0" fmla="*/ 341194 h 3016155"/>
                <a:gd name="connsiteX1" fmla="*/ 614149 w 3207224"/>
                <a:gd name="connsiteY1" fmla="*/ 354842 h 3016155"/>
                <a:gd name="connsiteX2" fmla="*/ 696036 w 3207224"/>
                <a:gd name="connsiteY2" fmla="*/ 327546 h 3016155"/>
                <a:gd name="connsiteX3" fmla="*/ 750627 w 3207224"/>
                <a:gd name="connsiteY3" fmla="*/ 300251 h 3016155"/>
                <a:gd name="connsiteX4" fmla="*/ 805218 w 3207224"/>
                <a:gd name="connsiteY4" fmla="*/ 286603 h 3016155"/>
                <a:gd name="connsiteX5" fmla="*/ 846161 w 3207224"/>
                <a:gd name="connsiteY5" fmla="*/ 272955 h 3016155"/>
                <a:gd name="connsiteX6" fmla="*/ 955343 w 3207224"/>
                <a:gd name="connsiteY6" fmla="*/ 245660 h 3016155"/>
                <a:gd name="connsiteX7" fmla="*/ 1050878 w 3207224"/>
                <a:gd name="connsiteY7" fmla="*/ 191069 h 3016155"/>
                <a:gd name="connsiteX8" fmla="*/ 1091821 w 3207224"/>
                <a:gd name="connsiteY8" fmla="*/ 163773 h 3016155"/>
                <a:gd name="connsiteX9" fmla="*/ 1173707 w 3207224"/>
                <a:gd name="connsiteY9" fmla="*/ 136477 h 3016155"/>
                <a:gd name="connsiteX10" fmla="*/ 1214651 w 3207224"/>
                <a:gd name="connsiteY10" fmla="*/ 122830 h 3016155"/>
                <a:gd name="connsiteX11" fmla="*/ 1296537 w 3207224"/>
                <a:gd name="connsiteY11" fmla="*/ 81886 h 3016155"/>
                <a:gd name="connsiteX12" fmla="*/ 1351128 w 3207224"/>
                <a:gd name="connsiteY12" fmla="*/ 54591 h 3016155"/>
                <a:gd name="connsiteX13" fmla="*/ 1392072 w 3207224"/>
                <a:gd name="connsiteY13" fmla="*/ 40943 h 3016155"/>
                <a:gd name="connsiteX14" fmla="*/ 1583140 w 3207224"/>
                <a:gd name="connsiteY14" fmla="*/ 0 h 3016155"/>
                <a:gd name="connsiteX15" fmla="*/ 1910687 w 3207224"/>
                <a:gd name="connsiteY15" fmla="*/ 27295 h 3016155"/>
                <a:gd name="connsiteX16" fmla="*/ 1951630 w 3207224"/>
                <a:gd name="connsiteY16" fmla="*/ 40943 h 3016155"/>
                <a:gd name="connsiteX17" fmla="*/ 2060812 w 3207224"/>
                <a:gd name="connsiteY17" fmla="*/ 54591 h 3016155"/>
                <a:gd name="connsiteX18" fmla="*/ 2101755 w 3207224"/>
                <a:gd name="connsiteY18" fmla="*/ 68239 h 3016155"/>
                <a:gd name="connsiteX19" fmla="*/ 2210937 w 3207224"/>
                <a:gd name="connsiteY19" fmla="*/ 122830 h 3016155"/>
                <a:gd name="connsiteX20" fmla="*/ 2265528 w 3207224"/>
                <a:gd name="connsiteY20" fmla="*/ 150125 h 3016155"/>
                <a:gd name="connsiteX21" fmla="*/ 2320119 w 3207224"/>
                <a:gd name="connsiteY21" fmla="*/ 177421 h 3016155"/>
                <a:gd name="connsiteX22" fmla="*/ 2374710 w 3207224"/>
                <a:gd name="connsiteY22" fmla="*/ 204716 h 3016155"/>
                <a:gd name="connsiteX23" fmla="*/ 2470245 w 3207224"/>
                <a:gd name="connsiteY23" fmla="*/ 272955 h 3016155"/>
                <a:gd name="connsiteX24" fmla="*/ 2511188 w 3207224"/>
                <a:gd name="connsiteY24" fmla="*/ 286603 h 3016155"/>
                <a:gd name="connsiteX25" fmla="*/ 2565779 w 3207224"/>
                <a:gd name="connsiteY25" fmla="*/ 313898 h 3016155"/>
                <a:gd name="connsiteX26" fmla="*/ 2647666 w 3207224"/>
                <a:gd name="connsiteY26" fmla="*/ 368489 h 3016155"/>
                <a:gd name="connsiteX27" fmla="*/ 2688609 w 3207224"/>
                <a:gd name="connsiteY27" fmla="*/ 395785 h 3016155"/>
                <a:gd name="connsiteX28" fmla="*/ 2784143 w 3207224"/>
                <a:gd name="connsiteY28" fmla="*/ 464024 h 3016155"/>
                <a:gd name="connsiteX29" fmla="*/ 2838734 w 3207224"/>
                <a:gd name="connsiteY29" fmla="*/ 559558 h 3016155"/>
                <a:gd name="connsiteX30" fmla="*/ 2879678 w 3207224"/>
                <a:gd name="connsiteY30" fmla="*/ 627797 h 3016155"/>
                <a:gd name="connsiteX31" fmla="*/ 2906973 w 3207224"/>
                <a:gd name="connsiteY31" fmla="*/ 682388 h 3016155"/>
                <a:gd name="connsiteX32" fmla="*/ 2947916 w 3207224"/>
                <a:gd name="connsiteY32" fmla="*/ 723331 h 3016155"/>
                <a:gd name="connsiteX33" fmla="*/ 2961564 w 3207224"/>
                <a:gd name="connsiteY33" fmla="*/ 764275 h 3016155"/>
                <a:gd name="connsiteX34" fmla="*/ 3016155 w 3207224"/>
                <a:gd name="connsiteY34" fmla="*/ 859809 h 3016155"/>
                <a:gd name="connsiteX35" fmla="*/ 3070746 w 3207224"/>
                <a:gd name="connsiteY35" fmla="*/ 1009934 h 3016155"/>
                <a:gd name="connsiteX36" fmla="*/ 3084394 w 3207224"/>
                <a:gd name="connsiteY36" fmla="*/ 1091821 h 3016155"/>
                <a:gd name="connsiteX37" fmla="*/ 3111690 w 3207224"/>
                <a:gd name="connsiteY37" fmla="*/ 1187355 h 3016155"/>
                <a:gd name="connsiteX38" fmla="*/ 3138985 w 3207224"/>
                <a:gd name="connsiteY38" fmla="*/ 1460310 h 3016155"/>
                <a:gd name="connsiteX39" fmla="*/ 3152633 w 3207224"/>
                <a:gd name="connsiteY39" fmla="*/ 1569492 h 3016155"/>
                <a:gd name="connsiteX40" fmla="*/ 3166281 w 3207224"/>
                <a:gd name="connsiteY40" fmla="*/ 1624083 h 3016155"/>
                <a:gd name="connsiteX41" fmla="*/ 3179928 w 3207224"/>
                <a:gd name="connsiteY41" fmla="*/ 1705970 h 3016155"/>
                <a:gd name="connsiteX42" fmla="*/ 3207224 w 3207224"/>
                <a:gd name="connsiteY42" fmla="*/ 1897039 h 3016155"/>
                <a:gd name="connsiteX43" fmla="*/ 3193576 w 3207224"/>
                <a:gd name="connsiteY43" fmla="*/ 2088107 h 3016155"/>
                <a:gd name="connsiteX44" fmla="*/ 3166281 w 3207224"/>
                <a:gd name="connsiteY44" fmla="*/ 2129051 h 3016155"/>
                <a:gd name="connsiteX45" fmla="*/ 3152633 w 3207224"/>
                <a:gd name="connsiteY45" fmla="*/ 2169994 h 3016155"/>
                <a:gd name="connsiteX46" fmla="*/ 3125337 w 3207224"/>
                <a:gd name="connsiteY46" fmla="*/ 2210937 h 3016155"/>
                <a:gd name="connsiteX47" fmla="*/ 3084394 w 3207224"/>
                <a:gd name="connsiteY47" fmla="*/ 2306472 h 3016155"/>
                <a:gd name="connsiteX48" fmla="*/ 3043451 w 3207224"/>
                <a:gd name="connsiteY48" fmla="*/ 2374710 h 3016155"/>
                <a:gd name="connsiteX49" fmla="*/ 3016155 w 3207224"/>
                <a:gd name="connsiteY49" fmla="*/ 2470245 h 3016155"/>
                <a:gd name="connsiteX50" fmla="*/ 2975212 w 3207224"/>
                <a:gd name="connsiteY50" fmla="*/ 2593075 h 3016155"/>
                <a:gd name="connsiteX51" fmla="*/ 2893325 w 3207224"/>
                <a:gd name="connsiteY51" fmla="*/ 2702257 h 3016155"/>
                <a:gd name="connsiteX52" fmla="*/ 2825087 w 3207224"/>
                <a:gd name="connsiteY52" fmla="*/ 2784143 h 3016155"/>
                <a:gd name="connsiteX53" fmla="*/ 2729552 w 3207224"/>
                <a:gd name="connsiteY53" fmla="*/ 2838734 h 3016155"/>
                <a:gd name="connsiteX54" fmla="*/ 2647666 w 3207224"/>
                <a:gd name="connsiteY54" fmla="*/ 2906973 h 3016155"/>
                <a:gd name="connsiteX55" fmla="*/ 2579427 w 3207224"/>
                <a:gd name="connsiteY55" fmla="*/ 2934269 h 3016155"/>
                <a:gd name="connsiteX56" fmla="*/ 2524836 w 3207224"/>
                <a:gd name="connsiteY56" fmla="*/ 2961564 h 3016155"/>
                <a:gd name="connsiteX57" fmla="*/ 2470245 w 3207224"/>
                <a:gd name="connsiteY57" fmla="*/ 2975212 h 3016155"/>
                <a:gd name="connsiteX58" fmla="*/ 2374710 w 3207224"/>
                <a:gd name="connsiteY58" fmla="*/ 3002507 h 3016155"/>
                <a:gd name="connsiteX59" fmla="*/ 2279176 w 3207224"/>
                <a:gd name="connsiteY59" fmla="*/ 3016155 h 3016155"/>
                <a:gd name="connsiteX60" fmla="*/ 2169994 w 3207224"/>
                <a:gd name="connsiteY60" fmla="*/ 3002507 h 3016155"/>
                <a:gd name="connsiteX61" fmla="*/ 2088107 w 3207224"/>
                <a:gd name="connsiteY61" fmla="*/ 2975212 h 3016155"/>
                <a:gd name="connsiteX62" fmla="*/ 1965278 w 3207224"/>
                <a:gd name="connsiteY62" fmla="*/ 2879677 h 3016155"/>
                <a:gd name="connsiteX63" fmla="*/ 1937982 w 3207224"/>
                <a:gd name="connsiteY63" fmla="*/ 2838734 h 3016155"/>
                <a:gd name="connsiteX64" fmla="*/ 1883391 w 3207224"/>
                <a:gd name="connsiteY64" fmla="*/ 2811439 h 3016155"/>
                <a:gd name="connsiteX65" fmla="*/ 1828800 w 3207224"/>
                <a:gd name="connsiteY65" fmla="*/ 2770495 h 3016155"/>
                <a:gd name="connsiteX66" fmla="*/ 1746913 w 3207224"/>
                <a:gd name="connsiteY66" fmla="*/ 2674961 h 3016155"/>
                <a:gd name="connsiteX67" fmla="*/ 1692322 w 3207224"/>
                <a:gd name="connsiteY67" fmla="*/ 2593075 h 3016155"/>
                <a:gd name="connsiteX68" fmla="*/ 1624084 w 3207224"/>
                <a:gd name="connsiteY68" fmla="*/ 2524836 h 3016155"/>
                <a:gd name="connsiteX69" fmla="*/ 1514902 w 3207224"/>
                <a:gd name="connsiteY69" fmla="*/ 2374710 h 3016155"/>
                <a:gd name="connsiteX70" fmla="*/ 1460310 w 3207224"/>
                <a:gd name="connsiteY70" fmla="*/ 2320119 h 3016155"/>
                <a:gd name="connsiteX71" fmla="*/ 1419367 w 3207224"/>
                <a:gd name="connsiteY71" fmla="*/ 2251880 h 3016155"/>
                <a:gd name="connsiteX72" fmla="*/ 1351128 w 3207224"/>
                <a:gd name="connsiteY72" fmla="*/ 2169994 h 3016155"/>
                <a:gd name="connsiteX73" fmla="*/ 1323833 w 3207224"/>
                <a:gd name="connsiteY73" fmla="*/ 2129051 h 3016155"/>
                <a:gd name="connsiteX74" fmla="*/ 1282890 w 3207224"/>
                <a:gd name="connsiteY74" fmla="*/ 2088107 h 3016155"/>
                <a:gd name="connsiteX75" fmla="*/ 1187355 w 3207224"/>
                <a:gd name="connsiteY75" fmla="*/ 1965277 h 3016155"/>
                <a:gd name="connsiteX76" fmla="*/ 1132764 w 3207224"/>
                <a:gd name="connsiteY76" fmla="*/ 1897039 h 3016155"/>
                <a:gd name="connsiteX77" fmla="*/ 1105469 w 3207224"/>
                <a:gd name="connsiteY77" fmla="*/ 1856095 h 3016155"/>
                <a:gd name="connsiteX78" fmla="*/ 1064525 w 3207224"/>
                <a:gd name="connsiteY78" fmla="*/ 1828800 h 3016155"/>
                <a:gd name="connsiteX79" fmla="*/ 1023582 w 3207224"/>
                <a:gd name="connsiteY79" fmla="*/ 1774209 h 3016155"/>
                <a:gd name="connsiteX80" fmla="*/ 968991 w 3207224"/>
                <a:gd name="connsiteY80" fmla="*/ 1692322 h 3016155"/>
                <a:gd name="connsiteX81" fmla="*/ 928048 w 3207224"/>
                <a:gd name="connsiteY81" fmla="*/ 1637731 h 3016155"/>
                <a:gd name="connsiteX82" fmla="*/ 873457 w 3207224"/>
                <a:gd name="connsiteY82" fmla="*/ 1596788 h 3016155"/>
                <a:gd name="connsiteX83" fmla="*/ 846161 w 3207224"/>
                <a:gd name="connsiteY83" fmla="*/ 1555845 h 3016155"/>
                <a:gd name="connsiteX84" fmla="*/ 750627 w 3207224"/>
                <a:gd name="connsiteY84" fmla="*/ 1460310 h 3016155"/>
                <a:gd name="connsiteX85" fmla="*/ 709684 w 3207224"/>
                <a:gd name="connsiteY85" fmla="*/ 1433015 h 3016155"/>
                <a:gd name="connsiteX86" fmla="*/ 600502 w 3207224"/>
                <a:gd name="connsiteY86" fmla="*/ 1323833 h 3016155"/>
                <a:gd name="connsiteX87" fmla="*/ 545910 w 3207224"/>
                <a:gd name="connsiteY87" fmla="*/ 1282889 h 3016155"/>
                <a:gd name="connsiteX88" fmla="*/ 504967 w 3207224"/>
                <a:gd name="connsiteY88" fmla="*/ 1255594 h 3016155"/>
                <a:gd name="connsiteX89" fmla="*/ 464024 w 3207224"/>
                <a:gd name="connsiteY89" fmla="*/ 1214651 h 3016155"/>
                <a:gd name="connsiteX90" fmla="*/ 382137 w 3207224"/>
                <a:gd name="connsiteY90" fmla="*/ 1187355 h 3016155"/>
                <a:gd name="connsiteX91" fmla="*/ 341194 w 3207224"/>
                <a:gd name="connsiteY91" fmla="*/ 1160060 h 3016155"/>
                <a:gd name="connsiteX92" fmla="*/ 259307 w 3207224"/>
                <a:gd name="connsiteY92" fmla="*/ 1119116 h 3016155"/>
                <a:gd name="connsiteX93" fmla="*/ 191069 w 3207224"/>
                <a:gd name="connsiteY93" fmla="*/ 1037230 h 3016155"/>
                <a:gd name="connsiteX94" fmla="*/ 109182 w 3207224"/>
                <a:gd name="connsiteY94" fmla="*/ 955343 h 3016155"/>
                <a:gd name="connsiteX95" fmla="*/ 40943 w 3207224"/>
                <a:gd name="connsiteY95" fmla="*/ 887104 h 3016155"/>
                <a:gd name="connsiteX96" fmla="*/ 27296 w 3207224"/>
                <a:gd name="connsiteY96" fmla="*/ 832513 h 3016155"/>
                <a:gd name="connsiteX97" fmla="*/ 0 w 3207224"/>
                <a:gd name="connsiteY97" fmla="*/ 573206 h 3016155"/>
                <a:gd name="connsiteX98" fmla="*/ 13648 w 3207224"/>
                <a:gd name="connsiteY98" fmla="*/ 409433 h 3016155"/>
                <a:gd name="connsiteX99" fmla="*/ 136478 w 3207224"/>
                <a:gd name="connsiteY99" fmla="*/ 341194 h 3016155"/>
                <a:gd name="connsiteX100" fmla="*/ 245660 w 3207224"/>
                <a:gd name="connsiteY100" fmla="*/ 327546 h 3016155"/>
                <a:gd name="connsiteX101" fmla="*/ 272955 w 3207224"/>
                <a:gd name="connsiteY101" fmla="*/ 341194 h 301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07224" h="3016155">
                  <a:moveTo>
                    <a:pt x="272955" y="341194"/>
                  </a:moveTo>
                  <a:cubicBezTo>
                    <a:pt x="334370" y="345743"/>
                    <a:pt x="381547" y="372733"/>
                    <a:pt x="614149" y="354842"/>
                  </a:cubicBezTo>
                  <a:cubicBezTo>
                    <a:pt x="641445" y="345743"/>
                    <a:pt x="670301" y="340413"/>
                    <a:pt x="696036" y="327546"/>
                  </a:cubicBezTo>
                  <a:cubicBezTo>
                    <a:pt x="714233" y="318448"/>
                    <a:pt x="731578" y="307394"/>
                    <a:pt x="750627" y="300251"/>
                  </a:cubicBezTo>
                  <a:cubicBezTo>
                    <a:pt x="768190" y="293665"/>
                    <a:pt x="787183" y="291756"/>
                    <a:pt x="805218" y="286603"/>
                  </a:cubicBezTo>
                  <a:cubicBezTo>
                    <a:pt x="819050" y="282651"/>
                    <a:pt x="832282" y="276740"/>
                    <a:pt x="846161" y="272955"/>
                  </a:cubicBezTo>
                  <a:cubicBezTo>
                    <a:pt x="882353" y="263084"/>
                    <a:pt x="955343" y="245660"/>
                    <a:pt x="955343" y="245660"/>
                  </a:cubicBezTo>
                  <a:cubicBezTo>
                    <a:pt x="1055103" y="179153"/>
                    <a:pt x="929661" y="260336"/>
                    <a:pt x="1050878" y="191069"/>
                  </a:cubicBezTo>
                  <a:cubicBezTo>
                    <a:pt x="1065119" y="182931"/>
                    <a:pt x="1076832" y="170435"/>
                    <a:pt x="1091821" y="163773"/>
                  </a:cubicBezTo>
                  <a:cubicBezTo>
                    <a:pt x="1118113" y="152087"/>
                    <a:pt x="1146412" y="145575"/>
                    <a:pt x="1173707" y="136477"/>
                  </a:cubicBezTo>
                  <a:lnTo>
                    <a:pt x="1214651" y="122830"/>
                  </a:lnTo>
                  <a:cubicBezTo>
                    <a:pt x="1293329" y="70377"/>
                    <a:pt x="1217436" y="115786"/>
                    <a:pt x="1296537" y="81886"/>
                  </a:cubicBezTo>
                  <a:cubicBezTo>
                    <a:pt x="1315237" y="73872"/>
                    <a:pt x="1332428" y="62605"/>
                    <a:pt x="1351128" y="54591"/>
                  </a:cubicBezTo>
                  <a:cubicBezTo>
                    <a:pt x="1364351" y="48924"/>
                    <a:pt x="1378193" y="44728"/>
                    <a:pt x="1392072" y="40943"/>
                  </a:cubicBezTo>
                  <a:cubicBezTo>
                    <a:pt x="1498947" y="11796"/>
                    <a:pt x="1485755" y="16231"/>
                    <a:pt x="1583140" y="0"/>
                  </a:cubicBezTo>
                  <a:cubicBezTo>
                    <a:pt x="1692322" y="9098"/>
                    <a:pt x="1801796" y="15196"/>
                    <a:pt x="1910687" y="27295"/>
                  </a:cubicBezTo>
                  <a:cubicBezTo>
                    <a:pt x="1924985" y="28884"/>
                    <a:pt x="1937476" y="38370"/>
                    <a:pt x="1951630" y="40943"/>
                  </a:cubicBezTo>
                  <a:cubicBezTo>
                    <a:pt x="1987716" y="47504"/>
                    <a:pt x="2024418" y="50042"/>
                    <a:pt x="2060812" y="54591"/>
                  </a:cubicBezTo>
                  <a:cubicBezTo>
                    <a:pt x="2074460" y="59140"/>
                    <a:pt x="2088659" y="62286"/>
                    <a:pt x="2101755" y="68239"/>
                  </a:cubicBezTo>
                  <a:cubicBezTo>
                    <a:pt x="2138798" y="85077"/>
                    <a:pt x="2174543" y="104633"/>
                    <a:pt x="2210937" y="122830"/>
                  </a:cubicBezTo>
                  <a:lnTo>
                    <a:pt x="2265528" y="150125"/>
                  </a:lnTo>
                  <a:lnTo>
                    <a:pt x="2320119" y="177421"/>
                  </a:lnTo>
                  <a:cubicBezTo>
                    <a:pt x="2338316" y="186519"/>
                    <a:pt x="2358434" y="192509"/>
                    <a:pt x="2374710" y="204716"/>
                  </a:cubicBezTo>
                  <a:cubicBezTo>
                    <a:pt x="2387076" y="213990"/>
                    <a:pt x="2450287" y="262976"/>
                    <a:pt x="2470245" y="272955"/>
                  </a:cubicBezTo>
                  <a:cubicBezTo>
                    <a:pt x="2483112" y="279389"/>
                    <a:pt x="2497965" y="280936"/>
                    <a:pt x="2511188" y="286603"/>
                  </a:cubicBezTo>
                  <a:cubicBezTo>
                    <a:pt x="2529888" y="294617"/>
                    <a:pt x="2547582" y="304800"/>
                    <a:pt x="2565779" y="313898"/>
                  </a:cubicBezTo>
                  <a:cubicBezTo>
                    <a:pt x="2643395" y="391516"/>
                    <a:pt x="2568659" y="328986"/>
                    <a:pt x="2647666" y="368489"/>
                  </a:cubicBezTo>
                  <a:cubicBezTo>
                    <a:pt x="2662337" y="375824"/>
                    <a:pt x="2675262" y="386251"/>
                    <a:pt x="2688609" y="395785"/>
                  </a:cubicBezTo>
                  <a:cubicBezTo>
                    <a:pt x="2807107" y="480427"/>
                    <a:pt x="2687653" y="399696"/>
                    <a:pt x="2784143" y="464024"/>
                  </a:cubicBezTo>
                  <a:cubicBezTo>
                    <a:pt x="2841339" y="549816"/>
                    <a:pt x="2781015" y="455664"/>
                    <a:pt x="2838734" y="559558"/>
                  </a:cubicBezTo>
                  <a:cubicBezTo>
                    <a:pt x="2851616" y="582746"/>
                    <a:pt x="2866796" y="604609"/>
                    <a:pt x="2879678" y="627797"/>
                  </a:cubicBezTo>
                  <a:cubicBezTo>
                    <a:pt x="2889558" y="645582"/>
                    <a:pt x="2895148" y="665833"/>
                    <a:pt x="2906973" y="682388"/>
                  </a:cubicBezTo>
                  <a:cubicBezTo>
                    <a:pt x="2918191" y="698094"/>
                    <a:pt x="2934268" y="709683"/>
                    <a:pt x="2947916" y="723331"/>
                  </a:cubicBezTo>
                  <a:cubicBezTo>
                    <a:pt x="2952465" y="736979"/>
                    <a:pt x="2955897" y="751052"/>
                    <a:pt x="2961564" y="764275"/>
                  </a:cubicBezTo>
                  <a:cubicBezTo>
                    <a:pt x="2982342" y="812756"/>
                    <a:pt x="2988744" y="818692"/>
                    <a:pt x="3016155" y="859809"/>
                  </a:cubicBezTo>
                  <a:cubicBezTo>
                    <a:pt x="3047429" y="984904"/>
                    <a:pt x="3022642" y="937777"/>
                    <a:pt x="3070746" y="1009934"/>
                  </a:cubicBezTo>
                  <a:cubicBezTo>
                    <a:pt x="3075295" y="1037230"/>
                    <a:pt x="3078967" y="1064686"/>
                    <a:pt x="3084394" y="1091821"/>
                  </a:cubicBezTo>
                  <a:cubicBezTo>
                    <a:pt x="3092963" y="1134663"/>
                    <a:pt x="3098682" y="1148332"/>
                    <a:pt x="3111690" y="1187355"/>
                  </a:cubicBezTo>
                  <a:cubicBezTo>
                    <a:pt x="3120788" y="1278340"/>
                    <a:pt x="3127643" y="1369577"/>
                    <a:pt x="3138985" y="1460310"/>
                  </a:cubicBezTo>
                  <a:cubicBezTo>
                    <a:pt x="3143534" y="1496704"/>
                    <a:pt x="3146603" y="1533314"/>
                    <a:pt x="3152633" y="1569492"/>
                  </a:cubicBezTo>
                  <a:cubicBezTo>
                    <a:pt x="3155717" y="1587994"/>
                    <a:pt x="3162603" y="1605690"/>
                    <a:pt x="3166281" y="1624083"/>
                  </a:cubicBezTo>
                  <a:cubicBezTo>
                    <a:pt x="3171708" y="1651218"/>
                    <a:pt x="3175823" y="1678604"/>
                    <a:pt x="3179928" y="1705970"/>
                  </a:cubicBezTo>
                  <a:cubicBezTo>
                    <a:pt x="3189472" y="1769595"/>
                    <a:pt x="3207224" y="1897039"/>
                    <a:pt x="3207224" y="1897039"/>
                  </a:cubicBezTo>
                  <a:cubicBezTo>
                    <a:pt x="3202675" y="1960728"/>
                    <a:pt x="3204672" y="2025227"/>
                    <a:pt x="3193576" y="2088107"/>
                  </a:cubicBezTo>
                  <a:cubicBezTo>
                    <a:pt x="3190725" y="2104260"/>
                    <a:pt x="3173616" y="2114380"/>
                    <a:pt x="3166281" y="2129051"/>
                  </a:cubicBezTo>
                  <a:cubicBezTo>
                    <a:pt x="3159847" y="2141918"/>
                    <a:pt x="3159067" y="2157127"/>
                    <a:pt x="3152633" y="2169994"/>
                  </a:cubicBezTo>
                  <a:cubicBezTo>
                    <a:pt x="3145297" y="2184665"/>
                    <a:pt x="3133475" y="2196696"/>
                    <a:pt x="3125337" y="2210937"/>
                  </a:cubicBezTo>
                  <a:cubicBezTo>
                    <a:pt x="3011748" y="2409717"/>
                    <a:pt x="3160947" y="2153367"/>
                    <a:pt x="3084394" y="2306472"/>
                  </a:cubicBezTo>
                  <a:cubicBezTo>
                    <a:pt x="3072531" y="2330198"/>
                    <a:pt x="3057099" y="2351964"/>
                    <a:pt x="3043451" y="2374710"/>
                  </a:cubicBezTo>
                  <a:cubicBezTo>
                    <a:pt x="3000786" y="2545368"/>
                    <a:pt x="3055314" y="2333190"/>
                    <a:pt x="3016155" y="2470245"/>
                  </a:cubicBezTo>
                  <a:cubicBezTo>
                    <a:pt x="3003584" y="2514243"/>
                    <a:pt x="3000306" y="2552297"/>
                    <a:pt x="2975212" y="2593075"/>
                  </a:cubicBezTo>
                  <a:cubicBezTo>
                    <a:pt x="2951369" y="2631819"/>
                    <a:pt x="2918560" y="2664405"/>
                    <a:pt x="2893325" y="2702257"/>
                  </a:cubicBezTo>
                  <a:cubicBezTo>
                    <a:pt x="2866487" y="2742515"/>
                    <a:pt x="2864493" y="2751305"/>
                    <a:pt x="2825087" y="2784143"/>
                  </a:cubicBezTo>
                  <a:cubicBezTo>
                    <a:pt x="2796150" y="2808257"/>
                    <a:pt x="2762926" y="2822048"/>
                    <a:pt x="2729552" y="2838734"/>
                  </a:cubicBezTo>
                  <a:cubicBezTo>
                    <a:pt x="2699370" y="2868916"/>
                    <a:pt x="2685666" y="2887973"/>
                    <a:pt x="2647666" y="2906973"/>
                  </a:cubicBezTo>
                  <a:cubicBezTo>
                    <a:pt x="2625754" y="2917929"/>
                    <a:pt x="2601814" y="2924319"/>
                    <a:pt x="2579427" y="2934269"/>
                  </a:cubicBezTo>
                  <a:cubicBezTo>
                    <a:pt x="2560836" y="2942532"/>
                    <a:pt x="2543885" y="2954421"/>
                    <a:pt x="2524836" y="2961564"/>
                  </a:cubicBezTo>
                  <a:cubicBezTo>
                    <a:pt x="2507273" y="2968150"/>
                    <a:pt x="2488280" y="2970059"/>
                    <a:pt x="2470245" y="2975212"/>
                  </a:cubicBezTo>
                  <a:cubicBezTo>
                    <a:pt x="2419078" y="2989831"/>
                    <a:pt x="2433387" y="2991839"/>
                    <a:pt x="2374710" y="3002507"/>
                  </a:cubicBezTo>
                  <a:cubicBezTo>
                    <a:pt x="2343061" y="3008261"/>
                    <a:pt x="2311021" y="3011606"/>
                    <a:pt x="2279176" y="3016155"/>
                  </a:cubicBezTo>
                  <a:cubicBezTo>
                    <a:pt x="2242782" y="3011606"/>
                    <a:pt x="2205857" y="3010192"/>
                    <a:pt x="2169994" y="3002507"/>
                  </a:cubicBezTo>
                  <a:cubicBezTo>
                    <a:pt x="2141861" y="2996478"/>
                    <a:pt x="2088107" y="2975212"/>
                    <a:pt x="2088107" y="2975212"/>
                  </a:cubicBezTo>
                  <a:cubicBezTo>
                    <a:pt x="2031038" y="2937166"/>
                    <a:pt x="2005368" y="2927785"/>
                    <a:pt x="1965278" y="2879677"/>
                  </a:cubicBezTo>
                  <a:cubicBezTo>
                    <a:pt x="1954777" y="2867076"/>
                    <a:pt x="1950583" y="2849235"/>
                    <a:pt x="1937982" y="2838734"/>
                  </a:cubicBezTo>
                  <a:cubicBezTo>
                    <a:pt x="1922353" y="2825710"/>
                    <a:pt x="1900643" y="2822222"/>
                    <a:pt x="1883391" y="2811439"/>
                  </a:cubicBezTo>
                  <a:cubicBezTo>
                    <a:pt x="1864102" y="2799383"/>
                    <a:pt x="1846070" y="2785298"/>
                    <a:pt x="1828800" y="2770495"/>
                  </a:cubicBezTo>
                  <a:cubicBezTo>
                    <a:pt x="1793458" y="2740202"/>
                    <a:pt x="1773881" y="2713486"/>
                    <a:pt x="1746913" y="2674961"/>
                  </a:cubicBezTo>
                  <a:cubicBezTo>
                    <a:pt x="1728100" y="2648086"/>
                    <a:pt x="1713095" y="2618465"/>
                    <a:pt x="1692322" y="2593075"/>
                  </a:cubicBezTo>
                  <a:cubicBezTo>
                    <a:pt x="1671952" y="2568178"/>
                    <a:pt x="1644454" y="2549733"/>
                    <a:pt x="1624084" y="2524836"/>
                  </a:cubicBezTo>
                  <a:cubicBezTo>
                    <a:pt x="1459948" y="2324223"/>
                    <a:pt x="1672909" y="2552467"/>
                    <a:pt x="1514902" y="2374710"/>
                  </a:cubicBezTo>
                  <a:cubicBezTo>
                    <a:pt x="1497805" y="2355476"/>
                    <a:pt x="1476110" y="2340433"/>
                    <a:pt x="1460310" y="2320119"/>
                  </a:cubicBezTo>
                  <a:cubicBezTo>
                    <a:pt x="1444024" y="2299180"/>
                    <a:pt x="1434969" y="2273333"/>
                    <a:pt x="1419367" y="2251880"/>
                  </a:cubicBezTo>
                  <a:cubicBezTo>
                    <a:pt x="1398469" y="2223145"/>
                    <a:pt x="1372942" y="2198040"/>
                    <a:pt x="1351128" y="2169994"/>
                  </a:cubicBezTo>
                  <a:cubicBezTo>
                    <a:pt x="1341058" y="2157047"/>
                    <a:pt x="1334333" y="2141652"/>
                    <a:pt x="1323833" y="2129051"/>
                  </a:cubicBezTo>
                  <a:cubicBezTo>
                    <a:pt x="1311477" y="2114223"/>
                    <a:pt x="1295246" y="2102934"/>
                    <a:pt x="1282890" y="2088107"/>
                  </a:cubicBezTo>
                  <a:cubicBezTo>
                    <a:pt x="1249684" y="2048260"/>
                    <a:pt x="1219401" y="2006063"/>
                    <a:pt x="1187355" y="1965277"/>
                  </a:cubicBezTo>
                  <a:cubicBezTo>
                    <a:pt x="1169358" y="1942372"/>
                    <a:pt x="1148922" y="1921276"/>
                    <a:pt x="1132764" y="1897039"/>
                  </a:cubicBezTo>
                  <a:cubicBezTo>
                    <a:pt x="1123666" y="1883391"/>
                    <a:pt x="1117067" y="1867693"/>
                    <a:pt x="1105469" y="1856095"/>
                  </a:cubicBezTo>
                  <a:cubicBezTo>
                    <a:pt x="1093871" y="1844497"/>
                    <a:pt x="1078173" y="1837898"/>
                    <a:pt x="1064525" y="1828800"/>
                  </a:cubicBezTo>
                  <a:cubicBezTo>
                    <a:pt x="1050877" y="1810603"/>
                    <a:pt x="1036626" y="1792843"/>
                    <a:pt x="1023582" y="1774209"/>
                  </a:cubicBezTo>
                  <a:cubicBezTo>
                    <a:pt x="1004770" y="1747334"/>
                    <a:pt x="988674" y="1718566"/>
                    <a:pt x="968991" y="1692322"/>
                  </a:cubicBezTo>
                  <a:cubicBezTo>
                    <a:pt x="955343" y="1674125"/>
                    <a:pt x="944132" y="1653815"/>
                    <a:pt x="928048" y="1637731"/>
                  </a:cubicBezTo>
                  <a:cubicBezTo>
                    <a:pt x="911964" y="1621647"/>
                    <a:pt x="889541" y="1612872"/>
                    <a:pt x="873457" y="1596788"/>
                  </a:cubicBezTo>
                  <a:cubicBezTo>
                    <a:pt x="861859" y="1585190"/>
                    <a:pt x="857134" y="1568037"/>
                    <a:pt x="846161" y="1555845"/>
                  </a:cubicBezTo>
                  <a:cubicBezTo>
                    <a:pt x="816034" y="1522370"/>
                    <a:pt x="788099" y="1485291"/>
                    <a:pt x="750627" y="1460310"/>
                  </a:cubicBezTo>
                  <a:cubicBezTo>
                    <a:pt x="736979" y="1451212"/>
                    <a:pt x="721821" y="1444048"/>
                    <a:pt x="709684" y="1433015"/>
                  </a:cubicBezTo>
                  <a:cubicBezTo>
                    <a:pt x="671600" y="1398393"/>
                    <a:pt x="641677" y="1354714"/>
                    <a:pt x="600502" y="1323833"/>
                  </a:cubicBezTo>
                  <a:cubicBezTo>
                    <a:pt x="582305" y="1310185"/>
                    <a:pt x="564420" y="1296110"/>
                    <a:pt x="545910" y="1282889"/>
                  </a:cubicBezTo>
                  <a:cubicBezTo>
                    <a:pt x="532563" y="1273355"/>
                    <a:pt x="517568" y="1266095"/>
                    <a:pt x="504967" y="1255594"/>
                  </a:cubicBezTo>
                  <a:cubicBezTo>
                    <a:pt x="490140" y="1243238"/>
                    <a:pt x="480896" y="1224024"/>
                    <a:pt x="464024" y="1214651"/>
                  </a:cubicBezTo>
                  <a:cubicBezTo>
                    <a:pt x="438873" y="1200678"/>
                    <a:pt x="406077" y="1203315"/>
                    <a:pt x="382137" y="1187355"/>
                  </a:cubicBezTo>
                  <a:cubicBezTo>
                    <a:pt x="368489" y="1178257"/>
                    <a:pt x="355865" y="1167395"/>
                    <a:pt x="341194" y="1160060"/>
                  </a:cubicBezTo>
                  <a:cubicBezTo>
                    <a:pt x="279643" y="1129284"/>
                    <a:pt x="317976" y="1168006"/>
                    <a:pt x="259307" y="1119116"/>
                  </a:cubicBezTo>
                  <a:cubicBezTo>
                    <a:pt x="179296" y="1052440"/>
                    <a:pt x="252415" y="1106244"/>
                    <a:pt x="191069" y="1037230"/>
                  </a:cubicBezTo>
                  <a:cubicBezTo>
                    <a:pt x="165423" y="1008379"/>
                    <a:pt x="130594" y="987462"/>
                    <a:pt x="109182" y="955343"/>
                  </a:cubicBezTo>
                  <a:cubicBezTo>
                    <a:pt x="72788" y="900752"/>
                    <a:pt x="95535" y="923498"/>
                    <a:pt x="40943" y="887104"/>
                  </a:cubicBezTo>
                  <a:cubicBezTo>
                    <a:pt x="36394" y="868907"/>
                    <a:pt x="29722" y="851112"/>
                    <a:pt x="27296" y="832513"/>
                  </a:cubicBezTo>
                  <a:cubicBezTo>
                    <a:pt x="16055" y="746330"/>
                    <a:pt x="0" y="573206"/>
                    <a:pt x="0" y="573206"/>
                  </a:cubicBezTo>
                  <a:cubicBezTo>
                    <a:pt x="4549" y="518615"/>
                    <a:pt x="-8309" y="459620"/>
                    <a:pt x="13648" y="409433"/>
                  </a:cubicBezTo>
                  <a:cubicBezTo>
                    <a:pt x="23443" y="387044"/>
                    <a:pt x="101276" y="347594"/>
                    <a:pt x="136478" y="341194"/>
                  </a:cubicBezTo>
                  <a:cubicBezTo>
                    <a:pt x="172564" y="334633"/>
                    <a:pt x="209109" y="330592"/>
                    <a:pt x="245660" y="327546"/>
                  </a:cubicBezTo>
                  <a:cubicBezTo>
                    <a:pt x="263794" y="326035"/>
                    <a:pt x="211540" y="336645"/>
                    <a:pt x="272955" y="341194"/>
                  </a:cubicBezTo>
                  <a:close/>
                </a:path>
              </a:pathLst>
            </a:custGeom>
            <a:solidFill>
              <a:srgbClr val="F9F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868144" y="2191000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251455" y="2803998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97154" y="199617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398781" y="2608699"/>
              <a:ext cx="288032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41170" y="3028281"/>
              <a:ext cx="288032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0166" y="233042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There may be a higher frequency of one allele in the </a:t>
            </a:r>
            <a:r>
              <a:rPr lang="en-GB" sz="3600" dirty="0" smtClean="0">
                <a:solidFill>
                  <a:srgbClr val="FF0000"/>
                </a:solidFill>
              </a:rPr>
              <a:t>founder population </a:t>
            </a:r>
            <a:r>
              <a:rPr lang="en-GB" sz="3600" dirty="0" smtClean="0"/>
              <a:t>just by chance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5192751"/>
            <a:ext cx="4507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allele needn’t have been very common in the original population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372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841</Words>
  <Application>Microsoft Office PowerPoint</Application>
  <PresentationFormat>On-screen Show (4:3)</PresentationFormat>
  <Paragraphs>149</Paragraphs>
  <Slides>27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Today we are covering from the specification:</vt:lpstr>
      <vt:lpstr>Starter</vt:lpstr>
      <vt:lpstr>Key terms</vt:lpstr>
      <vt:lpstr>Key terms</vt:lpstr>
      <vt:lpstr>The Founder effect</vt:lpstr>
      <vt:lpstr>The Founder effect</vt:lpstr>
      <vt:lpstr>The Founder effect</vt:lpstr>
      <vt:lpstr>Slide 9</vt:lpstr>
      <vt:lpstr>The island population grows</vt:lpstr>
      <vt:lpstr>…after a few generations</vt:lpstr>
      <vt:lpstr>…after a few generations</vt:lpstr>
      <vt:lpstr>…after a few generations</vt:lpstr>
      <vt:lpstr>…after a few generations</vt:lpstr>
      <vt:lpstr>The 2 populations now look very different!</vt:lpstr>
      <vt:lpstr>The Founder Effect</vt:lpstr>
      <vt:lpstr>Some examples of the founder effect in action…</vt:lpstr>
      <vt:lpstr>The Amish People</vt:lpstr>
      <vt:lpstr>‘The Royal Disease’</vt:lpstr>
      <vt:lpstr>The Fugates</vt:lpstr>
      <vt:lpstr>Population bottlenecks</vt:lpstr>
      <vt:lpstr>Slide 22</vt:lpstr>
      <vt:lpstr>Northern Elephant Seals</vt:lpstr>
      <vt:lpstr>Cheetahs</vt:lpstr>
      <vt:lpstr>Skittles bottleneck game</vt:lpstr>
      <vt:lpstr>Similarities and differences between the founder effect &amp; bottlenecking</vt:lpstr>
      <vt:lpstr>Similarities and differences between the founder effect &amp; bottlenecking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Variation &amp; the Founder Effect</dc:title>
  <dc:creator>James</dc:creator>
  <cp:lastModifiedBy>Varinder Singh</cp:lastModifiedBy>
  <cp:revision>30</cp:revision>
  <dcterms:created xsi:type="dcterms:W3CDTF">2011-03-26T14:11:21Z</dcterms:created>
  <dcterms:modified xsi:type="dcterms:W3CDTF">2013-05-10T14:12:13Z</dcterms:modified>
</cp:coreProperties>
</file>