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7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98E20D6-CF04-4CA1-87B3-220A076F8804}" type="datetimeFigureOut">
              <a:rPr lang="en-US" smtClean="0"/>
              <a:t>7/2/2010</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1923B1E-BC5C-4681-97AE-4D7557761C99}"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92CC31-2820-48B7-A47B-BD8579545F21}" type="datetimeFigureOut">
              <a:rPr lang="en-US" smtClean="0"/>
              <a:pPr/>
              <a:t>7/2/2010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92CC31-2820-48B7-A47B-BD8579545F21}" type="datetimeFigureOut">
              <a:rPr lang="en-US" smtClean="0"/>
              <a:pPr/>
              <a:t>7/2/2010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92CC31-2820-48B7-A47B-BD8579545F21}" type="datetimeFigureOut">
              <a:rPr lang="en-US" smtClean="0"/>
              <a:pPr/>
              <a:t>7/2/2010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92CC31-2820-48B7-A47B-BD8579545F21}" type="datetimeFigureOut">
              <a:rPr lang="en-US" smtClean="0"/>
              <a:pPr/>
              <a:t>7/2/2010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2CC31-2820-48B7-A47B-BD8579545F21}" type="datetimeFigureOut">
              <a:rPr lang="en-US" smtClean="0"/>
              <a:pPr/>
              <a:t>7/2/2010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92CC31-2820-48B7-A47B-BD8579545F21}" type="datetimeFigureOut">
              <a:rPr lang="en-US" smtClean="0"/>
              <a:pPr/>
              <a:t>7/2/2010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92CC31-2820-48B7-A47B-BD8579545F21}" type="datetimeFigureOut">
              <a:rPr lang="en-US" smtClean="0"/>
              <a:pPr/>
              <a:t>7/2/2010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92CC31-2820-48B7-A47B-BD8579545F21}" type="datetimeFigureOut">
              <a:rPr lang="en-US" smtClean="0"/>
              <a:pPr/>
              <a:t>7/2/2010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2CC31-2820-48B7-A47B-BD8579545F21}" type="datetimeFigureOut">
              <a:rPr lang="en-US" smtClean="0"/>
              <a:pPr/>
              <a:t>7/2/2010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2CC31-2820-48B7-A47B-BD8579545F21}" type="datetimeFigureOut">
              <a:rPr lang="en-US" smtClean="0"/>
              <a:pPr/>
              <a:t>7/2/2010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2CC31-2820-48B7-A47B-BD8579545F21}" type="datetimeFigureOut">
              <a:rPr lang="en-US" smtClean="0"/>
              <a:pPr/>
              <a:t>7/2/2010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560086-C030-4F97-A90E-3060BDF85E9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2CC31-2820-48B7-A47B-BD8579545F21}" type="datetimeFigureOut">
              <a:rPr lang="en-US" smtClean="0"/>
              <a:pPr/>
              <a:t>7/2/2010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60086-C030-4F97-A90E-3060BDF85E9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71744"/>
            <a:ext cx="7772400" cy="1470025"/>
          </a:xfrm>
        </p:spPr>
        <p:txBody>
          <a:bodyPr>
            <a:noAutofit/>
          </a:bodyPr>
          <a:lstStyle/>
          <a:p>
            <a:r>
              <a:rPr lang="en-GB" sz="9600" b="1" dirty="0" smtClean="0">
                <a:solidFill>
                  <a:srgbClr val="FF0000"/>
                </a:solidFill>
              </a:rPr>
              <a:t>Agricultural Ecosystems</a:t>
            </a:r>
            <a:endParaRPr lang="en-GB" sz="9600" b="1" dirty="0">
              <a:solidFill>
                <a:srgbClr val="FF0000"/>
              </a:solidFill>
            </a:endParaRPr>
          </a:p>
        </p:txBody>
      </p:sp>
      <p:sp>
        <p:nvSpPr>
          <p:cNvPr id="3" name="Subtitle 2"/>
          <p:cNvSpPr>
            <a:spLocks noGrp="1"/>
          </p:cNvSpPr>
          <p:nvPr>
            <p:ph type="subTitle" idx="1"/>
          </p:nvPr>
        </p:nvSpPr>
        <p:spPr>
          <a:xfrm>
            <a:off x="1371600" y="5033986"/>
            <a:ext cx="6400800" cy="609592"/>
          </a:xfrm>
        </p:spPr>
        <p:txBody>
          <a:bodyPr>
            <a:noAutofit/>
          </a:bodyPr>
          <a:lstStyle/>
          <a:p>
            <a:r>
              <a:rPr lang="en-GB" sz="6000" b="1" dirty="0" smtClean="0">
                <a:solidFill>
                  <a:srgbClr val="FF0000"/>
                </a:solidFill>
              </a:rPr>
              <a:t>5.4</a:t>
            </a:r>
            <a:endParaRPr lang="en-GB" sz="6000"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7000"/>
            <a:lum/>
          </a:blip>
          <a:srcRect/>
          <a:stretch>
            <a:fillRect l="-19000" r="-1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Productivity</a:t>
            </a:r>
            <a:endParaRPr lang="en-GB" dirty="0"/>
          </a:p>
        </p:txBody>
      </p:sp>
      <p:sp>
        <p:nvSpPr>
          <p:cNvPr id="3" name="Content Placeholder 2"/>
          <p:cNvSpPr>
            <a:spLocks noGrp="1"/>
          </p:cNvSpPr>
          <p:nvPr>
            <p:ph idx="1"/>
          </p:nvPr>
        </p:nvSpPr>
        <p:spPr>
          <a:xfrm>
            <a:off x="214282" y="1357298"/>
            <a:ext cx="8715436" cy="6000792"/>
          </a:xfrm>
        </p:spPr>
        <p:txBody>
          <a:bodyPr>
            <a:normAutofit fontScale="70000" lnSpcReduction="20000"/>
          </a:bodyPr>
          <a:lstStyle/>
          <a:p>
            <a:pPr algn="just"/>
            <a:r>
              <a:rPr lang="en-GB" sz="4200" b="1" dirty="0" smtClean="0"/>
              <a:t>Productivity is relatively low in natural ecosystems. </a:t>
            </a:r>
          </a:p>
          <a:p>
            <a:pPr algn="just"/>
            <a:r>
              <a:rPr lang="en-GB" sz="4200" b="1" dirty="0" smtClean="0"/>
              <a:t>To increase the productivity of a crop, one must reduce the effect of limiting factors on its growth - This requires additional energy!</a:t>
            </a:r>
          </a:p>
          <a:p>
            <a:pPr algn="just"/>
            <a:r>
              <a:rPr lang="en-GB" sz="4200" b="1" dirty="0" smtClean="0"/>
              <a:t>To reduce competition for carbon dioxide, light, water and minerals required for photosynthesis one must exclude other species and this requires energy.</a:t>
            </a:r>
          </a:p>
          <a:p>
            <a:pPr algn="just"/>
            <a:r>
              <a:rPr lang="en-GB" sz="4200" b="1" dirty="0" smtClean="0"/>
              <a:t>A monoculture is established </a:t>
            </a:r>
          </a:p>
          <a:p>
            <a:pPr algn="just"/>
            <a:r>
              <a:rPr lang="en-GB" sz="4200" b="1" dirty="0" smtClean="0"/>
              <a:t>Fertilisers provide essential ions, pesticides destroy pests and prevent disease. </a:t>
            </a:r>
          </a:p>
          <a:p>
            <a:pPr algn="just"/>
            <a:r>
              <a:rPr lang="en-GB" sz="4200" b="1" dirty="0" smtClean="0"/>
              <a:t>Collectively these factors mean productivity is higher in an agricultural ecosystem then in a natural one.</a:t>
            </a:r>
          </a:p>
          <a:p>
            <a:pPr algn="just">
              <a:buNone/>
            </a:pPr>
            <a:endParaRPr lang="en-GB"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normAutofit lnSpcReduction="10000"/>
          </a:bodyPr>
          <a:lstStyle/>
          <a:p>
            <a:pPr algn="just"/>
            <a:r>
              <a:rPr lang="en-GB" dirty="0" smtClean="0"/>
              <a:t>What is meant by the term net productivity?</a:t>
            </a:r>
          </a:p>
          <a:p>
            <a:pPr algn="just"/>
            <a:r>
              <a:rPr lang="en-GB" dirty="0" smtClean="0"/>
              <a:t>In what units is net productivity normally measured?</a:t>
            </a:r>
          </a:p>
          <a:p>
            <a:pPr algn="just"/>
            <a:r>
              <a:rPr lang="en-GB" dirty="0" smtClean="0"/>
              <a:t>Explain why the productivity of an agricultural ecosystem is greater then  that of a natural ecosystem. </a:t>
            </a:r>
          </a:p>
          <a:p>
            <a:pPr algn="just"/>
            <a:r>
              <a:rPr lang="en-GB" dirty="0" smtClean="0"/>
              <a:t>What are the differences between the ways that energy is provided in a natural ecosystem and in an agricultural ecosystem?</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Answers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Gross productivity minus respiratory losses </a:t>
            </a:r>
          </a:p>
          <a:p>
            <a:r>
              <a:rPr lang="en-GB" dirty="0" smtClean="0"/>
              <a:t>kJ m</a:t>
            </a:r>
            <a:r>
              <a:rPr lang="en-GB" baseline="30000" dirty="0" smtClean="0"/>
              <a:t>-2 </a:t>
            </a:r>
            <a:r>
              <a:rPr lang="en-GB" dirty="0" smtClean="0"/>
              <a:t>year</a:t>
            </a:r>
            <a:r>
              <a:rPr lang="en-GB" baseline="30000" dirty="0" smtClean="0"/>
              <a:t>-1 </a:t>
            </a:r>
          </a:p>
          <a:p>
            <a:r>
              <a:rPr lang="en-GB" dirty="0" smtClean="0"/>
              <a:t>In an agricultural ecosystem additional energy is put in to remove other species, add fertilisers and pesticides. These reduce competition for light, water, carbon dioxide etc, provide mineral ions, destroy pests and reduce disease. All these increase photosynthesis and hence productivity. </a:t>
            </a:r>
          </a:p>
          <a:p>
            <a:r>
              <a:rPr lang="en-GB" dirty="0" smtClean="0"/>
              <a:t>Natural ecosystems use only solar energy, agricultural ecosystems use additional energy from food (labour) and fossil fuels (machinery and transport).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fontScale="92500"/>
          </a:bodyPr>
          <a:lstStyle/>
          <a:p>
            <a:pPr>
              <a:buNone/>
            </a:pPr>
            <a:r>
              <a:rPr lang="en-GB" dirty="0" smtClean="0"/>
              <a:t>All students should know:</a:t>
            </a:r>
          </a:p>
          <a:p>
            <a:r>
              <a:rPr lang="en-GB" dirty="0" smtClean="0"/>
              <a:t>What is an agricultural ecosystem.</a:t>
            </a:r>
          </a:p>
          <a:p>
            <a:r>
              <a:rPr lang="en-GB" dirty="0" smtClean="0"/>
              <a:t>How natural and agricultural ecosystems differ.</a:t>
            </a:r>
          </a:p>
          <a:p>
            <a:r>
              <a:rPr lang="en-GB" dirty="0" smtClean="0"/>
              <a:t>What is meant by productivity.</a:t>
            </a:r>
          </a:p>
          <a:p>
            <a:r>
              <a:rPr lang="en-GB" dirty="0" smtClean="0"/>
              <a:t>How net productivity is calculated.</a:t>
            </a:r>
          </a:p>
          <a:p>
            <a:endParaRPr lang="en-GB" dirty="0"/>
          </a:p>
          <a:p>
            <a:endParaRPr lang="en-GB" dirty="0" smtClean="0"/>
          </a:p>
          <a:p>
            <a:pPr>
              <a:buNone/>
            </a:pPr>
            <a:r>
              <a:rPr lang="en-GB" dirty="0" smtClean="0"/>
              <a:t>Specification reference: 3.4.5</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Agricultural ecosystems</a:t>
            </a:r>
            <a:endParaRPr lang="en-GB" dirty="0"/>
          </a:p>
        </p:txBody>
      </p:sp>
      <p:sp>
        <p:nvSpPr>
          <p:cNvPr id="3" name="Content Placeholder 2"/>
          <p:cNvSpPr>
            <a:spLocks noGrp="1"/>
          </p:cNvSpPr>
          <p:nvPr>
            <p:ph idx="1"/>
          </p:nvPr>
        </p:nvSpPr>
        <p:spPr/>
        <p:txBody>
          <a:bodyPr/>
          <a:lstStyle/>
          <a:p>
            <a:r>
              <a:rPr lang="en-GB" dirty="0"/>
              <a:t>E</a:t>
            </a:r>
            <a:r>
              <a:rPr lang="en-GB" dirty="0" smtClean="0"/>
              <a:t>nergy is transferred through natural ecosystems.</a:t>
            </a:r>
          </a:p>
          <a:p>
            <a:r>
              <a:rPr lang="en-GB" dirty="0" smtClean="0"/>
              <a:t>Much of the landscape that we see is not a natural ecosystem but an agricultural one that has been created by humans</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an agricultural ecosystem</a:t>
            </a:r>
            <a:endParaRPr lang="en-GB" dirty="0"/>
          </a:p>
        </p:txBody>
      </p:sp>
      <p:sp>
        <p:nvSpPr>
          <p:cNvPr id="3" name="Content Placeholder 2"/>
          <p:cNvSpPr>
            <a:spLocks noGrp="1"/>
          </p:cNvSpPr>
          <p:nvPr>
            <p:ph idx="1"/>
          </p:nvPr>
        </p:nvSpPr>
        <p:spPr>
          <a:xfrm>
            <a:off x="71406" y="1357298"/>
            <a:ext cx="4400552" cy="6072230"/>
          </a:xfrm>
        </p:spPr>
        <p:txBody>
          <a:bodyPr>
            <a:normAutofit fontScale="70000" lnSpcReduction="20000"/>
          </a:bodyPr>
          <a:lstStyle/>
          <a:p>
            <a:pPr algn="just"/>
            <a:r>
              <a:rPr lang="en-GB" dirty="0" smtClean="0"/>
              <a:t>Made up of largely domesticated animals &amp; plants used to produce food for humans.</a:t>
            </a:r>
          </a:p>
          <a:p>
            <a:pPr algn="just"/>
            <a:r>
              <a:rPr lang="en-GB" dirty="0"/>
              <a:t>C</a:t>
            </a:r>
            <a:r>
              <a:rPr lang="en-GB" dirty="0" smtClean="0"/>
              <a:t>onsiderable energy losses occur at each </a:t>
            </a:r>
            <a:r>
              <a:rPr lang="en-GB" dirty="0" err="1" smtClean="0"/>
              <a:t>trophic</a:t>
            </a:r>
            <a:r>
              <a:rPr lang="en-GB" dirty="0" smtClean="0"/>
              <a:t> level of a food chain.</a:t>
            </a:r>
          </a:p>
          <a:p>
            <a:pPr algn="just"/>
            <a:r>
              <a:rPr lang="en-GB" dirty="0" smtClean="0"/>
              <a:t>Humans are usually at the 3rd, or even 4th, </a:t>
            </a:r>
            <a:r>
              <a:rPr lang="en-GB" dirty="0" err="1" smtClean="0"/>
              <a:t>trophic</a:t>
            </a:r>
            <a:r>
              <a:rPr lang="en-GB" dirty="0" smtClean="0"/>
              <a:t> level of a food chain.</a:t>
            </a:r>
          </a:p>
          <a:p>
            <a:pPr algn="just"/>
            <a:r>
              <a:rPr lang="en-GB" dirty="0" smtClean="0"/>
              <a:t>Agriculture tries to ensure that as much as possible of the Sun’s energy is transferred to humans.</a:t>
            </a:r>
          </a:p>
          <a:p>
            <a:pPr algn="just"/>
            <a:r>
              <a:rPr lang="en-GB" dirty="0" smtClean="0"/>
              <a:t>Agriculture channels the energy flowing through a food web into the human food chain and away from other food chains. This increases the productivity of the human food chain. </a:t>
            </a:r>
          </a:p>
        </p:txBody>
      </p:sp>
      <p:pic>
        <p:nvPicPr>
          <p:cNvPr id="18434" name="Picture 2" descr="http://sfscience.files.wordpress.com/2010/01/cows_small.jpg"/>
          <p:cNvPicPr>
            <a:picLocks noChangeAspect="1" noChangeArrowheads="1"/>
          </p:cNvPicPr>
          <p:nvPr/>
        </p:nvPicPr>
        <p:blipFill>
          <a:blip r:embed="rId2"/>
          <a:srcRect/>
          <a:stretch>
            <a:fillRect/>
          </a:stretch>
        </p:blipFill>
        <p:spPr bwMode="auto">
          <a:xfrm>
            <a:off x="4857752" y="1785926"/>
            <a:ext cx="3968778" cy="35719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productivity?</a:t>
            </a:r>
            <a:endParaRPr lang="en-GB" dirty="0"/>
          </a:p>
        </p:txBody>
      </p:sp>
      <p:sp>
        <p:nvSpPr>
          <p:cNvPr id="3" name="Content Placeholder 2"/>
          <p:cNvSpPr>
            <a:spLocks noGrp="1"/>
          </p:cNvSpPr>
          <p:nvPr>
            <p:ph idx="1"/>
          </p:nvPr>
        </p:nvSpPr>
        <p:spPr>
          <a:xfrm>
            <a:off x="457200" y="1357298"/>
            <a:ext cx="4114800" cy="5929354"/>
          </a:xfrm>
        </p:spPr>
        <p:txBody>
          <a:bodyPr>
            <a:normAutofit fontScale="70000" lnSpcReduction="20000"/>
          </a:bodyPr>
          <a:lstStyle/>
          <a:p>
            <a:pPr algn="just"/>
            <a:r>
              <a:rPr lang="en-GB" dirty="0" smtClean="0"/>
              <a:t>Productivity is a rate at which something is produced. Producers (green plants) ‘produce’ chemical energy by converting light energy into food e.g. Glucose during photosynthesis. </a:t>
            </a:r>
          </a:p>
          <a:p>
            <a:pPr algn="just"/>
            <a:r>
              <a:rPr lang="en-GB" dirty="0" smtClean="0"/>
              <a:t>The rate at which plants assimilate this chemical energy is called </a:t>
            </a:r>
            <a:r>
              <a:rPr lang="en-GB" dirty="0" smtClean="0">
                <a:solidFill>
                  <a:srgbClr val="FF0000"/>
                </a:solidFill>
              </a:rPr>
              <a:t>gross productivity</a:t>
            </a:r>
            <a:r>
              <a:rPr lang="en-GB" dirty="0" smtClean="0"/>
              <a:t>. It is measured for a given area over a given period of time, usually in units of </a:t>
            </a:r>
            <a:r>
              <a:rPr lang="en-GB" dirty="0" smtClean="0"/>
              <a:t>kJm</a:t>
            </a:r>
            <a:r>
              <a:rPr lang="en-GB" baseline="30000" dirty="0" smtClean="0"/>
              <a:t>-2</a:t>
            </a:r>
            <a:r>
              <a:rPr lang="en-GB" dirty="0" smtClean="0"/>
              <a:t>year</a:t>
            </a:r>
            <a:r>
              <a:rPr lang="en-GB" baseline="30000" dirty="0" smtClean="0"/>
              <a:t>-1</a:t>
            </a:r>
            <a:r>
              <a:rPr lang="en-GB" dirty="0" smtClean="0"/>
              <a:t> </a:t>
            </a:r>
            <a:r>
              <a:rPr lang="en-GB" dirty="0" smtClean="0"/>
              <a:t>(kJ/m</a:t>
            </a:r>
            <a:r>
              <a:rPr lang="en-GB" baseline="30000" dirty="0" smtClean="0">
                <a:effectLst>
                  <a:outerShdw blurRad="38100" dist="38100" dir="2700000" algn="tl">
                    <a:srgbClr val="000000">
                      <a:alpha val="43137"/>
                    </a:srgbClr>
                  </a:outerShdw>
                </a:effectLst>
              </a:rPr>
              <a:t>2</a:t>
            </a:r>
            <a:r>
              <a:rPr lang="en-GB" dirty="0" smtClean="0"/>
              <a:t>/year)</a:t>
            </a:r>
            <a:endParaRPr lang="en-GB" dirty="0" smtClean="0"/>
          </a:p>
          <a:p>
            <a:pPr algn="just"/>
            <a:r>
              <a:rPr lang="en-GB" dirty="0" smtClean="0"/>
              <a:t>Plants use approximately 20% of this chemical energy for respiration. The remainder of the energy is called the </a:t>
            </a:r>
            <a:r>
              <a:rPr lang="en-GB" dirty="0" smtClean="0">
                <a:solidFill>
                  <a:srgbClr val="FF0000"/>
                </a:solidFill>
              </a:rPr>
              <a:t>net productivity. </a:t>
            </a:r>
            <a:r>
              <a:rPr lang="en-GB" dirty="0" smtClean="0"/>
              <a:t> </a:t>
            </a:r>
          </a:p>
        </p:txBody>
      </p:sp>
      <p:pic>
        <p:nvPicPr>
          <p:cNvPr id="17410" name="Picture 2" descr="http://www.bio.mq.edu.au/units/biol227_pwd/Lecture%202/Fig2.3.gif"/>
          <p:cNvPicPr>
            <a:picLocks noChangeAspect="1" noChangeArrowheads="1"/>
          </p:cNvPicPr>
          <p:nvPr/>
        </p:nvPicPr>
        <p:blipFill>
          <a:blip r:embed="rId2"/>
          <a:srcRect/>
          <a:stretch>
            <a:fillRect/>
          </a:stretch>
        </p:blipFill>
        <p:spPr bwMode="auto">
          <a:xfrm>
            <a:off x="4929190" y="1714488"/>
            <a:ext cx="4357718" cy="4864066"/>
          </a:xfrm>
          <a:prstGeom prst="rect">
            <a:avLst/>
          </a:prstGeom>
          <a:noFill/>
        </p:spPr>
      </p:pic>
      <p:sp>
        <p:nvSpPr>
          <p:cNvPr id="5" name="Rectangle 4"/>
          <p:cNvSpPr/>
          <p:nvPr/>
        </p:nvSpPr>
        <p:spPr>
          <a:xfrm>
            <a:off x="5643570" y="5000636"/>
            <a:ext cx="3929090" cy="18573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62"/>
            <a:ext cx="8229600" cy="1143000"/>
          </a:xfrm>
        </p:spPr>
        <p:txBody>
          <a:bodyPr/>
          <a:lstStyle/>
          <a:p>
            <a:r>
              <a:rPr lang="en-GB" dirty="0" smtClean="0"/>
              <a:t>Net productivity</a:t>
            </a:r>
            <a:endParaRPr lang="en-GB" dirty="0"/>
          </a:p>
        </p:txBody>
      </p:sp>
      <p:sp>
        <p:nvSpPr>
          <p:cNvPr id="3" name="Content Placeholder 2"/>
          <p:cNvSpPr>
            <a:spLocks noGrp="1"/>
          </p:cNvSpPr>
          <p:nvPr>
            <p:ph idx="1"/>
          </p:nvPr>
        </p:nvSpPr>
        <p:spPr>
          <a:xfrm>
            <a:off x="457200" y="1071546"/>
            <a:ext cx="8229600" cy="5543576"/>
          </a:xfrm>
        </p:spPr>
        <p:txBody>
          <a:bodyPr>
            <a:normAutofit/>
          </a:bodyPr>
          <a:lstStyle/>
          <a:p>
            <a:pPr algn="just"/>
            <a:r>
              <a:rPr lang="en-GB" dirty="0" smtClean="0"/>
              <a:t>Net productivity is expressed as follows:</a:t>
            </a:r>
          </a:p>
          <a:p>
            <a:pPr algn="just">
              <a:buNone/>
            </a:pPr>
            <a:r>
              <a:rPr lang="en-GB" dirty="0"/>
              <a:t>	</a:t>
            </a:r>
            <a:r>
              <a:rPr lang="en-GB" sz="2600" dirty="0" smtClean="0">
                <a:solidFill>
                  <a:srgbClr val="FF0000"/>
                </a:solidFill>
              </a:rPr>
              <a:t>Net productivity = gross productivity – respiratory losses </a:t>
            </a:r>
          </a:p>
          <a:p>
            <a:pPr algn="just"/>
            <a:r>
              <a:rPr lang="en-GB" dirty="0" smtClean="0"/>
              <a:t>Net productivity is important in agricultural ecosystems and is affected by two main factors: </a:t>
            </a:r>
          </a:p>
          <a:p>
            <a:pPr lvl="1" algn="just"/>
            <a:r>
              <a:rPr lang="en-GB" dirty="0" smtClean="0"/>
              <a:t>The efficiency of the crop carrying out photosynthesis. This is improved if all the necessary conditions for photosynthesis are supplied</a:t>
            </a:r>
          </a:p>
          <a:p>
            <a:pPr lvl="1" algn="just"/>
            <a:r>
              <a:rPr lang="en-GB" dirty="0" smtClean="0"/>
              <a:t>The area of ground covered by the leaves of the crop.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fontScale="90000"/>
          </a:bodyPr>
          <a:lstStyle/>
          <a:p>
            <a:r>
              <a:rPr lang="en-GB" dirty="0" smtClean="0"/>
              <a:t>Comparison of natural and agricultural ecosystems</a:t>
            </a:r>
            <a:endParaRPr lang="en-GB" dirty="0"/>
          </a:p>
        </p:txBody>
      </p:sp>
      <p:graphicFrame>
        <p:nvGraphicFramePr>
          <p:cNvPr id="4" name="Content Placeholder 3"/>
          <p:cNvGraphicFramePr>
            <a:graphicFrameLocks noGrp="1"/>
          </p:cNvGraphicFramePr>
          <p:nvPr>
            <p:ph idx="1"/>
          </p:nvPr>
        </p:nvGraphicFramePr>
        <p:xfrm>
          <a:off x="0" y="1195930"/>
          <a:ext cx="9144000" cy="5662094"/>
        </p:xfrm>
        <a:graphic>
          <a:graphicData uri="http://schemas.openxmlformats.org/drawingml/2006/table">
            <a:tbl>
              <a:tblPr firstRow="1" bandRow="1">
                <a:tableStyleId>{5C22544A-7EE6-4342-B048-85BDC9FD1C3A}</a:tableStyleId>
              </a:tblPr>
              <a:tblGrid>
                <a:gridCol w="4429124"/>
                <a:gridCol w="4714876"/>
              </a:tblGrid>
              <a:tr h="571506">
                <a:tc>
                  <a:txBody>
                    <a:bodyPr/>
                    <a:lstStyle/>
                    <a:p>
                      <a:pPr algn="ctr"/>
                      <a:r>
                        <a:rPr lang="en-GB" dirty="0" smtClean="0"/>
                        <a:t>Natural ecosystem</a:t>
                      </a:r>
                    </a:p>
                  </a:txBody>
                  <a:tcPr/>
                </a:tc>
                <a:tc>
                  <a:txBody>
                    <a:bodyPr/>
                    <a:lstStyle/>
                    <a:p>
                      <a:pPr algn="ctr"/>
                      <a:r>
                        <a:rPr lang="en-GB" dirty="0" smtClean="0"/>
                        <a:t>Agricultural</a:t>
                      </a:r>
                      <a:r>
                        <a:rPr lang="en-GB" baseline="0" dirty="0" smtClean="0"/>
                        <a:t> ecosystem</a:t>
                      </a:r>
                      <a:endParaRPr lang="en-GB" dirty="0"/>
                    </a:p>
                  </a:txBody>
                  <a:tcPr/>
                </a:tc>
              </a:tr>
              <a:tr h="718411">
                <a:tc>
                  <a:txBody>
                    <a:bodyPr/>
                    <a:lstStyle/>
                    <a:p>
                      <a:pPr algn="ctr"/>
                      <a:r>
                        <a:rPr lang="en-GB" dirty="0" smtClean="0"/>
                        <a:t>Solar</a:t>
                      </a:r>
                      <a:r>
                        <a:rPr lang="en-GB" baseline="0" dirty="0" smtClean="0"/>
                        <a:t> energy only – no additional energy input</a:t>
                      </a:r>
                      <a:endParaRPr lang="en-GB" dirty="0"/>
                    </a:p>
                  </a:txBody>
                  <a:tcPr/>
                </a:tc>
                <a:tc>
                  <a:txBody>
                    <a:bodyPr/>
                    <a:lstStyle/>
                    <a:p>
                      <a:pPr algn="ctr"/>
                      <a:r>
                        <a:rPr lang="en-GB" dirty="0" smtClean="0"/>
                        <a:t>Solar energy plus energy from food (labour) and fossil</a:t>
                      </a:r>
                      <a:r>
                        <a:rPr lang="en-GB" baseline="0" dirty="0" smtClean="0"/>
                        <a:t> fuels (machinery and transport)</a:t>
                      </a:r>
                      <a:endParaRPr lang="en-GB" dirty="0"/>
                    </a:p>
                  </a:txBody>
                  <a:tcPr/>
                </a:tc>
              </a:tr>
              <a:tr h="638911">
                <a:tc>
                  <a:txBody>
                    <a:bodyPr/>
                    <a:lstStyle/>
                    <a:p>
                      <a:pPr algn="ctr"/>
                      <a:r>
                        <a:rPr lang="en-GB" dirty="0" smtClean="0"/>
                        <a:t>Lower productivity</a:t>
                      </a:r>
                      <a:endParaRPr lang="en-GB" dirty="0"/>
                    </a:p>
                  </a:txBody>
                  <a:tcPr/>
                </a:tc>
                <a:tc>
                  <a:txBody>
                    <a:bodyPr/>
                    <a:lstStyle/>
                    <a:p>
                      <a:pPr algn="ctr"/>
                      <a:r>
                        <a:rPr lang="en-GB" dirty="0" smtClean="0"/>
                        <a:t>Higher productivity</a:t>
                      </a:r>
                      <a:endParaRPr lang="en-GB" dirty="0"/>
                    </a:p>
                  </a:txBody>
                  <a:tcPr/>
                </a:tc>
              </a:tr>
              <a:tr h="714380">
                <a:tc>
                  <a:txBody>
                    <a:bodyPr/>
                    <a:lstStyle/>
                    <a:p>
                      <a:pPr algn="ctr"/>
                      <a:r>
                        <a:rPr lang="en-GB" dirty="0" smtClean="0"/>
                        <a:t>More species</a:t>
                      </a:r>
                      <a:r>
                        <a:rPr lang="en-GB" baseline="0" dirty="0" smtClean="0"/>
                        <a:t> diversity</a:t>
                      </a:r>
                      <a:endParaRPr lang="en-GB" dirty="0"/>
                    </a:p>
                  </a:txBody>
                  <a:tcPr/>
                </a:tc>
                <a:tc>
                  <a:txBody>
                    <a:bodyPr/>
                    <a:lstStyle/>
                    <a:p>
                      <a:pPr algn="ctr"/>
                      <a:r>
                        <a:rPr lang="en-GB" dirty="0" smtClean="0"/>
                        <a:t>Less species diversity</a:t>
                      </a:r>
                      <a:endParaRPr lang="en-GB" dirty="0"/>
                    </a:p>
                  </a:txBody>
                  <a:tcPr/>
                </a:tc>
              </a:tr>
              <a:tr h="642942">
                <a:tc>
                  <a:txBody>
                    <a:bodyPr/>
                    <a:lstStyle/>
                    <a:p>
                      <a:pPr algn="ctr"/>
                      <a:r>
                        <a:rPr lang="en-GB" dirty="0" smtClean="0"/>
                        <a:t>More genetic diversity within a species </a:t>
                      </a:r>
                      <a:endParaRPr lang="en-GB" dirty="0"/>
                    </a:p>
                  </a:txBody>
                  <a:tcPr/>
                </a:tc>
                <a:tc>
                  <a:txBody>
                    <a:bodyPr/>
                    <a:lstStyle/>
                    <a:p>
                      <a:pPr algn="ctr"/>
                      <a:r>
                        <a:rPr lang="en-GB" dirty="0" smtClean="0"/>
                        <a:t>Less genetic diversity within</a:t>
                      </a:r>
                      <a:r>
                        <a:rPr lang="en-GB" baseline="0" dirty="0" smtClean="0"/>
                        <a:t> a species</a:t>
                      </a:r>
                      <a:endParaRPr lang="en-GB" dirty="0"/>
                    </a:p>
                  </a:txBody>
                  <a:tcPr/>
                </a:tc>
              </a:tr>
              <a:tr h="785818">
                <a:tc>
                  <a:txBody>
                    <a:bodyPr/>
                    <a:lstStyle/>
                    <a:p>
                      <a:pPr algn="ctr"/>
                      <a:r>
                        <a:rPr lang="en-GB" dirty="0" smtClean="0"/>
                        <a:t>Nutrients</a:t>
                      </a:r>
                      <a:r>
                        <a:rPr lang="en-GB" baseline="0" dirty="0" smtClean="0"/>
                        <a:t> are recycled naturally within the ecosystem with little addition from outside</a:t>
                      </a:r>
                      <a:endParaRPr lang="en-GB" dirty="0"/>
                    </a:p>
                  </a:txBody>
                  <a:tcPr/>
                </a:tc>
                <a:tc>
                  <a:txBody>
                    <a:bodyPr/>
                    <a:lstStyle/>
                    <a:p>
                      <a:pPr algn="ctr"/>
                      <a:r>
                        <a:rPr lang="en-GB" dirty="0" smtClean="0"/>
                        <a:t>Natural recycling</a:t>
                      </a:r>
                      <a:r>
                        <a:rPr lang="en-GB" baseline="0" dirty="0" smtClean="0"/>
                        <a:t> is more limited and supplemented by the addition of artificial fertilisers</a:t>
                      </a:r>
                      <a:endParaRPr lang="en-GB" dirty="0"/>
                    </a:p>
                  </a:txBody>
                  <a:tcPr/>
                </a:tc>
              </a:tr>
              <a:tr h="728674">
                <a:tc>
                  <a:txBody>
                    <a:bodyPr/>
                    <a:lstStyle/>
                    <a:p>
                      <a:pPr algn="ctr"/>
                      <a:r>
                        <a:rPr lang="en-GB" dirty="0" smtClean="0"/>
                        <a:t>Populations are controlled by natural</a:t>
                      </a:r>
                      <a:r>
                        <a:rPr lang="en-GB" baseline="0" dirty="0" smtClean="0"/>
                        <a:t> means such as competition and climate </a:t>
                      </a:r>
                      <a:endParaRPr lang="en-GB" dirty="0"/>
                    </a:p>
                  </a:txBody>
                  <a:tcPr/>
                </a:tc>
                <a:tc>
                  <a:txBody>
                    <a:bodyPr/>
                    <a:lstStyle/>
                    <a:p>
                      <a:pPr algn="ctr"/>
                      <a:r>
                        <a:rPr lang="en-GB" dirty="0" smtClean="0"/>
                        <a:t>Populations are controlled by both natural means and by use</a:t>
                      </a:r>
                      <a:r>
                        <a:rPr lang="en-GB" baseline="0" dirty="0" smtClean="0"/>
                        <a:t> of pesticides and cultivation</a:t>
                      </a:r>
                      <a:endParaRPr lang="en-GB" dirty="0"/>
                    </a:p>
                  </a:txBody>
                  <a:tcPr/>
                </a:tc>
              </a:tr>
              <a:tr h="732870">
                <a:tc>
                  <a:txBody>
                    <a:bodyPr/>
                    <a:lstStyle/>
                    <a:p>
                      <a:pPr algn="ctr"/>
                      <a:r>
                        <a:rPr lang="en-GB" dirty="0" smtClean="0"/>
                        <a:t>Is a natural climax</a:t>
                      </a:r>
                      <a:r>
                        <a:rPr lang="en-GB" baseline="0" dirty="0" smtClean="0"/>
                        <a:t> community</a:t>
                      </a:r>
                      <a:endParaRPr lang="en-GB" dirty="0"/>
                    </a:p>
                  </a:txBody>
                  <a:tcPr/>
                </a:tc>
                <a:tc>
                  <a:txBody>
                    <a:bodyPr/>
                    <a:lstStyle/>
                    <a:p>
                      <a:pPr algn="ctr"/>
                      <a:r>
                        <a:rPr lang="en-GB" dirty="0" smtClean="0"/>
                        <a:t>Is an artificial</a:t>
                      </a:r>
                      <a:r>
                        <a:rPr lang="en-GB" baseline="0" dirty="0" smtClean="0"/>
                        <a:t> community prevented from reaching its natural climax</a:t>
                      </a:r>
                      <a:endParaRPr lang="en-GB"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Comparison of natural and agricultural ecosystems</a:t>
            </a:r>
            <a:endParaRPr lang="en-GB" dirty="0"/>
          </a:p>
        </p:txBody>
      </p:sp>
      <p:sp>
        <p:nvSpPr>
          <p:cNvPr id="3" name="Content Placeholder 2"/>
          <p:cNvSpPr>
            <a:spLocks noGrp="1"/>
          </p:cNvSpPr>
          <p:nvPr>
            <p:ph idx="1"/>
          </p:nvPr>
        </p:nvSpPr>
        <p:spPr/>
        <p:txBody>
          <a:bodyPr/>
          <a:lstStyle/>
          <a:p>
            <a:r>
              <a:rPr lang="en-GB" dirty="0" smtClean="0"/>
              <a:t>The two basic differences are:</a:t>
            </a:r>
          </a:p>
          <a:p>
            <a:pPr lvl="1"/>
            <a:r>
              <a:rPr lang="en-GB" dirty="0" smtClean="0"/>
              <a:t>Energy input </a:t>
            </a:r>
          </a:p>
          <a:p>
            <a:pPr lvl="1"/>
            <a:r>
              <a:rPr lang="en-GB" dirty="0" smtClean="0"/>
              <a:t>Productivity</a:t>
            </a:r>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r>
              <a:rPr lang="en-GB" dirty="0" smtClean="0"/>
              <a:t>Energy input</a:t>
            </a:r>
            <a:endParaRPr lang="en-GB" dirty="0"/>
          </a:p>
        </p:txBody>
      </p:sp>
      <p:sp>
        <p:nvSpPr>
          <p:cNvPr id="3" name="Content Placeholder 2"/>
          <p:cNvSpPr>
            <a:spLocks noGrp="1"/>
          </p:cNvSpPr>
          <p:nvPr>
            <p:ph idx="1"/>
          </p:nvPr>
        </p:nvSpPr>
        <p:spPr>
          <a:xfrm>
            <a:off x="142844" y="1000108"/>
            <a:ext cx="4786346" cy="6357982"/>
          </a:xfrm>
        </p:spPr>
        <p:txBody>
          <a:bodyPr>
            <a:normAutofit/>
          </a:bodyPr>
          <a:lstStyle/>
          <a:p>
            <a:pPr algn="just"/>
            <a:r>
              <a:rPr lang="en-GB" sz="1700" dirty="0" smtClean="0"/>
              <a:t>The Sun is the only source of energy in natural ecosystems. The climax community of Britain is forest. </a:t>
            </a:r>
          </a:p>
          <a:p>
            <a:pPr algn="just"/>
            <a:r>
              <a:rPr lang="en-GB" sz="1700" dirty="0" smtClean="0"/>
              <a:t>We have to prevent this climax community developing in order to maintain an agricultural ecosystem. This is where the majority of species in the community are excluded except the crop being grown. </a:t>
            </a:r>
          </a:p>
          <a:p>
            <a:pPr algn="just"/>
            <a:r>
              <a:rPr lang="en-GB" sz="1700" dirty="0" smtClean="0"/>
              <a:t>An additional input of energy is required to remove unwanted species and maximise the growth of the species being farmed. Farmers need energy to plough fields, sow crops, remove weeds, suppress pests and diseases, feed and house animals, transport materials. </a:t>
            </a:r>
          </a:p>
          <a:p>
            <a:pPr algn="just"/>
            <a:r>
              <a:rPr lang="en-GB" sz="1700" dirty="0" smtClean="0"/>
              <a:t>The energy comes from:</a:t>
            </a:r>
          </a:p>
          <a:p>
            <a:pPr lvl="1" algn="just"/>
            <a:r>
              <a:rPr lang="en-GB" sz="1500" dirty="0" smtClean="0"/>
              <a:t>Food: farm workers expend energy as they work. This energy comes from the food they eat. </a:t>
            </a:r>
          </a:p>
          <a:p>
            <a:pPr lvl="1" algn="just"/>
            <a:r>
              <a:rPr lang="en-GB" sz="1500" dirty="0" smtClean="0"/>
              <a:t>Fossil fuels: The mechanisation of farms means energy from fuel is required to plough, harvest and transport crops, to produce and apply fertilisers and pesticides and to transport and </a:t>
            </a:r>
            <a:r>
              <a:rPr lang="en-GB" sz="1500" smtClean="0"/>
              <a:t>feed </a:t>
            </a:r>
            <a:r>
              <a:rPr lang="en-GB" sz="1500" smtClean="0"/>
              <a:t> and livestock</a:t>
            </a:r>
            <a:r>
              <a:rPr lang="en-GB" sz="1500" dirty="0" smtClean="0"/>
              <a:t>. </a:t>
            </a:r>
          </a:p>
        </p:txBody>
      </p:sp>
      <p:pic>
        <p:nvPicPr>
          <p:cNvPr id="13314" name="Picture 2" descr="http://www.wicklowmountainsnationalpark.ie/images/DSCF0003.JPG"/>
          <p:cNvPicPr>
            <a:picLocks noChangeAspect="1" noChangeArrowheads="1"/>
          </p:cNvPicPr>
          <p:nvPr/>
        </p:nvPicPr>
        <p:blipFill>
          <a:blip r:embed="rId2"/>
          <a:srcRect/>
          <a:stretch>
            <a:fillRect/>
          </a:stretch>
        </p:blipFill>
        <p:spPr bwMode="auto">
          <a:xfrm>
            <a:off x="5643570" y="1428736"/>
            <a:ext cx="3114675" cy="485778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806</Words>
  <Application>Microsoft Office PowerPoint</Application>
  <PresentationFormat>On-screen Show (4:3)</PresentationFormat>
  <Paragraphs>75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Agricultural Ecosystems</vt:lpstr>
      <vt:lpstr>Learning Objectives</vt:lpstr>
      <vt:lpstr>Agricultural ecosystems</vt:lpstr>
      <vt:lpstr>What is an agricultural ecosystem</vt:lpstr>
      <vt:lpstr>What is productivity?</vt:lpstr>
      <vt:lpstr>Net productivity</vt:lpstr>
      <vt:lpstr>Comparison of natural and agricultural ecosystems</vt:lpstr>
      <vt:lpstr>Comparison of natural and agricultural ecosystems</vt:lpstr>
      <vt:lpstr>Energy input</vt:lpstr>
      <vt:lpstr>Productivity</vt:lpstr>
      <vt:lpstr>Plenary</vt:lpstr>
      <vt:lpstr>Answers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Ecosystems</dc:title>
  <dc:creator> </dc:creator>
  <cp:lastModifiedBy> </cp:lastModifiedBy>
  <cp:revision>16</cp:revision>
  <dcterms:created xsi:type="dcterms:W3CDTF">2010-07-01T19:28:29Z</dcterms:created>
  <dcterms:modified xsi:type="dcterms:W3CDTF">2010-07-02T09:37:54Z</dcterms:modified>
</cp:coreProperties>
</file>