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59" r:id="rId6"/>
    <p:sldId id="261" r:id="rId7"/>
    <p:sldId id="260" r:id="rId8"/>
    <p:sldId id="264" r:id="rId9"/>
    <p:sldId id="263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C0980-CE36-485D-AF38-5A4587AA09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58DCC-623A-4EF6-92FF-54030B7908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74F62-DCAE-4A9A-A593-98327F427C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44057-4743-4A4C-87C0-F72A368961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B4558-E176-411C-A8D1-020539DB4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C62C1-B871-43C6-9565-6CA0CE1F78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462E1-37B3-42D3-8645-8649AA3DB8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B57D-E23B-4E17-9114-440AED4808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4E9B8-3B80-481C-A3D0-4F2D67274C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D54FA-A2F0-46EC-9D42-ECFF0820F3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8DAC5-4491-40F2-A798-75DA294639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63000" r="-6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ED7B7D2-96E4-44FF-A263-850B45E889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Calculating Cell Size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Key Terms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Resolution</a:t>
            </a:r>
            <a:r>
              <a:rPr lang="en-GB" smtClean="0"/>
              <a:t>: the ability to distinguish two separate points as distinct from each other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b="1" smtClean="0"/>
              <a:t>Magnification</a:t>
            </a:r>
            <a:r>
              <a:rPr lang="en-GB" smtClean="0"/>
              <a:t>: the number of times greater an image is than the object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Practicing magnification maths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are: </a:t>
            </a:r>
          </a:p>
          <a:p>
            <a:endParaRPr lang="en-GB" dirty="0" smtClean="0"/>
          </a:p>
          <a:p>
            <a:r>
              <a:rPr lang="en-GB" dirty="0" smtClean="0"/>
              <a:t>1000 millimetres in a metre (mm)</a:t>
            </a:r>
          </a:p>
          <a:p>
            <a:endParaRPr lang="en-GB" dirty="0" smtClean="0"/>
          </a:p>
          <a:p>
            <a:r>
              <a:rPr lang="en-GB" dirty="0" smtClean="0"/>
              <a:t>1 000 000 micrometres in  a metre (</a:t>
            </a:r>
            <a:r>
              <a:rPr lang="en-GB" dirty="0" smtClean="0">
                <a:latin typeface="Symbol" pitchFamily="18" charset="2"/>
              </a:rPr>
              <a:t>m</a:t>
            </a:r>
            <a:r>
              <a:rPr lang="en-GB" dirty="0" smtClean="0"/>
              <a:t>m)</a:t>
            </a:r>
          </a:p>
          <a:p>
            <a:endParaRPr lang="en-GB" dirty="0" smtClean="0"/>
          </a:p>
          <a:p>
            <a:r>
              <a:rPr lang="en-GB" dirty="0" smtClean="0"/>
              <a:t>1 000 000 000 nanometres in a metre (nm)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many micrometres 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GB" sz="2800" dirty="0" smtClean="0"/>
              <a:t>10mm?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dirty="0" smtClean="0"/>
              <a:t>8mm?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dirty="0" smtClean="0"/>
              <a:t>17mm?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dirty="0" smtClean="0"/>
              <a:t>1cm?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dirty="0" smtClean="0"/>
              <a:t>2.5cm?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dirty="0" smtClean="0"/>
              <a:t>13cm?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dirty="0" smtClean="0"/>
              <a:t>29cm?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dirty="0" smtClean="0"/>
              <a:t>14cm?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dirty="0" smtClean="0"/>
              <a:t>0.2cm?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dirty="0" smtClean="0"/>
              <a:t>1m?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Calculating Actual Size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r>
              <a:rPr lang="en-GB" smtClean="0"/>
              <a:t>Actual size = </a:t>
            </a:r>
            <a:r>
              <a:rPr lang="en-GB" u="sng" smtClean="0"/>
              <a:t>image size</a:t>
            </a:r>
          </a:p>
          <a:p>
            <a:pPr eaLnBrk="1" hangingPunct="1">
              <a:buFontTx/>
              <a:buNone/>
            </a:pPr>
            <a:r>
              <a:rPr lang="en-GB" smtClean="0"/>
              <a:t>				magnification</a:t>
            </a:r>
          </a:p>
          <a:p>
            <a:pPr eaLnBrk="1" hangingPunct="1"/>
            <a:r>
              <a:rPr lang="en-GB" smtClean="0"/>
              <a:t>Magnification = </a:t>
            </a:r>
            <a:r>
              <a:rPr lang="en-GB" u="sng" smtClean="0"/>
              <a:t>image size</a:t>
            </a:r>
          </a:p>
          <a:p>
            <a:pPr eaLnBrk="1" hangingPunct="1">
              <a:buFontTx/>
              <a:buNone/>
            </a:pPr>
            <a:r>
              <a:rPr lang="en-GB" smtClean="0"/>
              <a:t>				    actual size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638800" y="3886200"/>
          <a:ext cx="35052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tmap Image" r:id="rId3" imgW="3505689" imgH="2971429" progId="PBrush">
                  <p:embed/>
                </p:oleObj>
              </mc:Choice>
              <mc:Fallback>
                <p:oleObj name="Bitmap Image" r:id="rId3" imgW="3505689" imgH="2971429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886200"/>
                        <a:ext cx="350520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79388" y="6308725"/>
            <a:ext cx="3671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Worksheet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Eye Piece Graticule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413125"/>
          </a:xfrm>
        </p:spPr>
        <p:txBody>
          <a:bodyPr/>
          <a:lstStyle/>
          <a:p>
            <a:pPr eaLnBrk="1" hangingPunct="1"/>
            <a:r>
              <a:rPr lang="en-GB" smtClean="0"/>
              <a:t>Microscopes can be fitted with an EPG</a:t>
            </a:r>
          </a:p>
          <a:p>
            <a:pPr eaLnBrk="1" hangingPunct="1"/>
            <a:r>
              <a:rPr lang="en-GB" smtClean="0"/>
              <a:t>Ruler etched on it</a:t>
            </a:r>
          </a:p>
          <a:p>
            <a:pPr eaLnBrk="1" hangingPunct="1"/>
            <a:r>
              <a:rPr lang="en-GB" smtClean="0"/>
              <a:t>A specimen can be measured in eyepiece units (an arbitrary measurement, the image changes size depending on the magnification, it needs to be calibrated)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5013325"/>
            <a:ext cx="33337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Using Stage Micrometer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 t="27155" b="27155"/>
          <a:stretch>
            <a:fillRect/>
          </a:stretch>
        </p:blipFill>
        <p:spPr bwMode="auto">
          <a:xfrm>
            <a:off x="1908175" y="4437063"/>
            <a:ext cx="480695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Place a microscope ruler on a slide (micrometer) on the stage</a:t>
            </a:r>
          </a:p>
          <a:p>
            <a:pPr eaLnBrk="1" hangingPunct="1"/>
            <a:r>
              <a:rPr lang="en-GB" dirty="0" smtClean="0"/>
              <a:t>The ruler is 1mm long and split into 100 divisions</a:t>
            </a:r>
          </a:p>
          <a:p>
            <a:pPr eaLnBrk="1" hangingPunct="1"/>
            <a:r>
              <a:rPr lang="en-GB" dirty="0" smtClean="0"/>
              <a:t>Each division is 10</a:t>
            </a:r>
            <a:r>
              <a:rPr lang="en-US" dirty="0" smtClean="0"/>
              <a:t>µ</a:t>
            </a:r>
            <a:r>
              <a:rPr lang="en-GB" dirty="0" smtClean="0"/>
              <a:t>m (0.01mm)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1</a:t>
            </a:r>
            <a:r>
              <a:rPr lang="en-US" dirty="0" smtClean="0"/>
              <a:t>µ</a:t>
            </a:r>
            <a:r>
              <a:rPr lang="en-GB" dirty="0" smtClean="0"/>
              <a:t>m is equal to 1 millionth of a metre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Calculating size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In the image (a), the nucleus is</a:t>
            </a:r>
          </a:p>
          <a:p>
            <a:pPr>
              <a:buNone/>
            </a:pPr>
            <a:r>
              <a:rPr lang="en-GB" sz="2400" dirty="0" smtClean="0"/>
              <a:t>3.2epu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With x100 mag. 1epu = 10</a:t>
            </a:r>
            <a:r>
              <a:rPr lang="en-GB" sz="2400" dirty="0" smtClean="0">
                <a:latin typeface="Symbol" pitchFamily="18" charset="2"/>
              </a:rPr>
              <a:t>m</a:t>
            </a:r>
            <a:r>
              <a:rPr lang="en-GB" sz="2400" dirty="0" smtClean="0"/>
              <a:t>m</a:t>
            </a:r>
          </a:p>
          <a:p>
            <a:pPr>
              <a:buNone/>
            </a:pPr>
            <a:r>
              <a:rPr lang="en-GB" sz="2400" dirty="0" smtClean="0"/>
              <a:t>So: the nucleus is 3.2x10 = 32</a:t>
            </a:r>
            <a:r>
              <a:rPr lang="en-GB" sz="2400" dirty="0" smtClean="0">
                <a:latin typeface="Symbol" pitchFamily="18" charset="2"/>
              </a:rPr>
              <a:t>m</a:t>
            </a:r>
            <a:r>
              <a:rPr lang="en-GB" sz="2400" dirty="0" smtClean="0"/>
              <a:t>m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Look at your </a:t>
            </a:r>
            <a:r>
              <a:rPr lang="en-GB" sz="2400" dirty="0" err="1" smtClean="0"/>
              <a:t>graticule</a:t>
            </a:r>
            <a:r>
              <a:rPr lang="en-GB" sz="2400" dirty="0" smtClean="0"/>
              <a:t> and stage </a:t>
            </a:r>
          </a:p>
          <a:p>
            <a:pPr>
              <a:buNone/>
            </a:pPr>
            <a:r>
              <a:rPr lang="en-GB" sz="2400" dirty="0" smtClean="0"/>
              <a:t>Micrometer.</a:t>
            </a:r>
          </a:p>
          <a:p>
            <a:pPr>
              <a:buNone/>
            </a:pPr>
            <a:r>
              <a:rPr lang="en-GB" sz="2400" dirty="0" smtClean="0"/>
              <a:t>Use them to calculate the size of </a:t>
            </a:r>
          </a:p>
          <a:p>
            <a:pPr>
              <a:buNone/>
            </a:pPr>
            <a:r>
              <a:rPr lang="en-GB" sz="2400" dirty="0" smtClean="0"/>
              <a:t>an onion cell and a </a:t>
            </a:r>
            <a:r>
              <a:rPr lang="en-GB" sz="2400" smtClean="0"/>
              <a:t>cheek cell.</a:t>
            </a: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endParaRPr lang="en-GB" sz="2400" dirty="0"/>
          </a:p>
        </p:txBody>
      </p:sp>
      <p:pic>
        <p:nvPicPr>
          <p:cNvPr id="21506" name="Picture 2" descr="C:\Users\seranb\Pictures\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484784"/>
            <a:ext cx="3597864" cy="4797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Plenary Question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smtClean="0"/>
              <a:t>If a nucleus measures 100mm on a diagram, with a magnification of x10000, what is the actual size of the nucleus?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261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Bitmap Image</vt:lpstr>
      <vt:lpstr>Calculating Cell Size</vt:lpstr>
      <vt:lpstr>Key Terms</vt:lpstr>
      <vt:lpstr>Practicing magnification maths</vt:lpstr>
      <vt:lpstr>How many micrometres are</vt:lpstr>
      <vt:lpstr>Calculating Actual Size</vt:lpstr>
      <vt:lpstr>Eye Piece Graticule</vt:lpstr>
      <vt:lpstr>Using Stage Micrometer</vt:lpstr>
      <vt:lpstr>Calculating size</vt:lpstr>
      <vt:lpstr>Plenary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Cell Size</dc:title>
  <dc:creator>bromley</dc:creator>
  <cp:lastModifiedBy>Varinderjeet Bimmut</cp:lastModifiedBy>
  <cp:revision>18</cp:revision>
  <dcterms:created xsi:type="dcterms:W3CDTF">2008-09-14T12:06:35Z</dcterms:created>
  <dcterms:modified xsi:type="dcterms:W3CDTF">2015-04-10T15:46:05Z</dcterms:modified>
</cp:coreProperties>
</file>