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68" r:id="rId4"/>
    <p:sldId id="269" r:id="rId5"/>
    <p:sldId id="260" r:id="rId6"/>
    <p:sldId id="265" r:id="rId7"/>
    <p:sldId id="270" r:id="rId8"/>
    <p:sldId id="266" r:id="rId9"/>
    <p:sldId id="263" r:id="rId10"/>
    <p:sldId id="264" r:id="rId11"/>
    <p:sldId id="275" r:id="rId12"/>
    <p:sldId id="261" r:id="rId13"/>
    <p:sldId id="262" r:id="rId14"/>
    <p:sldId id="276" r:id="rId15"/>
    <p:sldId id="277" r:id="rId16"/>
    <p:sldId id="272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BD180-BBE9-43BD-A10A-E893B96618FE}" type="datetimeFigureOut">
              <a:rPr lang="en-GB" smtClean="0"/>
              <a:pPr/>
              <a:t>10/04/15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08CA4-5B23-4E27-B626-1A61A1172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95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08CA4-5B23-4E27-B626-1A61A11727C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19D0E-FA8E-4651-A397-3694CCD7448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08CA4-5B23-4E27-B626-1A61A11727C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FB5DF8-6C70-43BC-BC13-B024BE9BB11D}" type="slidenum">
              <a:rPr lang="en-GB"/>
              <a:pPr/>
              <a:t>15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AS Biology </a:t>
            </a:r>
          </a:p>
          <a:p>
            <a:r>
              <a:rPr lang="en-GB"/>
              <a:t>Cell Structure</a:t>
            </a:r>
          </a:p>
        </p:txBody>
      </p:sp>
      <p:sp>
        <p:nvSpPr>
          <p:cNvPr id="192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Teacher notes</a:t>
            </a:r>
          </a:p>
          <a:p>
            <a:r>
              <a:rPr lang="en-GB"/>
              <a:t>Note that the slider uses a logarithmic scale.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6C6E4-4305-45AB-AD70-63A66E97A8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703BF-A1C5-40AD-9A0C-0F82C9DE4F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521B2-A96E-4293-B731-B637CA7AEF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21579-98CE-4A7B-AE0F-60304E04A7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5D2B7-6ECD-42BE-978C-6E21873BED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E1CF6-F0A2-44C8-853D-93080BB5B0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1317B-B4C7-4379-8A96-15590779BC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2D96D-6E8A-4832-9969-180B84CEB2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044AA-2225-49D6-928C-C149180404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86E49-F8A2-45ED-880F-8BC3087731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BC664-0DFA-4962-AE82-2490737B78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F9A7F03-6B62-4800-8D4A-BC5EBD4A32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oogle.co.uk/url?sa=i&amp;rct=j&amp;q=dendritic+cells&amp;source=images&amp;cd=&amp;cad=rja&amp;docid=p3TrY_PkiOk2GM&amp;tbnid=UNR6Lxgyy2f4rM:&amp;ved=0CAUQjRw&amp;url=http://www.drgagg.com/archives/tag/cancer-immunisation&amp;ei=SX_uUZOSEcWJ0AW6jYGIDg&amp;bvm=bv.49478099,d.ZGU&amp;psig=AFQjCNEymjyCfuMdMDN2impCPBIvFSCfMA&amp;ust=1374670909363295" TargetMode="Externa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scEhgAiazzU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bacterial%20cell%20electron%20microscope&amp;source=images&amp;cd=&amp;cad=rja&amp;docid=sUx7mIBbW8UQSM&amp;tbnid=iju0x7gmp8EgGM:&amp;ved=0CAUQjRw&amp;url=http://textbookofbacteriology.net/themicrobialworld/Structure.html&amp;ei=g93uUe2HOcKl0wXUloHgDw&amp;bvm=bv.49641647,d.ZGU&amp;psig=AFQjCNGZEeReOSQGqzftmtR-ZAu7YyPStw&amp;ust=1374695117872278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gif"/><Relationship Id="rId7" Type="http://schemas.openxmlformats.org/officeDocument/2006/relationships/image" Target="../media/image7.gif"/><Relationship Id="rId8" Type="http://schemas.openxmlformats.org/officeDocument/2006/relationships/image" Target="../media/image8.gif"/><Relationship Id="rId9" Type="http://schemas.openxmlformats.org/officeDocument/2006/relationships/hyperlink" Target="http://www.google.co.uk/url?sa=i&amp;rct=j&amp;q=plant+cell+EM+pictures&amp;source=images&amp;cd=&amp;cad=rja&amp;docid=876kquX_8atCQM&amp;tbnid=4sm2mz6vipbhaM:&amp;ved=0CAUQjRw&amp;url=http://library.thinkquest.org/3564/gallery.html&amp;ei=GuLuUYLlBoOg0wXD_4G4Aw&amp;bvm=bv.49641647,d.ZGU&amp;psig=AFQjCNGmvcGVdR920LYLudT-Wc9zs111IQ&amp;ust=1374696113122874" TargetMode="External"/><Relationship Id="rId10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hyperlink" Target="http://www.google.co.uk/url?sa=i&amp;rct=j&amp;q=bacterial%20cell%20electron%20microscope&amp;source=images&amp;cd=&amp;cad=rja&amp;docid=sUx7mIBbW8UQSM&amp;tbnid=iju0x7gmp8EgGM:&amp;ved=0CAUQjRw&amp;url=http://textbookofbacteriology.net/themicrobialworld/Structure.html&amp;ei=g93uUe2HOcKl0wXUloHgDw&amp;bvm=bv.49641647,d.ZGU&amp;psig=AFQjCNGZEeReOSQGqzftmtR-ZAu7YyPStw&amp;ust=1374695117872278" TargetMode="External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gif"/><Relationship Id="rId8" Type="http://schemas.openxmlformats.org/officeDocument/2006/relationships/image" Target="../media/image7.gif"/><Relationship Id="rId9" Type="http://schemas.openxmlformats.org/officeDocument/2006/relationships/image" Target="../media/image8.gif"/><Relationship Id="rId10" Type="http://schemas.openxmlformats.org/officeDocument/2006/relationships/hyperlink" Target="http://www.google.co.uk/url?sa=i&amp;rct=j&amp;q=plant+cell+EM+pictures&amp;source=images&amp;cd=&amp;cad=rja&amp;docid=876kquX_8atCQM&amp;tbnid=4sm2mz6vipbhaM:&amp;ved=0CAUQjRw&amp;url=http://library.thinkquest.org/3564/gallery.html&amp;ei=GuLuUYLlBoOg0wXD_4G4Aw&amp;bvm=bv.49641647,d.ZGU&amp;psig=AFQjCNGmvcGVdR920LYLudT-Wc9zs111IQ&amp;ust=1374696113122874" TargetMode="External"/><Relationship Id="rId11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ellcome.ac.uk/Education-resources/Education-and-learning/big-picture/all-issues/the-cell/videos-types-of-microscopy/index.ht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Cells </a:t>
            </a:r>
            <a:r>
              <a:rPr lang="en-GB" dirty="0" smtClean="0"/>
              <a:t>&amp; the Microscope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Lesson 1</a:t>
            </a:r>
          </a:p>
        </p:txBody>
      </p:sp>
      <p:pic>
        <p:nvPicPr>
          <p:cNvPr id="2052" name="Picture 6" descr="http://www.drgagg.com/wp-content/uploads/2011/10/dendritic-ce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812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Light Microscope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86238" cy="4924425"/>
          </a:xfrm>
        </p:spPr>
        <p:txBody>
          <a:bodyPr/>
          <a:lstStyle/>
          <a:p>
            <a:pPr eaLnBrk="1" hangingPunct="1"/>
            <a:r>
              <a:rPr lang="en-GB" smtClean="0"/>
              <a:t>Magnification available on light microscope</a:t>
            </a:r>
          </a:p>
          <a:p>
            <a:pPr lvl="1" eaLnBrk="1" hangingPunct="1"/>
            <a:r>
              <a:rPr lang="en-GB" smtClean="0"/>
              <a:t>x40</a:t>
            </a:r>
          </a:p>
          <a:p>
            <a:pPr lvl="1" eaLnBrk="1" hangingPunct="1"/>
            <a:r>
              <a:rPr lang="en-GB" smtClean="0"/>
              <a:t>x100</a:t>
            </a:r>
          </a:p>
          <a:p>
            <a:pPr lvl="1" eaLnBrk="1" hangingPunct="1"/>
            <a:r>
              <a:rPr lang="en-GB" smtClean="0"/>
              <a:t>x400</a:t>
            </a:r>
          </a:p>
          <a:p>
            <a:pPr lvl="1" eaLnBrk="1" hangingPunct="1"/>
            <a:r>
              <a:rPr lang="en-GB" smtClean="0"/>
              <a:t>x1000</a:t>
            </a:r>
          </a:p>
          <a:p>
            <a:pPr eaLnBrk="1" hangingPunct="1"/>
            <a:endParaRPr lang="en-GB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989138"/>
            <a:ext cx="43561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0825" y="6237288"/>
            <a:ext cx="3313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Label Light Microscope Sheet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Magnification: </a:t>
            </a:r>
          </a:p>
          <a:p>
            <a:r>
              <a:rPr lang="en-GB" sz="2400" dirty="0" smtClean="0"/>
              <a:t>How many times a structure is enlarged</a:t>
            </a:r>
          </a:p>
          <a:p>
            <a:endParaRPr lang="en-GB" sz="2400" dirty="0" smtClean="0"/>
          </a:p>
          <a:p>
            <a:r>
              <a:rPr lang="en-GB" sz="2400" dirty="0" smtClean="0"/>
              <a:t>Resolution:</a:t>
            </a:r>
          </a:p>
          <a:p>
            <a:r>
              <a:rPr lang="en-GB" sz="2400" dirty="0" smtClean="0"/>
              <a:t>The ability to see two distinct points separately. Objects that are close together can only be distinguished if light waves can pass through them.</a:t>
            </a:r>
          </a:p>
          <a:p>
            <a:endParaRPr lang="en-GB" sz="2400" dirty="0" smtClean="0"/>
          </a:p>
          <a:p>
            <a:r>
              <a:rPr lang="en-GB" sz="2400" dirty="0" smtClean="0"/>
              <a:t>Light microscopes have a maximum resolution of 200nm.  (</a:t>
            </a:r>
            <a:r>
              <a:rPr lang="en-GB" sz="2400" dirty="0" err="1" smtClean="0"/>
              <a:t>ie</a:t>
            </a:r>
            <a:r>
              <a:rPr lang="en-GB" sz="2400" dirty="0" smtClean="0"/>
              <a:t> if they are closer together than that they will be seen as one object)</a:t>
            </a:r>
          </a:p>
          <a:p>
            <a:r>
              <a:rPr lang="en-GB" sz="2400" dirty="0" smtClean="0"/>
              <a:t>This is due to the wavelength of light.</a:t>
            </a:r>
            <a:endParaRPr lang="en-GB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Using a Microscope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Demonstration of the use of the microscope (including how to calculate magnification from eyepiece and objective lenses) </a:t>
            </a:r>
          </a:p>
          <a:p>
            <a:pPr eaLnBrk="1" hangingPunct="1"/>
            <a:r>
              <a:rPr lang="en-GB" dirty="0" smtClean="0"/>
              <a:t>or show the video below.</a:t>
            </a:r>
          </a:p>
          <a:p>
            <a:pPr eaLnBrk="1" hangingPunct="1"/>
            <a:r>
              <a:rPr lang="en-GB" dirty="0" smtClean="0">
                <a:hlinkClick r:id="rId2"/>
              </a:rPr>
              <a:t>http://www.youtube.com/watch?v=scEhgAiazzU</a:t>
            </a:r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Microscope Protocol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sz="1800" smtClean="0"/>
              <a:t>Examine the microscope and identify the parts as siteing of some controls may vary and some have ‘Fixed’ or specialised condensers.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sz="1800" smtClean="0"/>
              <a:t>Rotate the nosepiece to the lowest power objective (x4).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sz="1800" smtClean="0"/>
              <a:t>Rack the stage down using the coarse adjustment control and place the specimen slide on the stage using the retaining mechanism to hold in place.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sz="1800" smtClean="0"/>
              <a:t>While looking carefully rack the stage up close to the objective lens (do not rack the lens into the slide; this cannot normally occur when a low power objective is selected).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sz="1800" smtClean="0"/>
              <a:t>Set the eye pieces to the correct width for your eyes so you can look down both together comfortably..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sz="1800" smtClean="0"/>
              <a:t>Look down the eyepieces with both eyes open and slowly lower the stage to bring the specimen into focus, (use the coarse adjustment control initially and then the fine).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sz="1800" smtClean="0"/>
              <a:t>Adjust the objective lens to a higher magnification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sz="1800" smtClean="0"/>
              <a:t>Adjust the coarse/fine adjustment control slightly to bring the image back into focus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Specimen preparation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Sections of tissue (specimens) to be examined are thin to allow light to penetrate the specimen</a:t>
            </a:r>
          </a:p>
          <a:p>
            <a:endParaRPr lang="en-GB" sz="2400" dirty="0" smtClean="0"/>
          </a:p>
          <a:p>
            <a:r>
              <a:rPr lang="en-GB" sz="2400" dirty="0" smtClean="0"/>
              <a:t>Some fragile tissues (</a:t>
            </a:r>
            <a:r>
              <a:rPr lang="en-GB" sz="2400" dirty="0" err="1" smtClean="0"/>
              <a:t>eg</a:t>
            </a:r>
            <a:r>
              <a:rPr lang="en-GB" sz="2400" dirty="0" smtClean="0"/>
              <a:t> brain) can be embedded in wax prior to sectioning to prevent distortion of the tissues</a:t>
            </a:r>
          </a:p>
          <a:p>
            <a:endParaRPr lang="en-GB" sz="2400" dirty="0" smtClean="0"/>
          </a:p>
          <a:p>
            <a:r>
              <a:rPr lang="en-GB" sz="2400" dirty="0" smtClean="0"/>
              <a:t>Staining are coloured chemicals that allow certain components of a </a:t>
            </a:r>
            <a:r>
              <a:rPr lang="en-GB" sz="2400" dirty="0" err="1" smtClean="0"/>
              <a:t>tisue</a:t>
            </a:r>
            <a:r>
              <a:rPr lang="en-GB" sz="2400" dirty="0" smtClean="0"/>
              <a:t> to be seen more easily. </a:t>
            </a:r>
          </a:p>
          <a:p>
            <a:r>
              <a:rPr lang="en-GB" sz="2400" dirty="0" smtClean="0"/>
              <a:t>Acetic </a:t>
            </a:r>
            <a:r>
              <a:rPr lang="en-GB" sz="2400" dirty="0" err="1" smtClean="0"/>
              <a:t>orcein</a:t>
            </a:r>
            <a:r>
              <a:rPr lang="en-GB" sz="2400" dirty="0" smtClean="0"/>
              <a:t> – Stains DNA red,</a:t>
            </a:r>
          </a:p>
          <a:p>
            <a:r>
              <a:rPr lang="en-GB" sz="2400" dirty="0" smtClean="0"/>
              <a:t>Gentian violet stains bacterial cell walls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984" name="Rectangle 8"/>
          <p:cNvSpPr>
            <a:spLocks noGrp="1" noChangeArrowheads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r>
              <a:rPr lang="en-GB"/>
              <a:t>How small is a cell?</a:t>
            </a:r>
          </a:p>
        </p:txBody>
      </p:sp>
      <p:pic>
        <p:nvPicPr>
          <p:cNvPr id="1918994" name="Picture 18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  <p:pic>
        <p:nvPicPr>
          <p:cNvPr id="1918995" name="Picture 19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</p:spPr>
      </p:pic>
      <p:pic>
        <p:nvPicPr>
          <p:cNvPr id="1918996" name="Picture 20" descr="notes_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3888" y="150813"/>
            <a:ext cx="442912" cy="387350"/>
          </a:xfrm>
          <a:prstGeom prst="rect">
            <a:avLst/>
          </a:prstGeom>
          <a:noFill/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12725" y="800100"/>
            <a:ext cx="8699500" cy="5308600"/>
            <a:chOff x="134" y="504"/>
            <a:chExt cx="5480" cy="3344"/>
          </a:xfrm>
        </p:grpSpPr>
        <p:pic>
          <p:nvPicPr>
            <p:cNvPr id="1919000" name="S6_14_units_slider.swf" descr="6_14_units_slid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4" y="504"/>
              <a:ext cx="5480" cy="3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Calculating magnification of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the magnification of what you have drawn?</a:t>
            </a:r>
          </a:p>
          <a:p>
            <a:endParaRPr lang="en-GB" dirty="0" smtClean="0"/>
          </a:p>
          <a:p>
            <a:r>
              <a:rPr lang="en-GB" dirty="0" smtClean="0"/>
              <a:t>Next lesson we will look at how to calculate magnification of images under the microscope and images in print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5877272"/>
            <a:ext cx="45720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en-GB" sz="2000" dirty="0" smtClean="0"/>
              <a:t>Calculate the magnification of the microscope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dirty="0" smtClean="0">
                <a:latin typeface="Algerian" pitchFamily="82" charset="0"/>
              </a:rPr>
              <a:t>1.1.1 Cells &amp; the Microscope</a:t>
            </a:r>
            <a:endParaRPr lang="en-GB" sz="3600" dirty="0">
              <a:latin typeface="Algerian" pitchFamily="8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  <a:ln>
            <a:solidFill>
              <a:srgbClr val="7030A0"/>
            </a:solidFill>
          </a:ln>
        </p:spPr>
        <p:txBody>
          <a:bodyPr/>
          <a:lstStyle/>
          <a:p>
            <a:r>
              <a:rPr lang="en-GB" dirty="0" smtClean="0">
                <a:latin typeface="Algerian" pitchFamily="82" charset="0"/>
              </a:rPr>
              <a:t>Learning Objectives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836513"/>
            <a:ext cx="4040188" cy="4760839"/>
          </a:xfrm>
          <a:ln>
            <a:solidFill>
              <a:srgbClr val="7030A0"/>
            </a:solidFill>
          </a:ln>
        </p:spPr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 the structure and ultra-structure of plant cells with that of animal cells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 the structure of different types of cells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 the functions of the structures found in cells</a:t>
            </a:r>
          </a:p>
          <a:p>
            <a:r>
              <a:rPr lang="en-GB" sz="2400" dirty="0" smtClean="0"/>
              <a:t>Explain the difference between magnification and resolution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319463" cy="639762"/>
          </a:xfrm>
          <a:ln>
            <a:solidFill>
              <a:srgbClr val="7030A0"/>
            </a:solidFill>
          </a:ln>
        </p:spPr>
        <p:txBody>
          <a:bodyPr/>
          <a:lstStyle/>
          <a:p>
            <a:r>
              <a:rPr lang="en-GB" dirty="0" smtClean="0">
                <a:latin typeface="Algerian" pitchFamily="82" charset="0"/>
              </a:rPr>
              <a:t>Success criteria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836513"/>
            <a:ext cx="4319463" cy="4760839"/>
          </a:xfrm>
          <a:ln>
            <a:solidFill>
              <a:srgbClr val="7030A0"/>
            </a:solidFill>
          </a:ln>
        </p:spPr>
        <p:txBody>
          <a:bodyPr/>
          <a:lstStyle/>
          <a:p>
            <a:r>
              <a:rPr lang="en-GB" dirty="0" smtClean="0"/>
              <a:t>Draw accurate diagrams of cells.</a:t>
            </a:r>
          </a:p>
          <a:p>
            <a:endParaRPr lang="en-GB" dirty="0" smtClean="0"/>
          </a:p>
          <a:p>
            <a:r>
              <a:rPr lang="en-GB" dirty="0" smtClean="0"/>
              <a:t>Identify that there are several types of cells.</a:t>
            </a:r>
          </a:p>
          <a:p>
            <a:r>
              <a:rPr lang="en-GB" dirty="0" smtClean="0"/>
              <a:t>Identify and label organelles from electron microscope pictures.</a:t>
            </a:r>
          </a:p>
          <a:p>
            <a:r>
              <a:rPr lang="en-GB" dirty="0" smtClean="0"/>
              <a:t>Demonstrate use of a light microscope</a:t>
            </a:r>
          </a:p>
          <a:p>
            <a:r>
              <a:rPr lang="en-GB" dirty="0" smtClean="0"/>
              <a:t>Calculate the magnification of the microscope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ourse1.winona.edu/sberg/IMAGES/bact-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936104" cy="2510223"/>
          </a:xfrm>
          <a:prstGeom prst="rect">
            <a:avLst/>
          </a:prstGeom>
          <a:noFill/>
        </p:spPr>
      </p:pic>
      <p:pic>
        <p:nvPicPr>
          <p:cNvPr id="11268" name="Picture 4" descr="http://textbookofbacteriology.net/themicrobialworld/streptoc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114675"/>
            <a:ext cx="3343275" cy="3743325"/>
          </a:xfrm>
          <a:prstGeom prst="rect">
            <a:avLst/>
          </a:prstGeom>
          <a:noFill/>
        </p:spPr>
      </p:pic>
      <p:pic>
        <p:nvPicPr>
          <p:cNvPr id="11270" name="Picture 6" descr="http://www.tokresource.org/tok_classes/biobiobio/biomenu/review_questions/review_eukaryotes/ProstateCancerCe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60648"/>
            <a:ext cx="2343150" cy="2381250"/>
          </a:xfrm>
          <a:prstGeom prst="rect">
            <a:avLst/>
          </a:prstGeom>
          <a:noFill/>
        </p:spPr>
      </p:pic>
      <p:pic>
        <p:nvPicPr>
          <p:cNvPr id="11272" name="Picture 8" descr="http://course1.winona.edu/sberg/IMAGES/plt-cel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332656"/>
            <a:ext cx="2448272" cy="2702892"/>
          </a:xfrm>
          <a:prstGeom prst="rect">
            <a:avLst/>
          </a:prstGeom>
          <a:noFill/>
        </p:spPr>
      </p:pic>
      <p:pic>
        <p:nvPicPr>
          <p:cNvPr id="11274" name="Picture 10" descr="http://course1.winona.edu/sberg/IMAGES/em-cel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260648"/>
            <a:ext cx="2060228" cy="2557825"/>
          </a:xfrm>
          <a:prstGeom prst="rect">
            <a:avLst/>
          </a:prstGeom>
          <a:noFill/>
        </p:spPr>
      </p:pic>
      <p:pic>
        <p:nvPicPr>
          <p:cNvPr id="11276" name="Picture 12" descr="http://library.thinkquest.org/3564/Cells/cell92-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3717032"/>
            <a:ext cx="2160639" cy="2773437"/>
          </a:xfrm>
          <a:prstGeom prst="rect">
            <a:avLst/>
          </a:prstGeom>
          <a:noFill/>
        </p:spPr>
      </p:pic>
      <p:pic>
        <p:nvPicPr>
          <p:cNvPr id="11278" name="Picture 14" descr="http://library.thinkquest.org/3564/Cells/cell93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3" y="3683680"/>
            <a:ext cx="2592288" cy="2814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ourse1.winona.edu/sberg/IMAGES/bact-e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936104" cy="2510223"/>
          </a:xfrm>
          <a:prstGeom prst="rect">
            <a:avLst/>
          </a:prstGeom>
          <a:noFill/>
        </p:spPr>
      </p:pic>
      <p:pic>
        <p:nvPicPr>
          <p:cNvPr id="11268" name="Picture 4" descr="http://textbookofbacteriology.net/themicrobialworld/streptocw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114675"/>
            <a:ext cx="3343275" cy="3743325"/>
          </a:xfrm>
          <a:prstGeom prst="rect">
            <a:avLst/>
          </a:prstGeom>
          <a:noFill/>
        </p:spPr>
      </p:pic>
      <p:pic>
        <p:nvPicPr>
          <p:cNvPr id="11270" name="Picture 6" descr="http://www.tokresource.org/tok_classes/biobiobio/biomenu/review_questions/review_eukaryotes/ProstateCancerCe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60648"/>
            <a:ext cx="2343150" cy="2381250"/>
          </a:xfrm>
          <a:prstGeom prst="rect">
            <a:avLst/>
          </a:prstGeom>
          <a:noFill/>
        </p:spPr>
      </p:pic>
      <p:pic>
        <p:nvPicPr>
          <p:cNvPr id="11272" name="Picture 8" descr="http://course1.winona.edu/sberg/IMAGES/plt-cel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332656"/>
            <a:ext cx="2448272" cy="2702892"/>
          </a:xfrm>
          <a:prstGeom prst="rect">
            <a:avLst/>
          </a:prstGeom>
          <a:noFill/>
        </p:spPr>
      </p:pic>
      <p:pic>
        <p:nvPicPr>
          <p:cNvPr id="11274" name="Picture 10" descr="http://course1.winona.edu/sberg/IMAGES/em-cell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260648"/>
            <a:ext cx="2060228" cy="2557825"/>
          </a:xfrm>
          <a:prstGeom prst="rect">
            <a:avLst/>
          </a:prstGeom>
          <a:noFill/>
        </p:spPr>
      </p:pic>
      <p:pic>
        <p:nvPicPr>
          <p:cNvPr id="11276" name="Picture 12" descr="http://library.thinkquest.org/3564/Cells/cell92-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3717032"/>
            <a:ext cx="2160639" cy="2773437"/>
          </a:xfrm>
          <a:prstGeom prst="rect">
            <a:avLst/>
          </a:prstGeom>
          <a:noFill/>
        </p:spPr>
      </p:pic>
      <p:pic>
        <p:nvPicPr>
          <p:cNvPr id="11278" name="Picture 14" descr="http://library.thinkquest.org/3564/Cells/cell93.gif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3" y="3683680"/>
            <a:ext cx="2592288" cy="28142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2852936"/>
            <a:ext cx="1210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prokaryote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2780928"/>
            <a:ext cx="969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Plant (E)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292494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Animal (E)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092280" y="270892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Animal (E)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6488668"/>
            <a:ext cx="969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Plant (E)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563888" y="6488668"/>
            <a:ext cx="119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Proctist</a:t>
            </a:r>
            <a:r>
              <a:rPr lang="en-GB" dirty="0" smtClean="0"/>
              <a:t> (E)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724128" y="6418328"/>
            <a:ext cx="1210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prokaryote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Story of Hooke and Cell Theory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1600200"/>
            <a:ext cx="51943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1665 Robert Hooke developed a compound microscope (using several lenses)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He observed structures in cork bark.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29527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Story of Hooke and Cell Theory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1674 Antonie van Leeuwenhoek, first man to see live cells under a microscope (algae </a:t>
            </a:r>
            <a:r>
              <a:rPr lang="en-GB" i="1" smtClean="0"/>
              <a:t>Spirogyra</a:t>
            </a:r>
            <a:r>
              <a:rPr lang="en-GB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1830s Henri Dutrochet states ‘The cell is the fundamental element of organization’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1839 Schwann and Schleiden suggested that cells were the basic unit of life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Cell theory was extended in 1855 by Virchow and in 1880 by Weisman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Independent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n-GB" sz="2400" dirty="0" smtClean="0"/>
              <a:t>1. Why did Hooke call the structures he observed ‘cells’?</a:t>
            </a:r>
          </a:p>
          <a:p>
            <a:r>
              <a:rPr lang="en-GB" sz="2400" dirty="0" smtClean="0"/>
              <a:t>2. Who were the main scientists involved in creating the ‘cell theory’?</a:t>
            </a:r>
          </a:p>
          <a:p>
            <a:r>
              <a:rPr lang="en-GB" sz="2400" dirty="0" smtClean="0"/>
              <a:t>3. How can tissue samples be prepared for light microscopy and why do they need to be thin?</a:t>
            </a:r>
          </a:p>
          <a:p>
            <a:r>
              <a:rPr lang="en-GB" sz="2400" dirty="0" smtClean="0"/>
              <a:t>Watch the Light Microscope video for some of the answers</a:t>
            </a:r>
          </a:p>
          <a:p>
            <a:r>
              <a:rPr lang="en-GB" sz="2400" dirty="0" smtClean="0">
                <a:hlinkClick r:id="rId2"/>
              </a:rPr>
              <a:t>http://www.wellcome.ac.uk/Education-resources/Education-and-learning/big-picture/all-issues/the-cell/videos-types-of-microscopy/index.htm</a:t>
            </a:r>
            <a:endParaRPr lang="en-GB" sz="2400" dirty="0" smtClean="0"/>
          </a:p>
          <a:p>
            <a:r>
              <a:rPr lang="en-GB" sz="2400" dirty="0" smtClean="0"/>
              <a:t>Complete the Cell Theory and Units of Measurements pages of your study booklet (p2-3)</a:t>
            </a:r>
          </a:p>
          <a:p>
            <a:endParaRPr lang="en-GB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Cell Theory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All living things consist of cells</a:t>
            </a:r>
          </a:p>
          <a:p>
            <a:pPr eaLnBrk="1" hangingPunct="1"/>
            <a:r>
              <a:rPr lang="en-GB" smtClean="0"/>
              <a:t>New cells are formed only by the division of pre-existing cells</a:t>
            </a:r>
          </a:p>
          <a:p>
            <a:pPr eaLnBrk="1" hangingPunct="1"/>
            <a:r>
              <a:rPr lang="en-GB" smtClean="0"/>
              <a:t>The cell contains information that acts as the instructions for growth.  This information can be passed to new cells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1888"/>
            <a:ext cx="214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Light Microscope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86238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smtClean="0"/>
              <a:t>Uses a number of lenses to view an image through the eye piece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Light passes through the condenser lens and then through the specimen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Beam of light is focused through the objective lens and then through the eye piece lens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989138"/>
            <a:ext cx="43561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841</Words>
  <Application>Microsoft Macintosh PowerPoint</Application>
  <PresentationFormat>On-screen Show (4:3)</PresentationFormat>
  <Paragraphs>97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Cells &amp; the Microscope</vt:lpstr>
      <vt:lpstr>1.1.1 Cells &amp; the Microscope</vt:lpstr>
      <vt:lpstr>PowerPoint Presentation</vt:lpstr>
      <vt:lpstr>PowerPoint Presentation</vt:lpstr>
      <vt:lpstr>Story of Hooke and Cell Theory</vt:lpstr>
      <vt:lpstr>Story of Hooke and Cell Theory</vt:lpstr>
      <vt:lpstr>Independent Work</vt:lpstr>
      <vt:lpstr>Cell Theory</vt:lpstr>
      <vt:lpstr>Light Microscope</vt:lpstr>
      <vt:lpstr>Light Microscope</vt:lpstr>
      <vt:lpstr>Key terms</vt:lpstr>
      <vt:lpstr>Using a Microscope</vt:lpstr>
      <vt:lpstr>Microscope Protocol</vt:lpstr>
      <vt:lpstr>Specimen preparation</vt:lpstr>
      <vt:lpstr>How small is a cell?</vt:lpstr>
      <vt:lpstr>Calculating magnification of images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1.1.1 Cells &amp; the Microscope</dc:title>
  <dc:creator>bromley</dc:creator>
  <cp:lastModifiedBy>Varinderjeet Bimmut</cp:lastModifiedBy>
  <cp:revision>23</cp:revision>
  <dcterms:created xsi:type="dcterms:W3CDTF">2008-09-07T09:05:49Z</dcterms:created>
  <dcterms:modified xsi:type="dcterms:W3CDTF">2015-04-10T15:31:29Z</dcterms:modified>
</cp:coreProperties>
</file>