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65D41-DAE3-4B1B-B1A0-F1D30C8B82CA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8E150-98E4-44FF-8F4E-495D6D18984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E9D7-21C4-4DD2-BA9C-80767DA723CA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24FB-34DE-4BCB-9891-DE298261A7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E9D7-21C4-4DD2-BA9C-80767DA723CA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24FB-34DE-4BCB-9891-DE298261A7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E9D7-21C4-4DD2-BA9C-80767DA723CA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24FB-34DE-4BCB-9891-DE298261A7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E9D7-21C4-4DD2-BA9C-80767DA723CA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24FB-34DE-4BCB-9891-DE298261A7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E9D7-21C4-4DD2-BA9C-80767DA723CA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24FB-34DE-4BCB-9891-DE298261A7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E9D7-21C4-4DD2-BA9C-80767DA723CA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24FB-34DE-4BCB-9891-DE298261A7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E9D7-21C4-4DD2-BA9C-80767DA723CA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24FB-34DE-4BCB-9891-DE298261A7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E9D7-21C4-4DD2-BA9C-80767DA723CA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24FB-34DE-4BCB-9891-DE298261A7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E9D7-21C4-4DD2-BA9C-80767DA723CA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24FB-34DE-4BCB-9891-DE298261A7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E9D7-21C4-4DD2-BA9C-80767DA723CA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24FB-34DE-4BCB-9891-DE298261A7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E9D7-21C4-4DD2-BA9C-80767DA723CA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24FB-34DE-4BCB-9891-DE298261A7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FE9D7-21C4-4DD2-BA9C-80767DA723CA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D24FB-34DE-4BCB-9891-DE298261A70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Genetics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04056"/>
          </a:xfrm>
        </p:spPr>
        <p:txBody>
          <a:bodyPr>
            <a:noAutofit/>
          </a:bodyPr>
          <a:lstStyle/>
          <a:p>
            <a:pPr algn="l"/>
            <a:r>
              <a:rPr lang="en-GB" sz="3200" i="1" u="sng" dirty="0" smtClean="0"/>
              <a:t>1) Eye Colour In Fruit Flies</a:t>
            </a:r>
            <a:endParaRPr lang="en-GB" sz="3200" i="1" u="sng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90465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gene for eye colour in </a:t>
            </a:r>
            <a:r>
              <a:rPr lang="en-GB" sz="2400" i="1" dirty="0" smtClean="0"/>
              <a:t>Drosophila </a:t>
            </a:r>
            <a:r>
              <a:rPr lang="en-GB" sz="2400" dirty="0" smtClean="0"/>
              <a:t>is found on the X chromosome.</a:t>
            </a:r>
          </a:p>
          <a:p>
            <a:r>
              <a:rPr lang="en-GB" sz="2400" dirty="0" smtClean="0"/>
              <a:t>Red eyes (R) are dominant to white eyes (r).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Males always inherit their X chromosome from their mother, and always pass their X chromosome to their daughters.</a:t>
            </a:r>
          </a:p>
        </p:txBody>
      </p:sp>
      <p:sp>
        <p:nvSpPr>
          <p:cNvPr id="21506" name="AutoShape 2" descr="data:image/jpeg;base64,/9j/4AAQSkZJRgABAQAAAQABAAD/2wCEAAkGBhMSERQUExQWFRUWGRgYGBcYFxocGhwaGxscHR4YGhsbGyYeHRkjIBkcHy8gIycpLCwsGh4xNTAqNSYrLCkBCQoKDgwOGA8PGiwcHxwpLCwpLCkpKSksLCwsKSksLCksLCwsKSkpLCwsLCwpKSksLCksLCwpLCksLCwsLCwpKf/AABEIANIAzgMBIgACEQEDEQH/xAAcAAABBQEBAQAAAAAAAAAAAAADAQIEBQYABwj/xAA8EAACAQMCAwYEBQMEAgEFAAABAhEAAyESMQRBUQUTImFxgQYykfChscHR4SNC8QcUUmIVcjM0Q1OCwv/EABkBAAMBAQEAAAAAAAAAAAAAAAABAgMEBf/EACURAAICAgICAQQDAAAAAAAAAAABAhEDIRIxBEETIlFhcRQygf/aAAwDAQACEQMRAD8Apr9wHmeY59dt4+xUVnzzzn2o/EEYiDvyOD05SPOozSSAD6TyqDkCziSfvemXVxv5Y3z/ABTbZjefSluNvBiMR+tAHLcI67ff51wZpAyfX9pptpcZicYmKckH79d6BkmxxH9N00KdRB7yWFwRjSMxp3JHOaA6kRE/WdqDduR+nlRT0MGOYMjb8fSgpA7pMRmPL69aEt8jn+P50S4+cZ6Z+waa1pY+/veqRYtm6Z+YCTvPXcmOkimXAAYmYxIJj28jXWxGJwfuKW7YzEmPKkIOtwmYBAiSBJEY5586DduycE4z/k04OygiSoMAwSAR59R5UPuyZigzYjWzuWOT1/OiWwBOSPacjbnQbiEbEH8PYefnRW4jpjlv98qYgT6iTEnrBPXcxyply4YnxeQkz+eaPa7SvILipc0K4CuoAhx0gjlvvzpigEgHA5UAIp5Z9zvNEvIY3P3zFNfAwfah275x97UikNY+uR159D54FMN5uu237/SpDMIxAPT9ajJBO5/Sg1Q7vCfL39MCedNLxAk4659qcw2g/f7UoswPPf8Aj0oGNS6YOZG259aJa4rnJjPLnTuI4i4+jWQdChBhRCjYYGY6nPnQ7b56+4pAT4k+c0ptkHP50rkgmIpykmIimc4rMCAKFAycz9/jRW4cjO0jmP1oR980gG28D9aVrkbYEfe9GRV8+tBME+X4/tTKQM7+fQUW1xDeGMR+UZyNvauV43PmfbpSMBHT76daCkK9sGCQPvpQ3EH8/anICPP16Utu2N+f69aChpcadvETIOrAGcRG56zRbaGJYY8/2n8q60Rifp1+59Ke4OJ0+ZAH5+fUUiWRuKJmD6mM/YNcEnb9t+vpRrlqE3nMEAgbbY3jz2xUdrhwPv3pkD0QCRzG+c/4oLEe+28H+PxpwTB2zy/mpfAdg3uIP9NJzAmAJify/mlaW2EYuTpbILW5zg/fLrRCQBIPLl0/evXezPgywlhbV5cRkRkk5zExEYqSnwB2e6d0E8Q3bUe8xzmcfSsvmTOmXjOPTs8Se4Tj8d6Yfsxnatz27/pjf4dLl1GR7atKhSdWgndsASBExvWO1g/pzrVST6MnFx7IyKJjMbR59aLdQ4Pn6e21IVkiJ/D9KQ3MR1qikIpBwZ588ekRPvXISNhOc0w2/vnj95p6mR167yCYz+VAxWu/TfYfe1dwqyYjryzyxXPaA5RzgmlsvnHToB+POgCwYhicZ2GYAz0pyPHIH7/KuFiTgmZyMURl0gHltPnzpGAM8STjfynGc7cs70J2O8CfLr1prCfPb3pTbn9PKkFCrME77UmgmNzyzSKIz+Iz9KU3Myen5dOvKgZzIRkY9KYg5DHL60RCScHH0zRDZj33/imOyMW6Z9OtOW579OYp2gD8vepXY/Y78TdW0jW0dp06iQCRnTgHxHO/SgZBDnB5ZyNx5Y5UReJUwIMczGRVjc+Hrlux376UBc21Vp1sV+aBEaVIIJ8qruIW0VXu2uB//uBlgTyCmZYe1BLHcQZElQDuIqKkdOcx1ogg4Jz0j088YqXwnZ73DptprYAtA3gZJjmczAo6F30SvhzsG5xdxlUMFA8b6ZA6DpPOvTex/h+zwFsOzG4xbmAIYiMAZ25Unw52anB8MFJY4DPHNjv69Kbxl21cUqGK3FDBGVicsQCQxkYODIkVx5JtvR63j4FGm/8ATr3bBa+qt3lpQSVgHI5H6GTyxROBususXW/qBgq3I+dTHigc+XTNZ/tfhingcly6Najd1I5KVABVpkFo5elB7F+I10905yiBWfdgVbwhuQ2jfnWKdPZ6Dx3G4nor2bd5G4a4DpZWEH+5dsHrXh/xL8KtZ45uFtFbhPiRQYOk5C+L+6B1M1vf/NFWe47j/kpyxKmDAK4PpVhwi8Nxd43zaLXVgBsT4SD4TMyds1145HnZfH+5gux/9NuMu3AtxDYtgGXPiiAMAAzJmrA/6S3ZuDvCCmkBjb8LTG0NqjOema9Jf4iSGHyMDJB3CyFDEf8AtAplrta8LqnSLltsarcwMkSQcxjfatOaRisNejwvt3s1+GutYuhda58MwQRykCYxVctzpnbb0r17/U/sK1et/wC5LN3ipAAErCknbkZaTPSvJHsx+eatOzCS4ihwRH6frNN0wcT9f4proSZyDkydqNw1qd8+lMmy3JI5e885n6etC4q6W645cvX76U43JJ8j9+VMJJnyH1qTNIbbYRiRgTMdOUYj8aaX0yIny5+9M0RzFOjIIH3PKmOgtlGaYUmBOJwOuNhnegRkwMg/h6fe1OYjYb8q5U6b0iTrO8f4+/SjX1IUGUJbkGBK+o3APnmoyIQY5cqV7uNo5/TFADQZM+x/iOQq3+G+zVu8ShuXFtIh7xn1BSAh1eAk/PIEc+eYqn2Ax6+tO7yIimFmz+M+1LfH2k4m22h7bNaayzqDpJJW4q7nVIBj/wDmoAXs28IIv8I8QYi7b9gYf8gKz9oiZxHLOfpRjxAMcoAEgcunUnz50MTlst3+BXuS3CXrXFKdtDgXI/7I0EHath8CfC54W2eIvo/fGQLZ0yFHONwT6074b+CrT8Ip4hSoZ1vJ/bcUwBpmJAaNvyq+47t3ulCWkJQSup8rIxpMmSfrWcpWqOzFhfKyF8Qdtq1sw2hbclimdMRE+Wd9hHOstxYtpqEsYC3NeraR8mmPJSehai3eKVuIuLoWwurw3dBUNiCoU7rygTy60G329atuV8UKrIxNvctiD4idjy8p2rKMW2eolxVIkW+Jt95acd44EKYaBIXSGyJxAxPnQb6Kg12tMFzdJfMo8LpIBAhiCNoweZqHc4021YWFJzqxPjLGNUA/MCBgCRtUB+JvW2ANwKzLoUMVKmNoBzKkFgCKJ4zSDoXi+0At4NmGOnSBETzRTh1yJEA9K0Xw1cmy9rvdJLFfCCWAOwY7QhBPXao/AfAZvstziLgDAA2lAAIgEtmMDIPIiKuL/B5Nq0US8FIVVAgiPFmN+ZYnmKlJpCnOMnSF4DtF3bSLoeJLAW1INstCgPzO0mMmn8O/EAL3dyGd4LQNJQAsGA5MWaCOvpVMeDcqrO7W5UKrW7iMpKwCCBlYgc/zo3Z3aPdXNKXrSeIAaww1N8swMhi2cyMTRFeiJJdoufjfh34nsq9uly2QxAG7Kcr7nmOleJgnbzzP69DXrHxn8W3uD4Qi6Qb1w6QA2RgGcCcAGcRtXmNni+8uFmAGtpIAxkZPrz9a6kqR5edJEdrZxGcT/EU/hmJMgDbz/epnadgJAG5jVkb5MHSSJ8pxiY2qNYjViflkyIzOef37UHMmWRYSf8cz9aHduiZ3NOvsDIG4O5MCkfhjOZxmgECdhC7yJknY+nOKcuQOR9fxildARt+FCYAczHI0yhdjHn+X6U7Wd55bRA/z50txNgOf5z+QpNEj6+/rSJY7hrKuw1EIJgs06R/2MSefIc6a6AHGYxIP5eVNSR6bff0orLmd+vr7UEgGA6n8vxogbED60NxBgDHqKKbGJH36elMQBGE88/cVffCPY93ieJTulVu7K3G14WFYRkD9OVUaASf2n9K9g+FuGNjhEC2haZ1DuC03TmJMxAIjHKYoNMUOcif2xf4gMgt9SGJiBAMlpwBkEeZisf2n2mGuKD4NAkFYZS7tswiYMgn0q67V4121IhbvNSalWSNIMEMxE9JjaajcL2neVJICNb/pxpHjMH+4bJtk9KlJHrRTSK/iu0LlvNxDJIxIOczzOnrECcVW8dwFjvO+F4zcufKF2wfDvqjOTGJMVqeL7CsXHe4pCsUXvCo1BhuZBwCI9YzWO7U7GvMy2grXT4dN3TKsCNnjMZjVnlXRigrNItM6/wAA6LeW06qdWnwsSSvzQkbARziaP2L8NpqW7xN1b4WLmnSdSAgyDMys/Q1r+wPhscJaJa3ru7TJXUB4lUCdMhuvOovxGg0i5btoLpGkgkaAWBwwncEgQY3mpzJN6EslukR+M7bcoXe2E1KbZLuFaGb5tJMwAdJPQmqjinf+lbAturQLZXVIUxJB1ZUMvz5jpUM9mX+Iu3SrW00G2XO4EiZQxGjw7dedWScCVCm5bAuFnNkKMruS5BxkgEDYmcV58rizeMYhf9wtlkSTA1XMICumBqYjaQZ2gjeKc5tXALyLb0BQy6csSH/uLDUcgQfSoS3e+4ZbKt/WhrbEEgE6tpn5SrDboOlZniviR0sAaQLswojYAkMG985p44t7DI1FN/Yk/FvxIvEW9DaXc3JVgMpDZOrfxbBRiBNZy2ekzuPX96Ctk6iYEnpgZ6Cp1q2IE5I5bGuuzwskucrBOxIn1J/Y8p9KNwqrz+/wrrSgD1n1+/OnW98DO/6UjMODMmMZzvj/ADUoX5XIEdSBPWTmTtQCInr/ACaHc0kyBE/e8bUDEuXiN4H8/fOmk5Gc+x+oomNjv60ugQTEY9fypjBamJ/f8xRF4kqMjVuM535/sa5ojaOXSmXHMcxG3pSEPssIOfvrXXbhHrQ1eD+R6eVaX4c+Bb3FG20abbgtriQAraY6azGJ5Zp0KrZmWuDmBjnVja7F4hkV+5co0aWCNBzGDt9a9h7J+BuEsWyGs23ZlCuWGoGDjDTG/LerluJS2AoBEQAAOXICq4mixWeJfD/YF5+NFvu4Nsh7gadKgZE+eRA/aK9BS6bkgkE954mM7K06VmMeHfzq/wCK7TUIxEW5YSzAQZHPlJwM1Xvwllr6kIGIGmeURJBE7ktg/tTapHVhjwTMbf7RWyrgzhmLEb/NJltUQoiRzztUW/2xA129LM2nSpJEjADafKSJxPOrdl/2ijvLhua9S6FUEhjkkeYBgz55rr/w7w9y5bfuHXWAiujDTtBuMOq1zcJWd6lGikt/E9wK11dZFs5ZcgMwI32AgR9K2XZHFdyneuC7gAKABKK0HPnnlArO8Tct8E+g22dWhTMZgYYoMyxJxnblReJ4m5xHeWQiWwya9I1A6hGkk6vkAjO3KK3UqVESSl+ixvfE6XrlxiCbQDodUS+kQzW1P9qkzmaoRw2Sz3WdCwyxVNSQFUk7k7YEb1H4lO7mwboXTdclwoZixVdQABxnYD1NWHHcGEvzKm2wQMpckkIJBVTMnGfOk5qhqNdExuIUDuyM+G47WyW1fMujzEn5D50Dh+MsNoQKjurgPqBVhqkhdU5ydPlgVA4gqbo7pYtaLZmY2ABBb+1426kjaarv/MixcuMrFlDSxZvmBxMR6fSa5pSVmscbqxvxF2stviQFdQLXzAD+1W/tIw4kSR08hWItsWfW5kknJ6tn6Gi9pdrPxFxm0qpI0llEE+f3uKW2DA6frXQlR5fkZebUV0iaFwM/TkTmKYW6zI2jb75b0i3CMTvE+s0S4iKecGfY0zkEwRvvP/sOcY5V1twWiCcbGJxXavDiOmd/xoVpYOcyOkn3oGWTId/cH96H0+/pSs5nON/emBhvFIlMUem3vgevrT7lyQN5J3xBGIAHUfSuke+KczAzsPrk5/HegLAFwQIz970G4kDp5nerzs34U4niFV7aalbVpaRupAIbMjJjbnXqvB/6dcDbGp7WrAnvGLAHf0xVJFqLZ4tw3Zt24YS2zE5AVGM5iRjb+a974K8nDcNaXSV021AUxIIWdJ/7YipXe2rZhQATAgCPQeQ5/WqH4qVAjXbZMqQGZGBMSQwKnEAZ671cVujfHjV0/Y3tPtokEd7lZBCKxIaJPhiCBPM9aztztRw1/W9wLpWNtWMd4TsASflGROalJx57suutQwhe7QqIn/5XfJyRG9B4guvdC6jOMC4TGllaWbIyCMQDuIrokqR3RSQF/iNltjvfkMhVDLLA4x0idzzqp4T4iIe4tgFVCjXrPiJTJOoj5zIAxUOx2c/EcULChxZggNrEIpyGOCDgDHXpWj4JbahVUOCGVGZ2lnEgS2BBI2j1rkmXpEJO1zeVrndvddELy4KxMAxAgtiROwmoVjtXiLJaC5GoguXkEspAtnkQJBKgCN60V7j7C2reSNFwgpJZxnwjfOPDny6UrdoWuK/psrNmZ06TaMafENnYmNpmjmhX+Ci4vta8sLdUh2JBYkqptjBbxZJmM48pqPwXaGv+irQ98BHZThBOwgQSSAfSelR/jvsReFBvd6xF64VIjwhlIxq3042nFZng+2tNqQykhsuI1aT/AGgdPPlJpdlqn0a7i7DXfDe+QPFpwkEA+DxNGpiWJPt71LvOyqqJM5CsctpBEspc4JIJ3kZrMr20rBLbOSkSytlpz8rRgHBmedF7T7fVCAtsMpmArEHR1zkTWLjZUpcFcgXb3xKq3WFsQfCw0KMQRKQTk7MDsYzWdu3GvfNEAlgYhsjmfXMfSiHhVZi8HJ+WSSBHU7kdalJECd+nP35iqjBLZ5ebypzuK6ItmyBjPrt9zRtPPl08+lcInJgGJYCYXrHp+VaZ/ga4L9xDdUWUtd//ALiPAUI8JHUkgiPKtDmM1dAiTGJz+ET0oOnG85+9qKSY9tiNj+9JB3Ee+J6kTQA20TAgSdqJZtxuNxjH45M0y2Jx13G33NFDGdvv32qiiU+Z+9jTBkjJzRbaS2cfc04GSNAbVvAzgVBkIOGwSMRVt8P9h3OKuLbUK2iGKvIBGoBsg5wZ3BxVn8OfAXEcXDv/AErRO5wxHVVjO+5r0LheyV7O4Vlsy5mSTliTAwB+VBrDG5Ms+H4W3w1nu7KqO7U6VmBtzJzk8zWc7K+Jbt8P36ohttOjmYmVx/cOmdxUZeP4u73gFsEaSGDwDpkkEjrHLnAqr4riNa2YYLdXwsQdRAboIEsIUajzMUuWz0IYktF7fs8NBZrjmBr1liYmAFwZYqfzqu4jibnDsEYllQajdChledyyKJBJJEkVDaxw62XlH8AGgG585glyQMKQF2PQRTuL7VW7wrrZ0d4kEJ/dEhmGfmkiY510p6s0SAcb28hIYsxtMGHdiMsGgaScBVkMYMY2zVXx3xA1zSFIll1DSwDhlQRIg+LBgnHiFUCcS9+4LdvS/jJnSZtliJJGw0kQeWa0HFfA/Fu+sLbKSGaEz5wFyII3BzSlKzWkuzvhl7q965MWmKlVVQSSTlYXEnp61cXFvx3gRjbt5K8hckyYAJxII9DFMHE9zptd2y2rQ2ys7NqLDMZMDnNS+z+2W093bEEt3pPRAT4iPKYC84NEI8iHfaMy4NpzqsvbutqCu0xLAAtE6SdMxyirLsjiBYWeHui44KKXDMS0D5W1QFVRzGMVP7T4u6blk91rGtmXwjE4ClpkuIyOUirB+wO+sOo7uzcbwr3YAUldWNPJiCs+1Tkgog5a2N+Nha4zs5lDspYC4DuDjZvoB12NeGrwbLIUkHY+s7ZFbntftJ7DNYWbndpqBMALgd55ECfwNZlbpzMEsPFjzn2PnWN2cfkL42qeyvThXEHU2DtPMR+GKn2rRBDMxJOScmd8UVEB29KR5X7/ABp0cjnKXbsmcTZ7tVDBlZl1DG4J3/CoFoyRGSeu9dbtbxiCYnb+B1ilWzjfHLyPWmSF4dxBJVXlSo1Eggn+4adyvKcdRWj4j4iB7ItcObpZlunVb2buhlQTEaQ2Y9OlZsABvxzjHX361dfEXZ9uxw/CAr/Xuob1wycKx/prG2wPng0AULEsd8cjH59BREECT+X7jNRR6/tRh8sj6EfrQMI1jHIjzjl7zTbD+I5H5dOtMLyfMjOMfTrROFtS2ADjmMb8uf1plEo2yW0gEsTECJJJgAecmva/hH4aTgOHGpQbrCbhBG//AABP9o2Eb15b8H6Bx1ouBCFnE9QMR7mvRfiXibJsd4XdmUggjESekcoJ+vWmjTDj5bLFvijxGAJChtG5iJPmCB5b4qlvdsuwuMlwi0VUqGkk6gTAgSLkz4doGahdp3la0QHRO8uzaIQwQCJg8p6+VVKNxEXrfhVZGh11d7Cg6lUEbyYxjJrJzvR6EcSSLzh/i/vBGg3GQJrkgTEY0zM+I771X9vcYHsg27ZRViEAAVT82qY5ajI9Ko+1u0EuNJLywVjpgurKMKSDDRDbcialRe7pe7tXXtsrFu7bbSJA66jI3rRNFqCRF4ftE39Vu1JNsglZhmU76iRGCT7VpeD7IOrh2Z9C2gvhUHxI5lfnHqPak+HuFt9ypHgJVj4wA4LSCXaRuQBA3NC7Q7ZcxKHuwQrM4UkaDpDAAyAfSJ60St9Ce3SNKna/D2boVbNu0GBNy5CgBeW28n6c6652o7giyRKeFAHWWO+RMERGd6xnbN9e9QW0Kozsq5DgtAJUrOMw4jwg1Ne+e+a1OnUGKNpKFTpkkKohsTgcz5Uk/uR8a7LDie2e7uL/ALpLbBwrKRiMEFTmCAZxOcYqHd/pqLtpxfQKBLCSNLCDC7fMw9BUbtK/au2ii2u8Te2STkwYUtgxJJjeqXj+1ALXdj+mF8KsAQUgAkYIY5z4pJBJpSycejSOOy1bt244e1d8JYeHTIGkx/xmfXzrUW+2LVqyX0hAuCIOCYGBuMAZwK82btFGtIe8U6Cclih1kydax8x3ABqg7T483SLQJKIR4lJGo/3eHmJOOmavlfZnmcYLYXtPiRxHE3bgAUSwGg+EiTn0NC7nESD7ff40NbQUbAyMb/rR1viIJE/e1QeZKTk7YMJ9ZjH3vTb93YYOKLbtzJEcskfj+FS+zfh65xV1bdldTmTvCgAf3dPWmTRHt8E5RGVSdVxrcbywghQOpBGPKg3WYFkIKkZK9Ir2r4U+AU4a3pusLjllcQIVCBHh5lt/EfKp9/4J4Fie84dXJJaTnJPlB/OjspxPIOyfh8vxdvhmjLrqIOAka2M8oWT64oPxdxTcRxjuIh47sA7WwNKDybSJP/t516vd+C7Fi7xPFKxBuoUPPTrYBiueYAAqk7P/ANIx3y3HvvE6o0Ac/lOemMVVBx0eWFBGCPTr7TNOXURq5bfuK9C+Kv8ASYWbDXOHe5dZY/p6FJIJjBGce+1YDiuzb1lzauIyOIJUwDnIj2qaJoQqN+u00zh/mMkGROTt+NMN2dW+fbyjNOtWZOeU7/flTRSLBOKa02tPnEgTkZx+tbn4e7WVuDk8Q3eEAxPOY0gHMftWDuAZ9T9/4qq4lGWSjRknf+aVl4M3B0+ja9rdqM2k3HGoFm0qucxJB1RpwSCYPlVbx/aRYKVulmO6lXm2CPnEbKcGfWsve4o6SEAHgQHkMEluZ3NXvwPw96/xQWDCoWOkwxIMhSfePSuacWtnr4/Jwv6U9/o3PwrZYWu8v6WBDBAw/qQD4mgAR6xsaPx3b/f39NtlS2ii5LakOpCIZmggjIEc6ru3lvKFv2rnikoyjAAAILg7swAG+CZoPZJe5aud4zFrZa0XeB4GGvwgkyARI6VWP6nYSj7ZruN4m21tw1tnJEsVdSpYLIGGBHkMb4rMdu8Ej6XS4RCFWaQT4gP6YHUZEcs0vY3Ybi4bpBPeMwKfMqZUK+5zzkzEGKV+3rkMbi9/bYElYVSDsdG5gfNNdyfHZmlXRI7P7OPDWlWyiEa1M3AWIPQsJkmCIAAAImm8V2wGupcUAPqEiT4IyXjfmdjBiq/tvtAi4e6bCupRIhWIAkssADBiY5VT8X20mnW5gjWAokEGBKkDMFpzXHlbfRrCK/tIkdsceveOAQRbdWZ5wBBg6eUauXinrWT7V7TdrzgR4WIDDMkDTIPMR161At3LrMTqjVmBt5esVY8LYAXJ9/PnSjCuzlzeUuseiE9p3aXOqcnHPaYAiasrVkAYP37U2By6jPl/mjIcbxy8/atTzpNvbGNsCCZEjr7/AKUkSDO4/jMmnXbEQVIPluQB16c6JafUukkwpJjoTAwepx9KAJ3YfDd7eFmJ706IzMts3/6nxe1ex/CHwunAWQSoN5//AJHGeeACdkGPfNeVfAPAd92hZj+w94Y3hef5ewNep9p8Yt249oyLizoBkSNMkyMEc/atIxGjh2sCxh/7irDTDFRjUMYzPlzqUeI7wlNJAtsIbAICiZnMiYHnJxisr2l2s92wYKkyEaVIVjgSCBkQYKwOR5UPgbpS3bh3hnFvUUOkm3IQauik6dRGSJrX4/Zpx0au72pasMyaCVguWnAAk/ieXSo934kY21vK4VG0whTJxLBTIJM46ZrF9k8PxVviGt3nMW0Ytg6dM7/TfqQOtT7XGuWVVt61tXA/iw3/AGKQT4FBAA55rX4kg4m24btJwzhlY2w0azmCQCFAG4ExPrUL4t+DbPHWyxXTeVSLb5kHfI2ORVX2d2pdV3UsTaKudYGEOrwjSozucj3rRdn9ogsFhjMnXuv/AKzy8qwnGiGj557S4M2bj220koxVsGJGCRIkA/qKfYaRkAjymZ84raf6udlKvEi8sRdVVcA/3r5DaVjPlWGtgT8xGN5j2rIklKmd/LEU0pOTn1/Lyo10xMxn8KjkHecfnmpMQLcONxz3++lSexe3G4S47DZuY+n5E5oNy2RjahXbM4pSjyVF4sjxyUl6NdwnGXLgLWSNPgDOzqAPGTgk/P7VK7S7ZaLptadTuqrcAy4AODjBJ3ERia89d2RDaC+EuH1c8CI6GR1FC/8AIMoOjVP0A6/LzrKEHA9n+XiyR5N1+D0O528/hAZgEkqRgSANIIxMn8ajX+2hcIdSbcM8G4QJZgH0zgBd4HI86wI4y/yLTieUgEeE6dxiji0W+ZZXUTpkxncDnW1t6ZnPycUV9LsufiL4lduMFyyUfQq/1CJ1GDIaMGJ0+cVUDhi7amy0cgBA8hFGt8LpHP8AKj8iAOVCil0cU80snYJLOdsU43B9en50qWATnHvRLvC59fypmQlixjcYHPG3ITz6UazaByGiORz/ABNdbs+kYG/tMU5MZnEnfr7ZpAPcjJ3jAIx/mKjhzMiM7GD+FOW4SdIgDn4o69d6aSYE84O0A9c0AWnYPav+34m1dJnSwBzEqcZA5DcjnHKvRbHaBJ1KLbBzdGtm06lYz4dXUwsHlXkp8WoBfKRU/hu2gbC8O5ZSjyrzAE85GQR+1XBmmNp6Z6BwXbRtBgbYYq+pUtCVCSQNI5AzDA8886tbPatu6F73mjwxAGljB0wuNS4BIrE2uyr9wlrYPdJaRRcDCHyCSxmZknrtVknw+FBVuIEIGFpNGXulYPPYNz54rZyRu8cS1v8AFK3dLdhNAS4pQyCAY0vnUSAQSD+NRezWtI6u5K3NTppYR4VYCWE4JJnzE1Xp2m6d4HICXLZtHShwWAGksSQHkAS2M0Ox2jbufNYZtLoJa2QQwP8Acw3nJE1an6D42XvCdrm2GuOA2ptQbRpLZ+cx4Sqg9ckbGl+KPiocNpvToEKmkgS5aSzQNzHtVZdtvaYq6t3YBKuW1QzAeLGAuoR5Vi/ji3xN25be8jhUBIMhlyeox5+9RKS7IlGlZTXe0bt667XHcqzEgMZAEmPSBipHCpGMx05Y54qLYtz6cvfb8amLAxtHUT9+tYN2c4S+xJPPcfzTrdobkz+UU04JwRvTe+P+MY9KRiyQXEfe3nQECmSxgxK4mTIwTOB55piz036/hS3bZ5jBgT+9BIt7MYn1/WmCwsdI3/noaewxk5G/2KRlHX7FADrXDLg5zy368+lPFsCfv7NDs3Oc9CfrT7xPL2n9qRSG8QSYmBjkN/P169aSzax5Rz/WhNd8/bP0qRZubRneRzPlHlQWtD14WVYiRiflJG4EAgbeZpgczkEEbTv6U6/xJOATjeDz/TlQlJgyCehJ2M/ieUGN6BrY+5xuOZYc9v8AETQUg+czTCDJwfygCuQxyP7igoMzRv8AfrXM+cTBxFR2OMZ86fbB2kUCDo+c48/52rQ/DHZlr/6i5ouj5Ut4IBO8g7nTnG01m1IH8Df9vWuTtO4CAoleQB06c5iN55k53oLx8eX1G67X7buA2BbUFTbIVVBnB0xpAMeCQJ3NLxV92azwrrAtr4W5NcZSQJnGIbGYqgt9vW3U/KsFi5OwVFEETvLfXFNs9oucagp1gYYjS2SVAOIA/GrWzvSXo0B4m1ZgK7tB0vAUKQVEqwAzHiIJ5xRH4sSi3G02gYGJLfLllAiGK7mN5rHp22pZlY41EBipLacMMjY8/wCKNx/bqW5XvNQKyBqnVBOC4EyPPIxRK0NxS2zfcIwuXSNdlU//ABt8x5lQAZKjlvVZ8T9m+MoEVUIk21u5nooJgqenUcqwT9vq5lU0gxPiIII2PnUX/wAxxRIZmlZJCMCynrg598VC7sxc4Rfdku/2TdsCHRtJJ0uVMH3OxjMHpzqNrBwTECn8b2lcd5Kd2GVQyB30sBs5DMROBB8hQ7LNJA/Hb2nrVI5HV6Jl1oYxuN6QjJJmOfM1zMJO3nQnB5dMT0pGI5ruAAIifenpcH3tt6UPup6H3wP0mlCADJIn3j8MigmhT0B9v5oOnnj64p+gnkTzxz570xkP7c/b+aB0MJiPPlzoi3TtT7FgkTTXtH25+VAxlxSDy5Ufh7THO3pyzz8qCx3A2pmqMEkDyPnSKJKEAyRnrSDiuoyM/wCfOlfgnUJqV1FwalkRKn+4bGJnNRWgbddxTRSJ18gDIxGBIj0mh8Zwj2jpeASFaZkEMAywZM4NO4XjSiOmlCLgAOoZEEMGU9eR8jT++TurilDrbQQ0SFUTMEZzgdIoAj2rigMrDngxkeUbZpyr5jBjfemraJmD9R/HrRrlszvn/rt9OU0iWRzMyT6c6c1thvGRG2+esYpQpkflzz9mlkgmD6Hn+NBJFfhJ9fcmPvNI9kgznLSzeefoaMtw6twD1335+lHVZGST0BmJ6imNSa6IH+wLCJxygkb4mf0pbKqqMGGrYiRkMDE/TEVLUkbyYiJMD0xy8xmhXZPiYkD8Z6+k8zQPkxDbK5AHMDH4T1o68QFwQJ2YGfp/IqLeunmPlO84+vWhFh7E+tFDRIdcRIxmc/T7/Ch6jqx0oWuOuZ9j/iiWrgB648/rTqiujUvwySfCv0HWmjh1/wCK7jkK6uqTNicNw658K/QVy8MkjwrseQrq6gkYeGSV8K9dhvjNOvcMkfKv0HWkrqYzl4df+K8+Qop4dP8AiuR0FdXUARzw6z8q/wB3IUwcKhIlVPsPKurqCx6+IKG8QUkKDnSPDgTsPSh/7dc+Fd+gpK6mhoKvDr3Y8K/QU7h7C6W8I26CurqBhOF4ZIHhXY8hTxw6gDwr9B1FdXVJmwH+1QsPAv0HlR73DprHhX6Dzrq6mIj2eHT/AIr9B51Iv8Mn/FflPIdRXV1IQD/bJ4/Cu/QdKTieFTQPCvzdB0NdXUFIh8ZYXw+EbDkPOl/2qf8AFdxyFdXVSLQi8Mn/ABXfoKMnCpq+RefIdRXV1N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 r="41920"/>
          <a:stretch>
            <a:fillRect/>
          </a:stretch>
        </p:blipFill>
        <p:spPr bwMode="auto">
          <a:xfrm>
            <a:off x="303803" y="1700808"/>
            <a:ext cx="4988277" cy="3620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57850"/>
          <a:stretch>
            <a:fillRect/>
          </a:stretch>
        </p:blipFill>
        <p:spPr bwMode="auto">
          <a:xfrm>
            <a:off x="5292080" y="1700808"/>
            <a:ext cx="3620125" cy="3620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5220072" y="1700808"/>
            <a:ext cx="3672408" cy="3600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04056"/>
          </a:xfrm>
        </p:spPr>
        <p:txBody>
          <a:bodyPr>
            <a:noAutofit/>
          </a:bodyPr>
          <a:lstStyle/>
          <a:p>
            <a:pPr algn="l"/>
            <a:r>
              <a:rPr lang="en-GB" sz="3200" i="1" u="sng" dirty="0" smtClean="0"/>
              <a:t>2) Colour-Blindness</a:t>
            </a:r>
            <a:endParaRPr lang="en-GB" sz="3200" i="1" u="sng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904656"/>
          </a:xfrm>
        </p:spPr>
        <p:txBody>
          <a:bodyPr>
            <a:normAutofit/>
          </a:bodyPr>
          <a:lstStyle/>
          <a:p>
            <a:r>
              <a:rPr lang="en-GB" sz="2300" dirty="0" smtClean="0"/>
              <a:t>8% of males are colour-blind, but only 0.7% of females.</a:t>
            </a:r>
          </a:p>
          <a:p>
            <a:r>
              <a:rPr lang="en-GB" sz="2300" dirty="0" smtClean="0"/>
              <a:t>There are three different light-receptor proteins involved in colour vision (red, green and blue).</a:t>
            </a:r>
          </a:p>
          <a:p>
            <a:r>
              <a:rPr lang="en-GB" sz="2300" dirty="0" smtClean="0"/>
              <a:t>The genes for </a:t>
            </a:r>
            <a:r>
              <a:rPr lang="en-GB" sz="2300" b="1" dirty="0" smtClean="0"/>
              <a:t>green-sensitive</a:t>
            </a:r>
            <a:r>
              <a:rPr lang="en-GB" sz="2300" dirty="0" smtClean="0"/>
              <a:t> and </a:t>
            </a:r>
            <a:r>
              <a:rPr lang="en-GB" sz="2300" b="1" dirty="0" smtClean="0"/>
              <a:t>red-sensitive</a:t>
            </a:r>
            <a:r>
              <a:rPr lang="en-GB" sz="2300" dirty="0" smtClean="0"/>
              <a:t> proteins are found on the X chromosome. </a:t>
            </a:r>
          </a:p>
          <a:p>
            <a:r>
              <a:rPr lang="en-GB" sz="2300" dirty="0" smtClean="0"/>
              <a:t>Mutations in either gene leads to colour-blindness.</a:t>
            </a:r>
          </a:p>
        </p:txBody>
      </p:sp>
      <p:sp>
        <p:nvSpPr>
          <p:cNvPr id="21506" name="AutoShape 2" descr="data:image/jpeg;base64,/9j/4AAQSkZJRgABAQAAAQABAAD/2wCEAAkGBhMSERQUExQWFRUWGRgYGBcYFxocGhwaGxscHR4YGhsbGyYeHRkjIBkcHy8gIycpLCwsGh4xNTAqNSYrLCkBCQoKDgwOGA8PGiwcHxwpLCwpLCkpKSksLCwsKSksLCksLCwsKSkpLCwsLCwpKSksLCksLCwpLCksLCwsLCwpKf/AABEIANIAzgMBIgACEQEDEQH/xAAcAAABBQEBAQAAAAAAAAAAAAADAQIEBQYABwj/xAA8EAACAQMCAwYEBQMEAgEFAAABAhEAAyESMQRBUQUTImFxgQYykfChscHR4SNC8QcUUmIVcjM0Q1OCwv/EABkBAAMBAQEAAAAAAAAAAAAAAAABAgMEBf/EACURAAICAgICAQQDAAAAAAAAAAABAhEDIRIxBEETIlFhcRQygf/aAAwDAQACEQMRAD8Apr9wHmeY59dt4+xUVnzzzn2o/EEYiDvyOD05SPOozSSAD6TyqDkCziSfvemXVxv5Y3z/ABTbZjefSluNvBiMR+tAHLcI67ff51wZpAyfX9pptpcZicYmKckH79d6BkmxxH9N00KdRB7yWFwRjSMxp3JHOaA6kRE/WdqDduR+nlRT0MGOYMjb8fSgpA7pMRmPL69aEt8jn+P50S4+cZ6Z+waa1pY+/veqRYtm6Z+YCTvPXcmOkimXAAYmYxIJj28jXWxGJwfuKW7YzEmPKkIOtwmYBAiSBJEY5586DduycE4z/k04OygiSoMAwSAR59R5UPuyZigzYjWzuWOT1/OiWwBOSPacjbnQbiEbEH8PYefnRW4jpjlv98qYgT6iTEnrBPXcxyply4YnxeQkz+eaPa7SvILipc0K4CuoAhx0gjlvvzpigEgHA5UAIp5Z9zvNEvIY3P3zFNfAwfah275x97UikNY+uR159D54FMN5uu237/SpDMIxAPT9ajJBO5/Sg1Q7vCfL39MCedNLxAk4659qcw2g/f7UoswPPf8Aj0oGNS6YOZG259aJa4rnJjPLnTuI4i4+jWQdChBhRCjYYGY6nPnQ7b56+4pAT4k+c0ptkHP50rkgmIpykmIimc4rMCAKFAycz9/jRW4cjO0jmP1oR980gG28D9aVrkbYEfe9GRV8+tBME+X4/tTKQM7+fQUW1xDeGMR+UZyNvauV43PmfbpSMBHT76daCkK9sGCQPvpQ3EH8/anICPP16Utu2N+f69aChpcadvETIOrAGcRG56zRbaGJYY8/2n8q60Rifp1+59Ke4OJ0+ZAH5+fUUiWRuKJmD6mM/YNcEnb9t+vpRrlqE3nMEAgbbY3jz2xUdrhwPv3pkD0QCRzG+c/4oLEe+28H+PxpwTB2zy/mpfAdg3uIP9NJzAmAJify/mlaW2EYuTpbILW5zg/fLrRCQBIPLl0/evXezPgywlhbV5cRkRkk5zExEYqSnwB2e6d0E8Q3bUe8xzmcfSsvmTOmXjOPTs8Se4Tj8d6Yfsxnatz27/pjf4dLl1GR7atKhSdWgndsASBExvWO1g/pzrVST6MnFx7IyKJjMbR59aLdQ4Pn6e21IVkiJ/D9KQ3MR1qikIpBwZ588ekRPvXISNhOc0w2/vnj95p6mR167yCYz+VAxWu/TfYfe1dwqyYjryzyxXPaA5RzgmlsvnHToB+POgCwYhicZ2GYAz0pyPHIH7/KuFiTgmZyMURl0gHltPnzpGAM8STjfynGc7cs70J2O8CfLr1prCfPb3pTbn9PKkFCrME77UmgmNzyzSKIz+Iz9KU3Myen5dOvKgZzIRkY9KYg5DHL60RCScHH0zRDZj33/imOyMW6Z9OtOW579OYp2gD8vepXY/Y78TdW0jW0dp06iQCRnTgHxHO/SgZBDnB5ZyNx5Y5UReJUwIMczGRVjc+Hrlux376UBc21Vp1sV+aBEaVIIJ8qruIW0VXu2uB//uBlgTyCmZYe1BLHcQZElQDuIqKkdOcx1ogg4Jz0j088YqXwnZ73DptprYAtA3gZJjmczAo6F30SvhzsG5xdxlUMFA8b6ZA6DpPOvTex/h+zwFsOzG4xbmAIYiMAZ25Unw52anB8MFJY4DPHNjv69Kbxl21cUqGK3FDBGVicsQCQxkYODIkVx5JtvR63j4FGm/8ATr3bBa+qt3lpQSVgHI5H6GTyxROBususXW/qBgq3I+dTHigc+XTNZ/tfhingcly6Najd1I5KVABVpkFo5elB7F+I10905yiBWfdgVbwhuQ2jfnWKdPZ6Dx3G4nor2bd5G4a4DpZWEH+5dsHrXh/xL8KtZ45uFtFbhPiRQYOk5C+L+6B1M1vf/NFWe47j/kpyxKmDAK4PpVhwi8Nxd43zaLXVgBsT4SD4TMyds1145HnZfH+5gux/9NuMu3AtxDYtgGXPiiAMAAzJmrA/6S3ZuDvCCmkBjb8LTG0NqjOema9Jf4iSGHyMDJB3CyFDEf8AtAplrta8LqnSLltsarcwMkSQcxjfatOaRisNejwvt3s1+GutYuhda58MwQRykCYxVctzpnbb0r17/U/sK1et/wC5LN3ipAAErCknbkZaTPSvJHsx+eatOzCS4ihwRH6frNN0wcT9f4proSZyDkydqNw1qd8+lMmy3JI5e885n6etC4q6W645cvX76U43JJ8j9+VMJJnyH1qTNIbbYRiRgTMdOUYj8aaX0yIny5+9M0RzFOjIIH3PKmOgtlGaYUmBOJwOuNhnegRkwMg/h6fe1OYjYb8q5U6b0iTrO8f4+/SjX1IUGUJbkGBK+o3APnmoyIQY5cqV7uNo5/TFADQZM+x/iOQq3+G+zVu8ShuXFtIh7xn1BSAh1eAk/PIEc+eYqn2Ax6+tO7yIimFmz+M+1LfH2k4m22h7bNaayzqDpJJW4q7nVIBj/wDmoAXs28IIv8I8QYi7b9gYf8gKz9oiZxHLOfpRjxAMcoAEgcunUnz50MTlst3+BXuS3CXrXFKdtDgXI/7I0EHath8CfC54W2eIvo/fGQLZ0yFHONwT6074b+CrT8Ip4hSoZ1vJ/bcUwBpmJAaNvyq+47t3ulCWkJQSup8rIxpMmSfrWcpWqOzFhfKyF8Qdtq1sw2hbclimdMRE+Wd9hHOstxYtpqEsYC3NeraR8mmPJSehai3eKVuIuLoWwurw3dBUNiCoU7rygTy60G329atuV8UKrIxNvctiD4idjy8p2rKMW2eolxVIkW+Jt95acd44EKYaBIXSGyJxAxPnQb6Kg12tMFzdJfMo8LpIBAhiCNoweZqHc4021YWFJzqxPjLGNUA/MCBgCRtUB+JvW2ANwKzLoUMVKmNoBzKkFgCKJ4zSDoXi+0At4NmGOnSBETzRTh1yJEA9K0Xw1cmy9rvdJLFfCCWAOwY7QhBPXao/AfAZvstziLgDAA2lAAIgEtmMDIPIiKuL/B5Nq0US8FIVVAgiPFmN+ZYnmKlJpCnOMnSF4DtF3bSLoeJLAW1INstCgPzO0mMmn8O/EAL3dyGd4LQNJQAsGA5MWaCOvpVMeDcqrO7W5UKrW7iMpKwCCBlYgc/zo3Z3aPdXNKXrSeIAaww1N8swMhi2cyMTRFeiJJdoufjfh34nsq9uly2QxAG7Kcr7nmOleJgnbzzP69DXrHxn8W3uD4Qi6Qb1w6QA2RgGcCcAGcRtXmNni+8uFmAGtpIAxkZPrz9a6kqR5edJEdrZxGcT/EU/hmJMgDbz/epnadgJAG5jVkb5MHSSJ8pxiY2qNYjViflkyIzOef37UHMmWRYSf8cz9aHduiZ3NOvsDIG4O5MCkfhjOZxmgECdhC7yJknY+nOKcuQOR9fxildARt+FCYAczHI0yhdjHn+X6U7Wd55bRA/z50txNgOf5z+QpNEj6+/rSJY7hrKuw1EIJgs06R/2MSefIc6a6AHGYxIP5eVNSR6bff0orLmd+vr7UEgGA6n8vxogbED60NxBgDHqKKbGJH36elMQBGE88/cVffCPY93ieJTulVu7K3G14WFYRkD9OVUaASf2n9K9g+FuGNjhEC2haZ1DuC03TmJMxAIjHKYoNMUOcif2xf4gMgt9SGJiBAMlpwBkEeZisf2n2mGuKD4NAkFYZS7tswiYMgn0q67V4121IhbvNSalWSNIMEMxE9JjaajcL2neVJICNb/pxpHjMH+4bJtk9KlJHrRTSK/iu0LlvNxDJIxIOczzOnrECcVW8dwFjvO+F4zcufKF2wfDvqjOTGJMVqeL7CsXHe4pCsUXvCo1BhuZBwCI9YzWO7U7GvMy2grXT4dN3TKsCNnjMZjVnlXRigrNItM6/wAA6LeW06qdWnwsSSvzQkbARziaP2L8NpqW7xN1b4WLmnSdSAgyDMys/Q1r+wPhscJaJa3ru7TJXUB4lUCdMhuvOovxGg0i5btoLpGkgkaAWBwwncEgQY3mpzJN6EslukR+M7bcoXe2E1KbZLuFaGb5tJMwAdJPQmqjinf+lbAturQLZXVIUxJB1ZUMvz5jpUM9mX+Iu3SrW00G2XO4EiZQxGjw7dedWScCVCm5bAuFnNkKMruS5BxkgEDYmcV58rizeMYhf9wtlkSTA1XMICumBqYjaQZ2gjeKc5tXALyLb0BQy6csSH/uLDUcgQfSoS3e+4ZbKt/WhrbEEgE6tpn5SrDboOlZniviR0sAaQLswojYAkMG985p44t7DI1FN/Yk/FvxIvEW9DaXc3JVgMpDZOrfxbBRiBNZy2ekzuPX96Ctk6iYEnpgZ6Cp1q2IE5I5bGuuzwskucrBOxIn1J/Y8p9KNwqrz+/wrrSgD1n1+/OnW98DO/6UjMODMmMZzvj/ADUoX5XIEdSBPWTmTtQCInr/ACaHc0kyBE/e8bUDEuXiN4H8/fOmk5Gc+x+oomNjv60ugQTEY9fypjBamJ/f8xRF4kqMjVuM535/sa5ojaOXSmXHMcxG3pSEPssIOfvrXXbhHrQ1eD+R6eVaX4c+Bb3FG20abbgtriQAraY6azGJ5Zp0KrZmWuDmBjnVja7F4hkV+5co0aWCNBzGDt9a9h7J+BuEsWyGs23ZlCuWGoGDjDTG/LerluJS2AoBEQAAOXICq4mixWeJfD/YF5+NFvu4Nsh7gadKgZE+eRA/aK9BS6bkgkE954mM7K06VmMeHfzq/wCK7TUIxEW5YSzAQZHPlJwM1Xvwllr6kIGIGmeURJBE7ktg/tTapHVhjwTMbf7RWyrgzhmLEb/NJltUQoiRzztUW/2xA129LM2nSpJEjADafKSJxPOrdl/2ijvLhua9S6FUEhjkkeYBgz55rr/w7w9y5bfuHXWAiujDTtBuMOq1zcJWd6lGikt/E9wK11dZFs5ZcgMwI32AgR9K2XZHFdyneuC7gAKABKK0HPnnlArO8Tct8E+g22dWhTMZgYYoMyxJxnblReJ4m5xHeWQiWwya9I1A6hGkk6vkAjO3KK3UqVESSl+ixvfE6XrlxiCbQDodUS+kQzW1P9qkzmaoRw2Sz3WdCwyxVNSQFUk7k7YEb1H4lO7mwboXTdclwoZixVdQABxnYD1NWHHcGEvzKm2wQMpckkIJBVTMnGfOk5qhqNdExuIUDuyM+G47WyW1fMujzEn5D50Dh+MsNoQKjurgPqBVhqkhdU5ydPlgVA4gqbo7pYtaLZmY2ABBb+1426kjaarv/MixcuMrFlDSxZvmBxMR6fSa5pSVmscbqxvxF2stviQFdQLXzAD+1W/tIw4kSR08hWItsWfW5kknJ6tn6Gi9pdrPxFxm0qpI0llEE+f3uKW2DA6frXQlR5fkZebUV0iaFwM/TkTmKYW6zI2jb75b0i3CMTvE+s0S4iKecGfY0zkEwRvvP/sOcY5V1twWiCcbGJxXavDiOmd/xoVpYOcyOkn3oGWTId/cH96H0+/pSs5nON/emBhvFIlMUem3vgevrT7lyQN5J3xBGIAHUfSuke+KczAzsPrk5/HegLAFwQIz970G4kDp5nerzs34U4niFV7aalbVpaRupAIbMjJjbnXqvB/6dcDbGp7WrAnvGLAHf0xVJFqLZ4tw3Zt24YS2zE5AVGM5iRjb+a974K8nDcNaXSV021AUxIIWdJ/7YipXe2rZhQATAgCPQeQ5/WqH4qVAjXbZMqQGZGBMSQwKnEAZ671cVujfHjV0/Y3tPtokEd7lZBCKxIaJPhiCBPM9aztztRw1/W9wLpWNtWMd4TsASflGROalJx57suutQwhe7QqIn/5XfJyRG9B4guvdC6jOMC4TGllaWbIyCMQDuIrokqR3RSQF/iNltjvfkMhVDLLA4x0idzzqp4T4iIe4tgFVCjXrPiJTJOoj5zIAxUOx2c/EcULChxZggNrEIpyGOCDgDHXpWj4JbahVUOCGVGZ2lnEgS2BBI2j1rkmXpEJO1zeVrndvddELy4KxMAxAgtiROwmoVjtXiLJaC5GoguXkEspAtnkQJBKgCN60V7j7C2reSNFwgpJZxnwjfOPDny6UrdoWuK/psrNmZ06TaMafENnYmNpmjmhX+Ci4vta8sLdUh2JBYkqptjBbxZJmM48pqPwXaGv+irQ98BHZThBOwgQSSAfSelR/jvsReFBvd6xF64VIjwhlIxq3042nFZng+2tNqQykhsuI1aT/AGgdPPlJpdlqn0a7i7DXfDe+QPFpwkEA+DxNGpiWJPt71LvOyqqJM5CsctpBEspc4JIJ3kZrMr20rBLbOSkSytlpz8rRgHBmedF7T7fVCAtsMpmArEHR1zkTWLjZUpcFcgXb3xKq3WFsQfCw0KMQRKQTk7MDsYzWdu3GvfNEAlgYhsjmfXMfSiHhVZi8HJ+WSSBHU7kdalJECd+nP35iqjBLZ5ebypzuK6ItmyBjPrt9zRtPPl08+lcInJgGJYCYXrHp+VaZ/ga4L9xDdUWUtd//ALiPAUI8JHUkgiPKtDmM1dAiTGJz+ET0oOnG85+9qKSY9tiNj+9JB3Ee+J6kTQA20TAgSdqJZtxuNxjH45M0y2Jx13G33NFDGdvv32qiiU+Z+9jTBkjJzRbaS2cfc04GSNAbVvAzgVBkIOGwSMRVt8P9h3OKuLbUK2iGKvIBGoBsg5wZ3BxVn8OfAXEcXDv/AErRO5wxHVVjO+5r0LheyV7O4Vlsy5mSTliTAwB+VBrDG5Ms+H4W3w1nu7KqO7U6VmBtzJzk8zWc7K+Jbt8P36ohttOjmYmVx/cOmdxUZeP4u73gFsEaSGDwDpkkEjrHLnAqr4riNa2YYLdXwsQdRAboIEsIUajzMUuWz0IYktF7fs8NBZrjmBr1liYmAFwZYqfzqu4jibnDsEYllQajdChledyyKJBJJEkVDaxw62XlH8AGgG585glyQMKQF2PQRTuL7VW7wrrZ0d4kEJ/dEhmGfmkiY510p6s0SAcb28hIYsxtMGHdiMsGgaScBVkMYMY2zVXx3xA1zSFIll1DSwDhlQRIg+LBgnHiFUCcS9+4LdvS/jJnSZtliJJGw0kQeWa0HFfA/Fu+sLbKSGaEz5wFyII3BzSlKzWkuzvhl7q965MWmKlVVQSSTlYXEnp61cXFvx3gRjbt5K8hckyYAJxII9DFMHE9zptd2y2rQ2ys7NqLDMZMDnNS+z+2W093bEEt3pPRAT4iPKYC84NEI8iHfaMy4NpzqsvbutqCu0xLAAtE6SdMxyirLsjiBYWeHui44KKXDMS0D5W1QFVRzGMVP7T4u6blk91rGtmXwjE4ClpkuIyOUirB+wO+sOo7uzcbwr3YAUldWNPJiCs+1Tkgog5a2N+Nha4zs5lDspYC4DuDjZvoB12NeGrwbLIUkHY+s7ZFbntftJ7DNYWbndpqBMALgd55ECfwNZlbpzMEsPFjzn2PnWN2cfkL42qeyvThXEHU2DtPMR+GKn2rRBDMxJOScmd8UVEB29KR5X7/ABp0cjnKXbsmcTZ7tVDBlZl1DG4J3/CoFoyRGSeu9dbtbxiCYnb+B1ilWzjfHLyPWmSF4dxBJVXlSo1Eggn+4adyvKcdRWj4j4iB7ItcObpZlunVb2buhlQTEaQ2Y9OlZsABvxzjHX361dfEXZ9uxw/CAr/Xuob1wycKx/prG2wPng0AULEsd8cjH59BREECT+X7jNRR6/tRh8sj6EfrQMI1jHIjzjl7zTbD+I5H5dOtMLyfMjOMfTrROFtS2ADjmMb8uf1plEo2yW0gEsTECJJJgAecmva/hH4aTgOHGpQbrCbhBG//AABP9o2Eb15b8H6Bx1ouBCFnE9QMR7mvRfiXibJsd4XdmUggjESekcoJ+vWmjTDj5bLFvijxGAJChtG5iJPmCB5b4qlvdsuwuMlwi0VUqGkk6gTAgSLkz4doGahdp3la0QHRO8uzaIQwQCJg8p6+VVKNxEXrfhVZGh11d7Cg6lUEbyYxjJrJzvR6EcSSLzh/i/vBGg3GQJrkgTEY0zM+I771X9vcYHsg27ZRViEAAVT82qY5ajI9Ko+1u0EuNJLywVjpgurKMKSDDRDbcialRe7pe7tXXtsrFu7bbSJA66jI3rRNFqCRF4ftE39Vu1JNsglZhmU76iRGCT7VpeD7IOrh2Z9C2gvhUHxI5lfnHqPak+HuFt9ypHgJVj4wA4LSCXaRuQBA3NC7Q7ZcxKHuwQrM4UkaDpDAAyAfSJ60St9Ce3SNKna/D2boVbNu0GBNy5CgBeW28n6c6652o7giyRKeFAHWWO+RMERGd6xnbN9e9QW0Kozsq5DgtAJUrOMw4jwg1Ne+e+a1OnUGKNpKFTpkkKohsTgcz5Uk/uR8a7LDie2e7uL/ALpLbBwrKRiMEFTmCAZxOcYqHd/pqLtpxfQKBLCSNLCDC7fMw9BUbtK/au2ii2u8Te2STkwYUtgxJJjeqXj+1ALXdj+mF8KsAQUgAkYIY5z4pJBJpSycejSOOy1bt244e1d8JYeHTIGkx/xmfXzrUW+2LVqyX0hAuCIOCYGBuMAZwK82btFGtIe8U6Cclih1kydax8x3ABqg7T483SLQJKIR4lJGo/3eHmJOOmavlfZnmcYLYXtPiRxHE3bgAUSwGg+EiTn0NC7nESD7ff40NbQUbAyMb/rR1viIJE/e1QeZKTk7YMJ9ZjH3vTb93YYOKLbtzJEcskfj+FS+zfh65xV1bdldTmTvCgAf3dPWmTRHt8E5RGVSdVxrcbywghQOpBGPKg3WYFkIKkZK9Ir2r4U+AU4a3pusLjllcQIVCBHh5lt/EfKp9/4J4Fie84dXJJaTnJPlB/OjspxPIOyfh8vxdvhmjLrqIOAka2M8oWT64oPxdxTcRxjuIh47sA7WwNKDybSJP/t516vd+C7Fi7xPFKxBuoUPPTrYBiueYAAqk7P/ANIx3y3HvvE6o0Ac/lOemMVVBx0eWFBGCPTr7TNOXURq5bfuK9C+Kv8ASYWbDXOHe5dZY/p6FJIJjBGce+1YDiuzb1lzauIyOIJUwDnIj2qaJoQqN+u00zh/mMkGROTt+NMN2dW+fbyjNOtWZOeU7/flTRSLBOKa02tPnEgTkZx+tbn4e7WVuDk8Q3eEAxPOY0gHMftWDuAZ9T9/4qq4lGWSjRknf+aVl4M3B0+ja9rdqM2k3HGoFm0qucxJB1RpwSCYPlVbx/aRYKVulmO6lXm2CPnEbKcGfWsve4o6SEAHgQHkMEluZ3NXvwPw96/xQWDCoWOkwxIMhSfePSuacWtnr4/Jwv6U9/o3PwrZYWu8v6WBDBAw/qQD4mgAR6xsaPx3b/f39NtlS2ii5LakOpCIZmggjIEc6ru3lvKFv2rnikoyjAAAILg7swAG+CZoPZJe5aud4zFrZa0XeB4GGvwgkyARI6VWP6nYSj7ZruN4m21tw1tnJEsVdSpYLIGGBHkMb4rMdu8Ej6XS4RCFWaQT4gP6YHUZEcs0vY3Ybi4bpBPeMwKfMqZUK+5zzkzEGKV+3rkMbi9/bYElYVSDsdG5gfNNdyfHZmlXRI7P7OPDWlWyiEa1M3AWIPQsJkmCIAAAImm8V2wGupcUAPqEiT4IyXjfmdjBiq/tvtAi4e6bCupRIhWIAkssADBiY5VT8X20mnW5gjWAokEGBKkDMFpzXHlbfRrCK/tIkdsceveOAQRbdWZ5wBBg6eUauXinrWT7V7TdrzgR4WIDDMkDTIPMR161At3LrMTqjVmBt5esVY8LYAXJ9/PnSjCuzlzeUuseiE9p3aXOqcnHPaYAiasrVkAYP37U2By6jPl/mjIcbxy8/atTzpNvbGNsCCZEjr7/AKUkSDO4/jMmnXbEQVIPluQB16c6JafUukkwpJjoTAwepx9KAJ3YfDd7eFmJ706IzMts3/6nxe1ex/CHwunAWQSoN5//AJHGeeACdkGPfNeVfAPAd92hZj+w94Y3hef5ewNep9p8Yt249oyLizoBkSNMkyMEc/atIxGjh2sCxh/7irDTDFRjUMYzPlzqUeI7wlNJAtsIbAICiZnMiYHnJxisr2l2s92wYKkyEaVIVjgSCBkQYKwOR5UPgbpS3bh3hnFvUUOkm3IQauik6dRGSJrX4/Zpx0au72pasMyaCVguWnAAk/ieXSo934kY21vK4VG0whTJxLBTIJM46ZrF9k8PxVviGt3nMW0Ytg6dM7/TfqQOtT7XGuWVVt61tXA/iw3/AGKQT4FBAA55rX4kg4m24btJwzhlY2w0azmCQCFAG4ExPrUL4t+DbPHWyxXTeVSLb5kHfI2ORVX2d2pdV3UsTaKudYGEOrwjSozucj3rRdn9ogsFhjMnXuv/AKzy8qwnGiGj557S4M2bj220koxVsGJGCRIkA/qKfYaRkAjymZ84raf6udlKvEi8sRdVVcA/3r5DaVjPlWGtgT8xGN5j2rIklKmd/LEU0pOTn1/Lyo10xMxn8KjkHecfnmpMQLcONxz3++lSexe3G4S47DZuY+n5E5oNy2RjahXbM4pSjyVF4sjxyUl6NdwnGXLgLWSNPgDOzqAPGTgk/P7VK7S7ZaLptadTuqrcAy4AODjBJ3ERia89d2RDaC+EuH1c8CI6GR1FC/8AIMoOjVP0A6/LzrKEHA9n+XiyR5N1+D0O528/hAZgEkqRgSANIIxMn8ajX+2hcIdSbcM8G4QJZgH0zgBd4HI86wI4y/yLTieUgEeE6dxiji0W+ZZXUTpkxncDnW1t6ZnPycUV9LsufiL4lduMFyyUfQq/1CJ1GDIaMGJ0+cVUDhi7amy0cgBA8hFGt8LpHP8AKj8iAOVCil0cU80snYJLOdsU43B9en50qWATnHvRLvC59fypmQlixjcYHPG3ITz6UazaByGiORz/ABNdbs+kYG/tMU5MZnEnfr7ZpAPcjJ3jAIx/mKjhzMiM7GD+FOW4SdIgDn4o69d6aSYE84O0A9c0AWnYPav+34m1dJnSwBzEqcZA5DcjnHKvRbHaBJ1KLbBzdGtm06lYz4dXUwsHlXkp8WoBfKRU/hu2gbC8O5ZSjyrzAE85GQR+1XBmmNp6Z6BwXbRtBgbYYq+pUtCVCSQNI5AzDA8886tbPatu6F73mjwxAGljB0wuNS4BIrE2uyr9wlrYPdJaRRcDCHyCSxmZknrtVknw+FBVuIEIGFpNGXulYPPYNz54rZyRu8cS1v8AFK3dLdhNAS4pQyCAY0vnUSAQSD+NRezWtI6u5K3NTppYR4VYCWE4JJnzE1Xp2m6d4HICXLZtHShwWAGksSQHkAS2M0Ox2jbufNYZtLoJa2QQwP8Acw3nJE1an6D42XvCdrm2GuOA2ptQbRpLZ+cx4Sqg9ckbGl+KPiocNpvToEKmkgS5aSzQNzHtVZdtvaYq6t3YBKuW1QzAeLGAuoR5Vi/ji3xN25be8jhUBIMhlyeox5+9RKS7IlGlZTXe0bt667XHcqzEgMZAEmPSBipHCpGMx05Y54qLYtz6cvfb8amLAxtHUT9+tYN2c4S+xJPPcfzTrdobkz+UU04JwRvTe+P+MY9KRiyQXEfe3nQECmSxgxK4mTIwTOB55piz036/hS3bZ5jBgT+9BIt7MYn1/WmCwsdI3/noaewxk5G/2KRlHX7FADrXDLg5zy368+lPFsCfv7NDs3Oc9CfrT7xPL2n9qRSG8QSYmBjkN/P169aSzax5Rz/WhNd8/bP0qRZubRneRzPlHlQWtD14WVYiRiflJG4EAgbeZpgczkEEbTv6U6/xJOATjeDz/TlQlJgyCehJ2M/ieUGN6BrY+5xuOZYc9v8AETQUg+czTCDJwfygCuQxyP7igoMzRv8AfrXM+cTBxFR2OMZ86fbB2kUCDo+c48/52rQ/DHZlr/6i5ouj5Ut4IBO8g7nTnG01m1IH8Df9vWuTtO4CAoleQB06c5iN55k53oLx8eX1G67X7buA2BbUFTbIVVBnB0xpAMeCQJ3NLxV92azwrrAtr4W5NcZSQJnGIbGYqgt9vW3U/KsFi5OwVFEETvLfXFNs9oucagp1gYYjS2SVAOIA/GrWzvSXo0B4m1ZgK7tB0vAUKQVEqwAzHiIJ5xRH4sSi3G02gYGJLfLllAiGK7mN5rHp22pZlY41EBipLacMMjY8/wCKNx/bqW5XvNQKyBqnVBOC4EyPPIxRK0NxS2zfcIwuXSNdlU//ABt8x5lQAZKjlvVZ8T9m+MoEVUIk21u5nooJgqenUcqwT9vq5lU0gxPiIII2PnUX/wAxxRIZmlZJCMCynrg598VC7sxc4Rfdku/2TdsCHRtJJ0uVMH3OxjMHpzqNrBwTECn8b2lcd5Kd2GVQyB30sBs5DMROBB8hQ7LNJA/Hb2nrVI5HV6Jl1oYxuN6QjJJmOfM1zMJO3nQnB5dMT0pGI5ruAAIifenpcH3tt6UPup6H3wP0mlCADJIn3j8MigmhT0B9v5oOnnj64p+gnkTzxz570xkP7c/b+aB0MJiPPlzoi3TtT7FgkTTXtH25+VAxlxSDy5Ufh7THO3pyzz8qCx3A2pmqMEkDyPnSKJKEAyRnrSDiuoyM/wCfOlfgnUJqV1FwalkRKn+4bGJnNRWgbddxTRSJ18gDIxGBIj0mh8Zwj2jpeASFaZkEMAywZM4NO4XjSiOmlCLgAOoZEEMGU9eR8jT++TurilDrbQQ0SFUTMEZzgdIoAj2rigMrDngxkeUbZpyr5jBjfemraJmD9R/HrRrlszvn/rt9OU0iWRzMyT6c6c1thvGRG2+esYpQpkflzz9mlkgmD6Hn+NBJFfhJ9fcmPvNI9kgznLSzeefoaMtw6twD1335+lHVZGST0BmJ6imNSa6IH+wLCJxygkb4mf0pbKqqMGGrYiRkMDE/TEVLUkbyYiJMD0xy8xmhXZPiYkD8Z6+k8zQPkxDbK5AHMDH4T1o68QFwQJ2YGfp/IqLeunmPlO84+vWhFh7E+tFDRIdcRIxmc/T7/Ch6jqx0oWuOuZ9j/iiWrgB648/rTqiujUvwySfCv0HWmjh1/wCK7jkK6uqTNicNw658K/QVy8MkjwrseQrq6gkYeGSV8K9dhvjNOvcMkfKv0HWkrqYzl4df+K8+Qop4dP8AiuR0FdXUARzw6z8q/wB3IUwcKhIlVPsPKurqCx6+IKG8QUkKDnSPDgTsPSh/7dc+Fd+gpK6mhoKvDr3Y8K/QU7h7C6W8I26CurqBhOF4ZIHhXY8hTxw6gDwr9B1FdXVJmwH+1QsPAv0HlR73DprHhX6Dzrq6mIj2eHT/AIr9B51Iv8Mn/FflPIdRXV1IQD/bJ4/Cu/QdKTieFTQPCvzdB0NdXUFIh8ZYXw+EbDkPOl/2qf8AFdxyFdXVSLQi8Mn/ABXfoKMnCpq+RefIdRXV1N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 r="41777"/>
          <a:stretch>
            <a:fillRect/>
          </a:stretch>
        </p:blipFill>
        <p:spPr bwMode="auto">
          <a:xfrm>
            <a:off x="576064" y="3068960"/>
            <a:ext cx="4608512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57704"/>
          <a:stretch>
            <a:fillRect/>
          </a:stretch>
        </p:blipFill>
        <p:spPr bwMode="auto">
          <a:xfrm>
            <a:off x="5184576" y="3068960"/>
            <a:ext cx="3347864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148064" y="3068960"/>
            <a:ext cx="3384376" cy="3600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04056"/>
          </a:xfrm>
        </p:spPr>
        <p:txBody>
          <a:bodyPr>
            <a:noAutofit/>
          </a:bodyPr>
          <a:lstStyle/>
          <a:p>
            <a:r>
              <a:rPr lang="en-GB" sz="3600" dirty="0" smtClean="0"/>
              <a:t>Co-dominance</a:t>
            </a:r>
            <a:endParaRPr lang="en-GB" sz="36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90465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Sometimes neither allele is completely dominant over the other, the </a:t>
            </a:r>
            <a:r>
              <a:rPr lang="en-GB" sz="2400" b="1" dirty="0" smtClean="0"/>
              <a:t>heterozygous genotype has a phenotype of its own</a:t>
            </a:r>
            <a:r>
              <a:rPr lang="en-GB" sz="2400" dirty="0" smtClean="0"/>
              <a:t>.</a:t>
            </a:r>
            <a:endParaRPr lang="en-GB" sz="3000" b="1" dirty="0">
              <a:solidFill>
                <a:srgbClr val="FF0000"/>
              </a:solidFill>
            </a:endParaRPr>
          </a:p>
          <a:p>
            <a:r>
              <a:rPr lang="en-GB" sz="2400" dirty="0" smtClean="0"/>
              <a:t>Since there is no dominance, capital and lower-case letters are replaced by </a:t>
            </a:r>
            <a:r>
              <a:rPr lang="en-GB" sz="2400" b="1" dirty="0" smtClean="0"/>
              <a:t>different superscripted letters</a:t>
            </a:r>
            <a:r>
              <a:rPr lang="en-GB" sz="2400" dirty="0" smtClean="0"/>
              <a:t> above gene letters.</a:t>
            </a:r>
          </a:p>
          <a:p>
            <a:endParaRPr lang="en-GB" sz="2400" dirty="0"/>
          </a:p>
          <a:p>
            <a:r>
              <a:rPr lang="en-GB" sz="2400" dirty="0" smtClean="0"/>
              <a:t>An example of co-dominance is flower colour in snapdragons:</a:t>
            </a:r>
          </a:p>
        </p:txBody>
      </p:sp>
      <p:sp>
        <p:nvSpPr>
          <p:cNvPr id="21506" name="AutoShape 2" descr="data:image/jpeg;base64,/9j/4AAQSkZJRgABAQAAAQABAAD/2wCEAAkGBhMSERQUExQWFRUWGRgYGBcYFxocGhwaGxscHR4YGhsbGyYeHRkjIBkcHy8gIycpLCwsGh4xNTAqNSYrLCkBCQoKDgwOGA8PGiwcHxwpLCwpLCkpKSksLCwsKSksLCksLCwsKSkpLCwsLCwpKSksLCksLCwpLCksLCwsLCwpKf/AABEIANIAzgMBIgACEQEDEQH/xAAcAAABBQEBAQAAAAAAAAAAAAADAQIEBQYABwj/xAA8EAACAQMCAwYEBQMEAgEFAAABAhEAAyESMQRBUQUTImFxgQYykfChscHR4SNC8QcUUmIVcjM0Q1OCwv/EABkBAAMBAQEAAAAAAAAAAAAAAAABAgMEBf/EACURAAICAgICAQQDAAAAAAAAAAABAhEDIRIxBEETIlFhcRQygf/aAAwDAQACEQMRAD8Apr9wHmeY59dt4+xUVnzzzn2o/EEYiDvyOD05SPOozSSAD6TyqDkCziSfvemXVxv5Y3z/ABTbZjefSluNvBiMR+tAHLcI67ff51wZpAyfX9pptpcZicYmKckH79d6BkmxxH9N00KdRB7yWFwRjSMxp3JHOaA6kRE/WdqDduR+nlRT0MGOYMjb8fSgpA7pMRmPL69aEt8jn+P50S4+cZ6Z+waa1pY+/veqRYtm6Z+YCTvPXcmOkimXAAYmYxIJj28jXWxGJwfuKW7YzEmPKkIOtwmYBAiSBJEY5586DduycE4z/k04OygiSoMAwSAR59R5UPuyZigzYjWzuWOT1/OiWwBOSPacjbnQbiEbEH8PYefnRW4jpjlv98qYgT6iTEnrBPXcxyply4YnxeQkz+eaPa7SvILipc0K4CuoAhx0gjlvvzpigEgHA5UAIp5Z9zvNEvIY3P3zFNfAwfah275x97UikNY+uR159D54FMN5uu237/SpDMIxAPT9ajJBO5/Sg1Q7vCfL39MCedNLxAk4659qcw2g/f7UoswPPf8Aj0oGNS6YOZG259aJa4rnJjPLnTuI4i4+jWQdChBhRCjYYGY6nPnQ7b56+4pAT4k+c0ptkHP50rkgmIpykmIimc4rMCAKFAycz9/jRW4cjO0jmP1oR980gG28D9aVrkbYEfe9GRV8+tBME+X4/tTKQM7+fQUW1xDeGMR+UZyNvauV43PmfbpSMBHT76daCkK9sGCQPvpQ3EH8/anICPP16Utu2N+f69aChpcadvETIOrAGcRG56zRbaGJYY8/2n8q60Rifp1+59Ke4OJ0+ZAH5+fUUiWRuKJmD6mM/YNcEnb9t+vpRrlqE3nMEAgbbY3jz2xUdrhwPv3pkD0QCRzG+c/4oLEe+28H+PxpwTB2zy/mpfAdg3uIP9NJzAmAJify/mlaW2EYuTpbILW5zg/fLrRCQBIPLl0/evXezPgywlhbV5cRkRkk5zExEYqSnwB2e6d0E8Q3bUe8xzmcfSsvmTOmXjOPTs8Se4Tj8d6Yfsxnatz27/pjf4dLl1GR7atKhSdWgndsASBExvWO1g/pzrVST6MnFx7IyKJjMbR59aLdQ4Pn6e21IVkiJ/D9KQ3MR1qikIpBwZ588ekRPvXISNhOc0w2/vnj95p6mR167yCYz+VAxWu/TfYfe1dwqyYjryzyxXPaA5RzgmlsvnHToB+POgCwYhicZ2GYAz0pyPHIH7/KuFiTgmZyMURl0gHltPnzpGAM8STjfynGc7cs70J2O8CfLr1prCfPb3pTbn9PKkFCrME77UmgmNzyzSKIz+Iz9KU3Myen5dOvKgZzIRkY9KYg5DHL60RCScHH0zRDZj33/imOyMW6Z9OtOW579OYp2gD8vepXY/Y78TdW0jW0dp06iQCRnTgHxHO/SgZBDnB5ZyNx5Y5UReJUwIMczGRVjc+Hrlux376UBc21Vp1sV+aBEaVIIJ8qruIW0VXu2uB//uBlgTyCmZYe1BLHcQZElQDuIqKkdOcx1ogg4Jz0j088YqXwnZ73DptprYAtA3gZJjmczAo6F30SvhzsG5xdxlUMFA8b6ZA6DpPOvTex/h+zwFsOzG4xbmAIYiMAZ25Unw52anB8MFJY4DPHNjv69Kbxl21cUqGK3FDBGVicsQCQxkYODIkVx5JtvR63j4FGm/8ATr3bBa+qt3lpQSVgHI5H6GTyxROBususXW/qBgq3I+dTHigc+XTNZ/tfhingcly6Najd1I5KVABVpkFo5elB7F+I10905yiBWfdgVbwhuQ2jfnWKdPZ6Dx3G4nor2bd5G4a4DpZWEH+5dsHrXh/xL8KtZ45uFtFbhPiRQYOk5C+L+6B1M1vf/NFWe47j/kpyxKmDAK4PpVhwi8Nxd43zaLXVgBsT4SD4TMyds1145HnZfH+5gux/9NuMu3AtxDYtgGXPiiAMAAzJmrA/6S3ZuDvCCmkBjb8LTG0NqjOema9Jf4iSGHyMDJB3CyFDEf8AtAplrta8LqnSLltsarcwMkSQcxjfatOaRisNejwvt3s1+GutYuhda58MwQRykCYxVctzpnbb0r17/U/sK1et/wC5LN3ipAAErCknbkZaTPSvJHsx+eatOzCS4ihwRH6frNN0wcT9f4proSZyDkydqNw1qd8+lMmy3JI5e885n6etC4q6W645cvX76U43JJ8j9+VMJJnyH1qTNIbbYRiRgTMdOUYj8aaX0yIny5+9M0RzFOjIIH3PKmOgtlGaYUmBOJwOuNhnegRkwMg/h6fe1OYjYb8q5U6b0iTrO8f4+/SjX1IUGUJbkGBK+o3APnmoyIQY5cqV7uNo5/TFADQZM+x/iOQq3+G+zVu8ShuXFtIh7xn1BSAh1eAk/PIEc+eYqn2Ax6+tO7yIimFmz+M+1LfH2k4m22h7bNaayzqDpJJW4q7nVIBj/wDmoAXs28IIv8I8QYi7b9gYf8gKz9oiZxHLOfpRjxAMcoAEgcunUnz50MTlst3+BXuS3CXrXFKdtDgXI/7I0EHath8CfC54W2eIvo/fGQLZ0yFHONwT6074b+CrT8Ip4hSoZ1vJ/bcUwBpmJAaNvyq+47t3ulCWkJQSup8rIxpMmSfrWcpWqOzFhfKyF8Qdtq1sw2hbclimdMRE+Wd9hHOstxYtpqEsYC3NeraR8mmPJSehai3eKVuIuLoWwurw3dBUNiCoU7rygTy60G329atuV8UKrIxNvctiD4idjy8p2rKMW2eolxVIkW+Jt95acd44EKYaBIXSGyJxAxPnQb6Kg12tMFzdJfMo8LpIBAhiCNoweZqHc4021YWFJzqxPjLGNUA/MCBgCRtUB+JvW2ANwKzLoUMVKmNoBzKkFgCKJ4zSDoXi+0At4NmGOnSBETzRTh1yJEA9K0Xw1cmy9rvdJLFfCCWAOwY7QhBPXao/AfAZvstziLgDAA2lAAIgEtmMDIPIiKuL/B5Nq0US8FIVVAgiPFmN+ZYnmKlJpCnOMnSF4DtF3bSLoeJLAW1INstCgPzO0mMmn8O/EAL3dyGd4LQNJQAsGA5MWaCOvpVMeDcqrO7W5UKrW7iMpKwCCBlYgc/zo3Z3aPdXNKXrSeIAaww1N8swMhi2cyMTRFeiJJdoufjfh34nsq9uly2QxAG7Kcr7nmOleJgnbzzP69DXrHxn8W3uD4Qi6Qb1w6QA2RgGcCcAGcRtXmNni+8uFmAGtpIAxkZPrz9a6kqR5edJEdrZxGcT/EU/hmJMgDbz/epnadgJAG5jVkb5MHSSJ8pxiY2qNYjViflkyIzOef37UHMmWRYSf8cz9aHduiZ3NOvsDIG4O5MCkfhjOZxmgECdhC7yJknY+nOKcuQOR9fxildARt+FCYAczHI0yhdjHn+X6U7Wd55bRA/z50txNgOf5z+QpNEj6+/rSJY7hrKuw1EIJgs06R/2MSefIc6a6AHGYxIP5eVNSR6bff0orLmd+vr7UEgGA6n8vxogbED60NxBgDHqKKbGJH36elMQBGE88/cVffCPY93ieJTulVu7K3G14WFYRkD9OVUaASf2n9K9g+FuGNjhEC2haZ1DuC03TmJMxAIjHKYoNMUOcif2xf4gMgt9SGJiBAMlpwBkEeZisf2n2mGuKD4NAkFYZS7tswiYMgn0q67V4121IhbvNSalWSNIMEMxE9JjaajcL2neVJICNb/pxpHjMH+4bJtk9KlJHrRTSK/iu0LlvNxDJIxIOczzOnrECcVW8dwFjvO+F4zcufKF2wfDvqjOTGJMVqeL7CsXHe4pCsUXvCo1BhuZBwCI9YzWO7U7GvMy2grXT4dN3TKsCNnjMZjVnlXRigrNItM6/wAA6LeW06qdWnwsSSvzQkbARziaP2L8NpqW7xN1b4WLmnSdSAgyDMys/Q1r+wPhscJaJa3ru7TJXUB4lUCdMhuvOovxGg0i5btoLpGkgkaAWBwwncEgQY3mpzJN6EslukR+M7bcoXe2E1KbZLuFaGb5tJMwAdJPQmqjinf+lbAturQLZXVIUxJB1ZUMvz5jpUM9mX+Iu3SrW00G2XO4EiZQxGjw7dedWScCVCm5bAuFnNkKMruS5BxkgEDYmcV58rizeMYhf9wtlkSTA1XMICumBqYjaQZ2gjeKc5tXALyLb0BQy6csSH/uLDUcgQfSoS3e+4ZbKt/WhrbEEgE6tpn5SrDboOlZniviR0sAaQLswojYAkMG985p44t7DI1FN/Yk/FvxIvEW9DaXc3JVgMpDZOrfxbBRiBNZy2ekzuPX96Ctk6iYEnpgZ6Cp1q2IE5I5bGuuzwskucrBOxIn1J/Y8p9KNwqrz+/wrrSgD1n1+/OnW98DO/6UjMODMmMZzvj/ADUoX5XIEdSBPWTmTtQCInr/ACaHc0kyBE/e8bUDEuXiN4H8/fOmk5Gc+x+oomNjv60ugQTEY9fypjBamJ/f8xRF4kqMjVuM535/sa5ojaOXSmXHMcxG3pSEPssIOfvrXXbhHrQ1eD+R6eVaX4c+Bb3FG20abbgtriQAraY6azGJ5Zp0KrZmWuDmBjnVja7F4hkV+5co0aWCNBzGDt9a9h7J+BuEsWyGs23ZlCuWGoGDjDTG/LerluJS2AoBEQAAOXICq4mixWeJfD/YF5+NFvu4Nsh7gadKgZE+eRA/aK9BS6bkgkE954mM7K06VmMeHfzq/wCK7TUIxEW5YSzAQZHPlJwM1Xvwllr6kIGIGmeURJBE7ktg/tTapHVhjwTMbf7RWyrgzhmLEb/NJltUQoiRzztUW/2xA129LM2nSpJEjADafKSJxPOrdl/2ijvLhua9S6FUEhjkkeYBgz55rr/w7w9y5bfuHXWAiujDTtBuMOq1zcJWd6lGikt/E9wK11dZFs5ZcgMwI32AgR9K2XZHFdyneuC7gAKABKK0HPnnlArO8Tct8E+g22dWhTMZgYYoMyxJxnblReJ4m5xHeWQiWwya9I1A6hGkk6vkAjO3KK3UqVESSl+ixvfE6XrlxiCbQDodUS+kQzW1P9qkzmaoRw2Sz3WdCwyxVNSQFUk7k7YEb1H4lO7mwboXTdclwoZixVdQABxnYD1NWHHcGEvzKm2wQMpckkIJBVTMnGfOk5qhqNdExuIUDuyM+G47WyW1fMujzEn5D50Dh+MsNoQKjurgPqBVhqkhdU5ydPlgVA4gqbo7pYtaLZmY2ABBb+1426kjaarv/MixcuMrFlDSxZvmBxMR6fSa5pSVmscbqxvxF2stviQFdQLXzAD+1W/tIw4kSR08hWItsWfW5kknJ6tn6Gi9pdrPxFxm0qpI0llEE+f3uKW2DA6frXQlR5fkZebUV0iaFwM/TkTmKYW6zI2jb75b0i3CMTvE+s0S4iKecGfY0zkEwRvvP/sOcY5V1twWiCcbGJxXavDiOmd/xoVpYOcyOkn3oGWTId/cH96H0+/pSs5nON/emBhvFIlMUem3vgevrT7lyQN5J3xBGIAHUfSuke+KczAzsPrk5/HegLAFwQIz970G4kDp5nerzs34U4niFV7aalbVpaRupAIbMjJjbnXqvB/6dcDbGp7WrAnvGLAHf0xVJFqLZ4tw3Zt24YS2zE5AVGM5iRjb+a974K8nDcNaXSV021AUxIIWdJ/7YipXe2rZhQATAgCPQeQ5/WqH4qVAjXbZMqQGZGBMSQwKnEAZ671cVujfHjV0/Y3tPtokEd7lZBCKxIaJPhiCBPM9aztztRw1/W9wLpWNtWMd4TsASflGROalJx57suutQwhe7QqIn/5XfJyRG9B4guvdC6jOMC4TGllaWbIyCMQDuIrokqR3RSQF/iNltjvfkMhVDLLA4x0idzzqp4T4iIe4tgFVCjXrPiJTJOoj5zIAxUOx2c/EcULChxZggNrEIpyGOCDgDHXpWj4JbahVUOCGVGZ2lnEgS2BBI2j1rkmXpEJO1zeVrndvddELy4KxMAxAgtiROwmoVjtXiLJaC5GoguXkEspAtnkQJBKgCN60V7j7C2reSNFwgpJZxnwjfOPDny6UrdoWuK/psrNmZ06TaMafENnYmNpmjmhX+Ci4vta8sLdUh2JBYkqptjBbxZJmM48pqPwXaGv+irQ98BHZThBOwgQSSAfSelR/jvsReFBvd6xF64VIjwhlIxq3042nFZng+2tNqQykhsuI1aT/AGgdPPlJpdlqn0a7i7DXfDe+QPFpwkEA+DxNGpiWJPt71LvOyqqJM5CsctpBEspc4JIJ3kZrMr20rBLbOSkSytlpz8rRgHBmedF7T7fVCAtsMpmArEHR1zkTWLjZUpcFcgXb3xKq3WFsQfCw0KMQRKQTk7MDsYzWdu3GvfNEAlgYhsjmfXMfSiHhVZi8HJ+WSSBHU7kdalJECd+nP35iqjBLZ5ebypzuK6ItmyBjPrt9zRtPPl08+lcInJgGJYCYXrHp+VaZ/ga4L9xDdUWUtd//ALiPAUI8JHUkgiPKtDmM1dAiTGJz+ET0oOnG85+9qKSY9tiNj+9JB3Ee+J6kTQA20TAgSdqJZtxuNxjH45M0y2Jx13G33NFDGdvv32qiiU+Z+9jTBkjJzRbaS2cfc04GSNAbVvAzgVBkIOGwSMRVt8P9h3OKuLbUK2iGKvIBGoBsg5wZ3BxVn8OfAXEcXDv/AErRO5wxHVVjO+5r0LheyV7O4Vlsy5mSTliTAwB+VBrDG5Ms+H4W3w1nu7KqO7U6VmBtzJzk8zWc7K+Jbt8P36ohttOjmYmVx/cOmdxUZeP4u73gFsEaSGDwDpkkEjrHLnAqr4riNa2YYLdXwsQdRAboIEsIUajzMUuWz0IYktF7fs8NBZrjmBr1liYmAFwZYqfzqu4jibnDsEYllQajdChledyyKJBJJEkVDaxw62XlH8AGgG585glyQMKQF2PQRTuL7VW7wrrZ0d4kEJ/dEhmGfmkiY510p6s0SAcb28hIYsxtMGHdiMsGgaScBVkMYMY2zVXx3xA1zSFIll1DSwDhlQRIg+LBgnHiFUCcS9+4LdvS/jJnSZtliJJGw0kQeWa0HFfA/Fu+sLbKSGaEz5wFyII3BzSlKzWkuzvhl7q965MWmKlVVQSSTlYXEnp61cXFvx3gRjbt5K8hckyYAJxII9DFMHE9zptd2y2rQ2ys7NqLDMZMDnNS+z+2W093bEEt3pPRAT4iPKYC84NEI8iHfaMy4NpzqsvbutqCu0xLAAtE6SdMxyirLsjiBYWeHui44KKXDMS0D5W1QFVRzGMVP7T4u6blk91rGtmXwjE4ClpkuIyOUirB+wO+sOo7uzcbwr3YAUldWNPJiCs+1Tkgog5a2N+Nha4zs5lDspYC4DuDjZvoB12NeGrwbLIUkHY+s7ZFbntftJ7DNYWbndpqBMALgd55ECfwNZlbpzMEsPFjzn2PnWN2cfkL42qeyvThXEHU2DtPMR+GKn2rRBDMxJOScmd8UVEB29KR5X7/ABp0cjnKXbsmcTZ7tVDBlZl1DG4J3/CoFoyRGSeu9dbtbxiCYnb+B1ilWzjfHLyPWmSF4dxBJVXlSo1Eggn+4adyvKcdRWj4j4iB7ItcObpZlunVb2buhlQTEaQ2Y9OlZsABvxzjHX361dfEXZ9uxw/CAr/Xuob1wycKx/prG2wPng0AULEsd8cjH59BREECT+X7jNRR6/tRh8sj6EfrQMI1jHIjzjl7zTbD+I5H5dOtMLyfMjOMfTrROFtS2ADjmMb8uf1plEo2yW0gEsTECJJJgAecmva/hH4aTgOHGpQbrCbhBG//AABP9o2Eb15b8H6Bx1ouBCFnE9QMR7mvRfiXibJsd4XdmUggjESekcoJ+vWmjTDj5bLFvijxGAJChtG5iJPmCB5b4qlvdsuwuMlwi0VUqGkk6gTAgSLkz4doGahdp3la0QHRO8uzaIQwQCJg8p6+VVKNxEXrfhVZGh11d7Cg6lUEbyYxjJrJzvR6EcSSLzh/i/vBGg3GQJrkgTEY0zM+I771X9vcYHsg27ZRViEAAVT82qY5ajI9Ko+1u0EuNJLywVjpgurKMKSDDRDbcialRe7pe7tXXtsrFu7bbSJA66jI3rRNFqCRF4ftE39Vu1JNsglZhmU76iRGCT7VpeD7IOrh2Z9C2gvhUHxI5lfnHqPak+HuFt9ypHgJVj4wA4LSCXaRuQBA3NC7Q7ZcxKHuwQrM4UkaDpDAAyAfSJ60St9Ce3SNKna/D2boVbNu0GBNy5CgBeW28n6c6652o7giyRKeFAHWWO+RMERGd6xnbN9e9QW0Kozsq5DgtAJUrOMw4jwg1Ne+e+a1OnUGKNpKFTpkkKohsTgcz5Uk/uR8a7LDie2e7uL/ALpLbBwrKRiMEFTmCAZxOcYqHd/pqLtpxfQKBLCSNLCDC7fMw9BUbtK/au2ii2u8Te2STkwYUtgxJJjeqXj+1ALXdj+mF8KsAQUgAkYIY5z4pJBJpSycejSOOy1bt244e1d8JYeHTIGkx/xmfXzrUW+2LVqyX0hAuCIOCYGBuMAZwK82btFGtIe8U6Cclih1kydax8x3ABqg7T483SLQJKIR4lJGo/3eHmJOOmavlfZnmcYLYXtPiRxHE3bgAUSwGg+EiTn0NC7nESD7ff40NbQUbAyMb/rR1viIJE/e1QeZKTk7YMJ9ZjH3vTb93YYOKLbtzJEcskfj+FS+zfh65xV1bdldTmTvCgAf3dPWmTRHt8E5RGVSdVxrcbywghQOpBGPKg3WYFkIKkZK9Ir2r4U+AU4a3pusLjllcQIVCBHh5lt/EfKp9/4J4Fie84dXJJaTnJPlB/OjspxPIOyfh8vxdvhmjLrqIOAka2M8oWT64oPxdxTcRxjuIh47sA7WwNKDybSJP/t516vd+C7Fi7xPFKxBuoUPPTrYBiueYAAqk7P/ANIx3y3HvvE6o0Ac/lOemMVVBx0eWFBGCPTr7TNOXURq5bfuK9C+Kv8ASYWbDXOHe5dZY/p6FJIJjBGce+1YDiuzb1lzauIyOIJUwDnIj2qaJoQqN+u00zh/mMkGROTt+NMN2dW+fbyjNOtWZOeU7/flTRSLBOKa02tPnEgTkZx+tbn4e7WVuDk8Q3eEAxPOY0gHMftWDuAZ9T9/4qq4lGWSjRknf+aVl4M3B0+ja9rdqM2k3HGoFm0qucxJB1RpwSCYPlVbx/aRYKVulmO6lXm2CPnEbKcGfWsve4o6SEAHgQHkMEluZ3NXvwPw96/xQWDCoWOkwxIMhSfePSuacWtnr4/Jwv6U9/o3PwrZYWu8v6WBDBAw/qQD4mgAR6xsaPx3b/f39NtlS2ii5LakOpCIZmggjIEc6ru3lvKFv2rnikoyjAAAILg7swAG+CZoPZJe5aud4zFrZa0XeB4GGvwgkyARI6VWP6nYSj7ZruN4m21tw1tnJEsVdSpYLIGGBHkMb4rMdu8Ej6XS4RCFWaQT4gP6YHUZEcs0vY3Ybi4bpBPeMwKfMqZUK+5zzkzEGKV+3rkMbi9/bYElYVSDsdG5gfNNdyfHZmlXRI7P7OPDWlWyiEa1M3AWIPQsJkmCIAAAImm8V2wGupcUAPqEiT4IyXjfmdjBiq/tvtAi4e6bCupRIhWIAkssADBiY5VT8X20mnW5gjWAokEGBKkDMFpzXHlbfRrCK/tIkdsceveOAQRbdWZ5wBBg6eUauXinrWT7V7TdrzgR4WIDDMkDTIPMR161At3LrMTqjVmBt5esVY8LYAXJ9/PnSjCuzlzeUuseiE9p3aXOqcnHPaYAiasrVkAYP37U2By6jPl/mjIcbxy8/atTzpNvbGNsCCZEjr7/AKUkSDO4/jMmnXbEQVIPluQB16c6JafUukkwpJjoTAwepx9KAJ3YfDd7eFmJ706IzMts3/6nxe1ex/CHwunAWQSoN5//AJHGeeACdkGPfNeVfAPAd92hZj+w94Y3hef5ewNep9p8Yt249oyLizoBkSNMkyMEc/atIxGjh2sCxh/7irDTDFRjUMYzPlzqUeI7wlNJAtsIbAICiZnMiYHnJxisr2l2s92wYKkyEaVIVjgSCBkQYKwOR5UPgbpS3bh3hnFvUUOkm3IQauik6dRGSJrX4/Zpx0au72pasMyaCVguWnAAk/ieXSo934kY21vK4VG0whTJxLBTIJM46ZrF9k8PxVviGt3nMW0Ytg6dM7/TfqQOtT7XGuWVVt61tXA/iw3/AGKQT4FBAA55rX4kg4m24btJwzhlY2w0azmCQCFAG4ExPrUL4t+DbPHWyxXTeVSLb5kHfI2ORVX2d2pdV3UsTaKudYGEOrwjSozucj3rRdn9ogsFhjMnXuv/AKzy8qwnGiGj557S4M2bj220koxVsGJGCRIkA/qKfYaRkAjymZ84raf6udlKvEi8sRdVVcA/3r5DaVjPlWGtgT8xGN5j2rIklKmd/LEU0pOTn1/Lyo10xMxn8KjkHecfnmpMQLcONxz3++lSexe3G4S47DZuY+n5E5oNy2RjahXbM4pSjyVF4sjxyUl6NdwnGXLgLWSNPgDOzqAPGTgk/P7VK7S7ZaLptadTuqrcAy4AODjBJ3ERia89d2RDaC+EuH1c8CI6GR1FC/8AIMoOjVP0A6/LzrKEHA9n+XiyR5N1+D0O528/hAZgEkqRgSANIIxMn8ajX+2hcIdSbcM8G4QJZgH0zgBd4HI86wI4y/yLTieUgEeE6dxiji0W+ZZXUTpkxncDnW1t6ZnPycUV9LsufiL4lduMFyyUfQq/1CJ1GDIaMGJ0+cVUDhi7amy0cgBA8hFGt8LpHP8AKj8iAOVCil0cU80snYJLOdsU43B9en50qWATnHvRLvC59fypmQlixjcYHPG3ITz6UazaByGiORz/ABNdbs+kYG/tMU5MZnEnfr7ZpAPcjJ3jAIx/mKjhzMiM7GD+FOW4SdIgDn4o69d6aSYE84O0A9c0AWnYPav+34m1dJnSwBzEqcZA5DcjnHKvRbHaBJ1KLbBzdGtm06lYz4dXUwsHlXkp8WoBfKRU/hu2gbC8O5ZSjyrzAE85GQR+1XBmmNp6Z6BwXbRtBgbYYq+pUtCVCSQNI5AzDA8886tbPatu6F73mjwxAGljB0wuNS4BIrE2uyr9wlrYPdJaRRcDCHyCSxmZknrtVknw+FBVuIEIGFpNGXulYPPYNz54rZyRu8cS1v8AFK3dLdhNAS4pQyCAY0vnUSAQSD+NRezWtI6u5K3NTppYR4VYCWE4JJnzE1Xp2m6d4HICXLZtHShwWAGksSQHkAS2M0Ox2jbufNYZtLoJa2QQwP8Acw3nJE1an6D42XvCdrm2GuOA2ptQbRpLZ+cx4Sqg9ckbGl+KPiocNpvToEKmkgS5aSzQNzHtVZdtvaYq6t3YBKuW1QzAeLGAuoR5Vi/ji3xN25be8jhUBIMhlyeox5+9RKS7IlGlZTXe0bt667XHcqzEgMZAEmPSBipHCpGMx05Y54qLYtz6cvfb8amLAxtHUT9+tYN2c4S+xJPPcfzTrdobkz+UU04JwRvTe+P+MY9KRiyQXEfe3nQECmSxgxK4mTIwTOB55piz036/hS3bZ5jBgT+9BIt7MYn1/WmCwsdI3/noaewxk5G/2KRlHX7FADrXDLg5zy368+lPFsCfv7NDs3Oc9CfrT7xPL2n9qRSG8QSYmBjkN/P169aSzax5Rz/WhNd8/bP0qRZubRneRzPlHlQWtD14WVYiRiflJG4EAgbeZpgczkEEbTv6U6/xJOATjeDz/TlQlJgyCehJ2M/ieUGN6BrY+5xuOZYc9v8AETQUg+czTCDJwfygCuQxyP7igoMzRv8AfrXM+cTBxFR2OMZ86fbB2kUCDo+c48/52rQ/DHZlr/6i5ouj5Ut4IBO8g7nTnG01m1IH8Df9vWuTtO4CAoleQB06c5iN55k53oLx8eX1G67X7buA2BbUFTbIVVBnB0xpAMeCQJ3NLxV92azwrrAtr4W5NcZSQJnGIbGYqgt9vW3U/KsFi5OwVFEETvLfXFNs9oucagp1gYYjS2SVAOIA/GrWzvSXo0B4m1ZgK7tB0vAUKQVEqwAzHiIJ5xRH4sSi3G02gYGJLfLllAiGK7mN5rHp22pZlY41EBipLacMMjY8/wCKNx/bqW5XvNQKyBqnVBOC4EyPPIxRK0NxS2zfcIwuXSNdlU//ABt8x5lQAZKjlvVZ8T9m+MoEVUIk21u5nooJgqenUcqwT9vq5lU0gxPiIII2PnUX/wAxxRIZmlZJCMCynrg598VC7sxc4Rfdku/2TdsCHRtJJ0uVMH3OxjMHpzqNrBwTECn8b2lcd5Kd2GVQyB30sBs5DMROBB8hQ7LNJA/Hb2nrVI5HV6Jl1oYxuN6QjJJmOfM1zMJO3nQnB5dMT0pGI5ruAAIifenpcH3tt6UPup6H3wP0mlCADJIn3j8MigmhT0B9v5oOnnj64p+gnkTzxz570xkP7c/b+aB0MJiPPlzoi3TtT7FgkTTXtH25+VAxlxSDy5Ufh7THO3pyzz8qCx3A2pmqMEkDyPnSKJKEAyRnrSDiuoyM/wCfOlfgnUJqV1FwalkRKn+4bGJnNRWgbddxTRSJ18gDIxGBIj0mh8Zwj2jpeASFaZkEMAywZM4NO4XjSiOmlCLgAOoZEEMGU9eR8jT++TurilDrbQQ0SFUTMEZzgdIoAj2rigMrDngxkeUbZpyr5jBjfemraJmD9R/HrRrlszvn/rt9OU0iWRzMyT6c6c1thvGRG2+esYpQpkflzz9mlkgmD6Hn+NBJFfhJ9fcmPvNI9kgznLSzeefoaMtw6twD1335+lHVZGST0BmJ6imNSa6IH+wLCJxygkb4mf0pbKqqMGGrYiRkMDE/TEVLUkbyYiJMD0xy8xmhXZPiYkD8Z6+k8zQPkxDbK5AHMDH4T1o68QFwQJ2YGfp/IqLeunmPlO84+vWhFh7E+tFDRIdcRIxmc/T7/Ch6jqx0oWuOuZ9j/iiWrgB648/rTqiujUvwySfCv0HWmjh1/wCK7jkK6uqTNicNw658K/QVy8MkjwrseQrq6gkYeGSV8K9dhvjNOvcMkfKv0HWkrqYzl4df+K8+Qop4dP8AiuR0FdXUARzw6z8q/wB3IUwcKhIlVPsPKurqCx6+IKG8QUkKDnSPDgTsPSh/7dc+Fd+gpK6mhoKvDr3Y8K/QU7h7C6W8I26CurqBhOF4ZIHhXY8hTxw6gDwr9B1FdXVJmwH+1QsPAv0HlR73DprHhX6Dzrq6mIj2eHT/AIr9B51Iv8Mn/FflPIdRXV1IQD/bJ4/Cu/QdKTieFTQPCvzdB0NdXUFIh8ZYXw+EbDkPOl/2qf8AFdxyFdXVSLQi8Mn/ABXfoKMnCpq+RefIdRXV1N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 l="2382" r="5501"/>
          <a:stretch>
            <a:fillRect/>
          </a:stretch>
        </p:blipFill>
        <p:spPr bwMode="auto">
          <a:xfrm>
            <a:off x="216024" y="3176190"/>
            <a:ext cx="8676456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87108"/>
            <a:ext cx="6624736" cy="6683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04056"/>
          </a:xfrm>
        </p:spPr>
        <p:txBody>
          <a:bodyPr>
            <a:noAutofit/>
          </a:bodyPr>
          <a:lstStyle/>
          <a:p>
            <a:r>
              <a:rPr lang="en-GB" sz="3600" dirty="0" smtClean="0"/>
              <a:t>Multiple Alleles</a:t>
            </a:r>
            <a:endParaRPr lang="en-GB" sz="36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90465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An individual has two copies of each gene, so can only have a maximum of two different alleles of that gene.</a:t>
            </a:r>
          </a:p>
          <a:p>
            <a:r>
              <a:rPr lang="en-GB" sz="2400" dirty="0" smtClean="0"/>
              <a:t>However there can be more than two alleles of a gene in a population.</a:t>
            </a:r>
          </a:p>
          <a:p>
            <a:r>
              <a:rPr lang="en-GB" sz="2400" dirty="0" smtClean="0"/>
              <a:t>An example is blood groups in humans. </a:t>
            </a:r>
          </a:p>
        </p:txBody>
      </p:sp>
      <p:sp>
        <p:nvSpPr>
          <p:cNvPr id="21506" name="AutoShape 2" descr="data:image/jpeg;base64,/9j/4AAQSkZJRgABAQAAAQABAAD/2wCEAAkGBhMSERQUExQWFRUWGRgYGBcYFxocGhwaGxscHR4YGhsbGyYeHRkjIBkcHy8gIycpLCwsGh4xNTAqNSYrLCkBCQoKDgwOGA8PGiwcHxwpLCwpLCkpKSksLCwsKSksLCksLCwsKSkpLCwsLCwpKSksLCksLCwpLCksLCwsLCwpKf/AABEIANIAzgMBIgACEQEDEQH/xAAcAAABBQEBAQAAAAAAAAAAAAADAQIEBQYABwj/xAA8EAACAQMCAwYEBQMEAgEFAAABAhEAAyESMQRBUQUTImFxgQYykfChscHR4SNC8QcUUmIVcjM0Q1OCwv/EABkBAAMBAQEAAAAAAAAAAAAAAAABAgMEBf/EACURAAICAgICAQQDAAAAAAAAAAABAhEDIRIxBEETIlFhcRQygf/aAAwDAQACEQMRAD8Apr9wHmeY59dt4+xUVnzzzn2o/EEYiDvyOD05SPOozSSAD6TyqDkCziSfvemXVxv5Y3z/ABTbZjefSluNvBiMR+tAHLcI67ff51wZpAyfX9pptpcZicYmKckH79d6BkmxxH9N00KdRB7yWFwRjSMxp3JHOaA6kRE/WdqDduR+nlRT0MGOYMjb8fSgpA7pMRmPL69aEt8jn+P50S4+cZ6Z+waa1pY+/veqRYtm6Z+YCTvPXcmOkimXAAYmYxIJj28jXWxGJwfuKW7YzEmPKkIOtwmYBAiSBJEY5586DduycE4z/k04OygiSoMAwSAR59R5UPuyZigzYjWzuWOT1/OiWwBOSPacjbnQbiEbEH8PYefnRW4jpjlv98qYgT6iTEnrBPXcxyply4YnxeQkz+eaPa7SvILipc0K4CuoAhx0gjlvvzpigEgHA5UAIp5Z9zvNEvIY3P3zFNfAwfah275x97UikNY+uR159D54FMN5uu237/SpDMIxAPT9ajJBO5/Sg1Q7vCfL39MCedNLxAk4659qcw2g/f7UoswPPf8Aj0oGNS6YOZG259aJa4rnJjPLnTuI4i4+jWQdChBhRCjYYGY6nPnQ7b56+4pAT4k+c0ptkHP50rkgmIpykmIimc4rMCAKFAycz9/jRW4cjO0jmP1oR980gG28D9aVrkbYEfe9GRV8+tBME+X4/tTKQM7+fQUW1xDeGMR+UZyNvauV43PmfbpSMBHT76daCkK9sGCQPvpQ3EH8/anICPP16Utu2N+f69aChpcadvETIOrAGcRG56zRbaGJYY8/2n8q60Rifp1+59Ke4OJ0+ZAH5+fUUiWRuKJmD6mM/YNcEnb9t+vpRrlqE3nMEAgbbY3jz2xUdrhwPv3pkD0QCRzG+c/4oLEe+28H+PxpwTB2zy/mpfAdg3uIP9NJzAmAJify/mlaW2EYuTpbILW5zg/fLrRCQBIPLl0/evXezPgywlhbV5cRkRkk5zExEYqSnwB2e6d0E8Q3bUe8xzmcfSsvmTOmXjOPTs8Se4Tj8d6Yfsxnatz27/pjf4dLl1GR7atKhSdWgndsASBExvWO1g/pzrVST6MnFx7IyKJjMbR59aLdQ4Pn6e21IVkiJ/D9KQ3MR1qikIpBwZ588ekRPvXISNhOc0w2/vnj95p6mR167yCYz+VAxWu/TfYfe1dwqyYjryzyxXPaA5RzgmlsvnHToB+POgCwYhicZ2GYAz0pyPHIH7/KuFiTgmZyMURl0gHltPnzpGAM8STjfynGc7cs70J2O8CfLr1prCfPb3pTbn9PKkFCrME77UmgmNzyzSKIz+Iz9KU3Myen5dOvKgZzIRkY9KYg5DHL60RCScHH0zRDZj33/imOyMW6Z9OtOW579OYp2gD8vepXY/Y78TdW0jW0dp06iQCRnTgHxHO/SgZBDnB5ZyNx5Y5UReJUwIMczGRVjc+Hrlux376UBc21Vp1sV+aBEaVIIJ8qruIW0VXu2uB//uBlgTyCmZYe1BLHcQZElQDuIqKkdOcx1ogg4Jz0j088YqXwnZ73DptprYAtA3gZJjmczAo6F30SvhzsG5xdxlUMFA8b6ZA6DpPOvTex/h+zwFsOzG4xbmAIYiMAZ25Unw52anB8MFJY4DPHNjv69Kbxl21cUqGK3FDBGVicsQCQxkYODIkVx5JtvR63j4FGm/8ATr3bBa+qt3lpQSVgHI5H6GTyxROBususXW/qBgq3I+dTHigc+XTNZ/tfhingcly6Najd1I5KVABVpkFo5elB7F+I10905yiBWfdgVbwhuQ2jfnWKdPZ6Dx3G4nor2bd5G4a4DpZWEH+5dsHrXh/xL8KtZ45uFtFbhPiRQYOk5C+L+6B1M1vf/NFWe47j/kpyxKmDAK4PpVhwi8Nxd43zaLXVgBsT4SD4TMyds1145HnZfH+5gux/9NuMu3AtxDYtgGXPiiAMAAzJmrA/6S3ZuDvCCmkBjb8LTG0NqjOema9Jf4iSGHyMDJB3CyFDEf8AtAplrta8LqnSLltsarcwMkSQcxjfatOaRisNejwvt3s1+GutYuhda58MwQRykCYxVctzpnbb0r17/U/sK1et/wC5LN3ipAAErCknbkZaTPSvJHsx+eatOzCS4ihwRH6frNN0wcT9f4proSZyDkydqNw1qd8+lMmy3JI5e885n6etC4q6W645cvX76U43JJ8j9+VMJJnyH1qTNIbbYRiRgTMdOUYj8aaX0yIny5+9M0RzFOjIIH3PKmOgtlGaYUmBOJwOuNhnegRkwMg/h6fe1OYjYb8q5U6b0iTrO8f4+/SjX1IUGUJbkGBK+o3APnmoyIQY5cqV7uNo5/TFADQZM+x/iOQq3+G+zVu8ShuXFtIh7xn1BSAh1eAk/PIEc+eYqn2Ax6+tO7yIimFmz+M+1LfH2k4m22h7bNaayzqDpJJW4q7nVIBj/wDmoAXs28IIv8I8QYi7b9gYf8gKz9oiZxHLOfpRjxAMcoAEgcunUnz50MTlst3+BXuS3CXrXFKdtDgXI/7I0EHath8CfC54W2eIvo/fGQLZ0yFHONwT6074b+CrT8Ip4hSoZ1vJ/bcUwBpmJAaNvyq+47t3ulCWkJQSup8rIxpMmSfrWcpWqOzFhfKyF8Qdtq1sw2hbclimdMRE+Wd9hHOstxYtpqEsYC3NeraR8mmPJSehai3eKVuIuLoWwurw3dBUNiCoU7rygTy60G329atuV8UKrIxNvctiD4idjy8p2rKMW2eolxVIkW+Jt95acd44EKYaBIXSGyJxAxPnQb6Kg12tMFzdJfMo8LpIBAhiCNoweZqHc4021YWFJzqxPjLGNUA/MCBgCRtUB+JvW2ANwKzLoUMVKmNoBzKkFgCKJ4zSDoXi+0At4NmGOnSBETzRTh1yJEA9K0Xw1cmy9rvdJLFfCCWAOwY7QhBPXao/AfAZvstziLgDAA2lAAIgEtmMDIPIiKuL/B5Nq0US8FIVVAgiPFmN+ZYnmKlJpCnOMnSF4DtF3bSLoeJLAW1INstCgPzO0mMmn8O/EAL3dyGd4LQNJQAsGA5MWaCOvpVMeDcqrO7W5UKrW7iMpKwCCBlYgc/zo3Z3aPdXNKXrSeIAaww1N8swMhi2cyMTRFeiJJdoufjfh34nsq9uly2QxAG7Kcr7nmOleJgnbzzP69DXrHxn8W3uD4Qi6Qb1w6QA2RgGcCcAGcRtXmNni+8uFmAGtpIAxkZPrz9a6kqR5edJEdrZxGcT/EU/hmJMgDbz/epnadgJAG5jVkb5MHSSJ8pxiY2qNYjViflkyIzOef37UHMmWRYSf8cz9aHduiZ3NOvsDIG4O5MCkfhjOZxmgECdhC7yJknY+nOKcuQOR9fxildARt+FCYAczHI0yhdjHn+X6U7Wd55bRA/z50txNgOf5z+QpNEj6+/rSJY7hrKuw1EIJgs06R/2MSefIc6a6AHGYxIP5eVNSR6bff0orLmd+vr7UEgGA6n8vxogbED60NxBgDHqKKbGJH36elMQBGE88/cVffCPY93ieJTulVu7K3G14WFYRkD9OVUaASf2n9K9g+FuGNjhEC2haZ1DuC03TmJMxAIjHKYoNMUOcif2xf4gMgt9SGJiBAMlpwBkEeZisf2n2mGuKD4NAkFYZS7tswiYMgn0q67V4121IhbvNSalWSNIMEMxE9JjaajcL2neVJICNb/pxpHjMH+4bJtk9KlJHrRTSK/iu0LlvNxDJIxIOczzOnrECcVW8dwFjvO+F4zcufKF2wfDvqjOTGJMVqeL7CsXHe4pCsUXvCo1BhuZBwCI9YzWO7U7GvMy2grXT4dN3TKsCNnjMZjVnlXRigrNItM6/wAA6LeW06qdWnwsSSvzQkbARziaP2L8NpqW7xN1b4WLmnSdSAgyDMys/Q1r+wPhscJaJa3ru7TJXUB4lUCdMhuvOovxGg0i5btoLpGkgkaAWBwwncEgQY3mpzJN6EslukR+M7bcoXe2E1KbZLuFaGb5tJMwAdJPQmqjinf+lbAturQLZXVIUxJB1ZUMvz5jpUM9mX+Iu3SrW00G2XO4EiZQxGjw7dedWScCVCm5bAuFnNkKMruS5BxkgEDYmcV58rizeMYhf9wtlkSTA1XMICumBqYjaQZ2gjeKc5tXALyLb0BQy6csSH/uLDUcgQfSoS3e+4ZbKt/WhrbEEgE6tpn5SrDboOlZniviR0sAaQLswojYAkMG985p44t7DI1FN/Yk/FvxIvEW9DaXc3JVgMpDZOrfxbBRiBNZy2ekzuPX96Ctk6iYEnpgZ6Cp1q2IE5I5bGuuzwskucrBOxIn1J/Y8p9KNwqrz+/wrrSgD1n1+/OnW98DO/6UjMODMmMZzvj/ADUoX5XIEdSBPWTmTtQCInr/ACaHc0kyBE/e8bUDEuXiN4H8/fOmk5Gc+x+oomNjv60ugQTEY9fypjBamJ/f8xRF4kqMjVuM535/sa5ojaOXSmXHMcxG3pSEPssIOfvrXXbhHrQ1eD+R6eVaX4c+Bb3FG20abbgtriQAraY6azGJ5Zp0KrZmWuDmBjnVja7F4hkV+5co0aWCNBzGDt9a9h7J+BuEsWyGs23ZlCuWGoGDjDTG/LerluJS2AoBEQAAOXICq4mixWeJfD/YF5+NFvu4Nsh7gadKgZE+eRA/aK9BS6bkgkE954mM7K06VmMeHfzq/wCK7TUIxEW5YSzAQZHPlJwM1Xvwllr6kIGIGmeURJBE7ktg/tTapHVhjwTMbf7RWyrgzhmLEb/NJltUQoiRzztUW/2xA129LM2nSpJEjADafKSJxPOrdl/2ijvLhua9S6FUEhjkkeYBgz55rr/w7w9y5bfuHXWAiujDTtBuMOq1zcJWd6lGikt/E9wK11dZFs5ZcgMwI32AgR9K2XZHFdyneuC7gAKABKK0HPnnlArO8Tct8E+g22dWhTMZgYYoMyxJxnblReJ4m5xHeWQiWwya9I1A6hGkk6vkAjO3KK3UqVESSl+ixvfE6XrlxiCbQDodUS+kQzW1P9qkzmaoRw2Sz3WdCwyxVNSQFUk7k7YEb1H4lO7mwboXTdclwoZixVdQABxnYD1NWHHcGEvzKm2wQMpckkIJBVTMnGfOk5qhqNdExuIUDuyM+G47WyW1fMujzEn5D50Dh+MsNoQKjurgPqBVhqkhdU5ydPlgVA4gqbo7pYtaLZmY2ABBb+1426kjaarv/MixcuMrFlDSxZvmBxMR6fSa5pSVmscbqxvxF2stviQFdQLXzAD+1W/tIw4kSR08hWItsWfW5kknJ6tn6Gi9pdrPxFxm0qpI0llEE+f3uKW2DA6frXQlR5fkZebUV0iaFwM/TkTmKYW6zI2jb75b0i3CMTvE+s0S4iKecGfY0zkEwRvvP/sOcY5V1twWiCcbGJxXavDiOmd/xoVpYOcyOkn3oGWTId/cH96H0+/pSs5nON/emBhvFIlMUem3vgevrT7lyQN5J3xBGIAHUfSuke+KczAzsPrk5/HegLAFwQIz970G4kDp5nerzs34U4niFV7aalbVpaRupAIbMjJjbnXqvB/6dcDbGp7WrAnvGLAHf0xVJFqLZ4tw3Zt24YS2zE5AVGM5iRjb+a974K8nDcNaXSV021AUxIIWdJ/7YipXe2rZhQATAgCPQeQ5/WqH4qVAjXbZMqQGZGBMSQwKnEAZ671cVujfHjV0/Y3tPtokEd7lZBCKxIaJPhiCBPM9aztztRw1/W9wLpWNtWMd4TsASflGROalJx57suutQwhe7QqIn/5XfJyRG9B4guvdC6jOMC4TGllaWbIyCMQDuIrokqR3RSQF/iNltjvfkMhVDLLA4x0idzzqp4T4iIe4tgFVCjXrPiJTJOoj5zIAxUOx2c/EcULChxZggNrEIpyGOCDgDHXpWj4JbahVUOCGVGZ2lnEgS2BBI2j1rkmXpEJO1zeVrndvddELy4KxMAxAgtiROwmoVjtXiLJaC5GoguXkEspAtnkQJBKgCN60V7j7C2reSNFwgpJZxnwjfOPDny6UrdoWuK/psrNmZ06TaMafENnYmNpmjmhX+Ci4vta8sLdUh2JBYkqptjBbxZJmM48pqPwXaGv+irQ98BHZThBOwgQSSAfSelR/jvsReFBvd6xF64VIjwhlIxq3042nFZng+2tNqQykhsuI1aT/AGgdPPlJpdlqn0a7i7DXfDe+QPFpwkEA+DxNGpiWJPt71LvOyqqJM5CsctpBEspc4JIJ3kZrMr20rBLbOSkSytlpz8rRgHBmedF7T7fVCAtsMpmArEHR1zkTWLjZUpcFcgXb3xKq3WFsQfCw0KMQRKQTk7MDsYzWdu3GvfNEAlgYhsjmfXMfSiHhVZi8HJ+WSSBHU7kdalJECd+nP35iqjBLZ5ebypzuK6ItmyBjPrt9zRtPPl08+lcInJgGJYCYXrHp+VaZ/ga4L9xDdUWUtd//ALiPAUI8JHUkgiPKtDmM1dAiTGJz+ET0oOnG85+9qKSY9tiNj+9JB3Ee+J6kTQA20TAgSdqJZtxuNxjH45M0y2Jx13G33NFDGdvv32qiiU+Z+9jTBkjJzRbaS2cfc04GSNAbVvAzgVBkIOGwSMRVt8P9h3OKuLbUK2iGKvIBGoBsg5wZ3BxVn8OfAXEcXDv/AErRO5wxHVVjO+5r0LheyV7O4Vlsy5mSTliTAwB+VBrDG5Ms+H4W3w1nu7KqO7U6VmBtzJzk8zWc7K+Jbt8P36ohttOjmYmVx/cOmdxUZeP4u73gFsEaSGDwDpkkEjrHLnAqr4riNa2YYLdXwsQdRAboIEsIUajzMUuWz0IYktF7fs8NBZrjmBr1liYmAFwZYqfzqu4jibnDsEYllQajdChledyyKJBJJEkVDaxw62XlH8AGgG585glyQMKQF2PQRTuL7VW7wrrZ0d4kEJ/dEhmGfmkiY510p6s0SAcb28hIYsxtMGHdiMsGgaScBVkMYMY2zVXx3xA1zSFIll1DSwDhlQRIg+LBgnHiFUCcS9+4LdvS/jJnSZtliJJGw0kQeWa0HFfA/Fu+sLbKSGaEz5wFyII3BzSlKzWkuzvhl7q965MWmKlVVQSSTlYXEnp61cXFvx3gRjbt5K8hckyYAJxII9DFMHE9zptd2y2rQ2ys7NqLDMZMDnNS+z+2W093bEEt3pPRAT4iPKYC84NEI8iHfaMy4NpzqsvbutqCu0xLAAtE6SdMxyirLsjiBYWeHui44KKXDMS0D5W1QFVRzGMVP7T4u6blk91rGtmXwjE4ClpkuIyOUirB+wO+sOo7uzcbwr3YAUldWNPJiCs+1Tkgog5a2N+Nha4zs5lDspYC4DuDjZvoB12NeGrwbLIUkHY+s7ZFbntftJ7DNYWbndpqBMALgd55ECfwNZlbpzMEsPFjzn2PnWN2cfkL42qeyvThXEHU2DtPMR+GKn2rRBDMxJOScmd8UVEB29KR5X7/ABp0cjnKXbsmcTZ7tVDBlZl1DG4J3/CoFoyRGSeu9dbtbxiCYnb+B1ilWzjfHLyPWmSF4dxBJVXlSo1Eggn+4adyvKcdRWj4j4iB7ItcObpZlunVb2buhlQTEaQ2Y9OlZsABvxzjHX361dfEXZ9uxw/CAr/Xuob1wycKx/prG2wPng0AULEsd8cjH59BREECT+X7jNRR6/tRh8sj6EfrQMI1jHIjzjl7zTbD+I5H5dOtMLyfMjOMfTrROFtS2ADjmMb8uf1plEo2yW0gEsTECJJJgAecmva/hH4aTgOHGpQbrCbhBG//AABP9o2Eb15b8H6Bx1ouBCFnE9QMR7mvRfiXibJsd4XdmUggjESekcoJ+vWmjTDj5bLFvijxGAJChtG5iJPmCB5b4qlvdsuwuMlwi0VUqGkk6gTAgSLkz4doGahdp3la0QHRO8uzaIQwQCJg8p6+VVKNxEXrfhVZGh11d7Cg6lUEbyYxjJrJzvR6EcSSLzh/i/vBGg3GQJrkgTEY0zM+I771X9vcYHsg27ZRViEAAVT82qY5ajI9Ko+1u0EuNJLywVjpgurKMKSDDRDbcialRe7pe7tXXtsrFu7bbSJA66jI3rRNFqCRF4ftE39Vu1JNsglZhmU76iRGCT7VpeD7IOrh2Z9C2gvhUHxI5lfnHqPak+HuFt9ypHgJVj4wA4LSCXaRuQBA3NC7Q7ZcxKHuwQrM4UkaDpDAAyAfSJ60St9Ce3SNKna/D2boVbNu0GBNy5CgBeW28n6c6652o7giyRKeFAHWWO+RMERGd6xnbN9e9QW0Kozsq5DgtAJUrOMw4jwg1Ne+e+a1OnUGKNpKFTpkkKohsTgcz5Uk/uR8a7LDie2e7uL/ALpLbBwrKRiMEFTmCAZxOcYqHd/pqLtpxfQKBLCSNLCDC7fMw9BUbtK/au2ii2u8Te2STkwYUtgxJJjeqXj+1ALXdj+mF8KsAQUgAkYIY5z4pJBJpSycejSOOy1bt244e1d8JYeHTIGkx/xmfXzrUW+2LVqyX0hAuCIOCYGBuMAZwK82btFGtIe8U6Cclih1kydax8x3ABqg7T483SLQJKIR4lJGo/3eHmJOOmavlfZnmcYLYXtPiRxHE3bgAUSwGg+EiTn0NC7nESD7ff40NbQUbAyMb/rR1viIJE/e1QeZKTk7YMJ9ZjH3vTb93YYOKLbtzJEcskfj+FS+zfh65xV1bdldTmTvCgAf3dPWmTRHt8E5RGVSdVxrcbywghQOpBGPKg3WYFkIKkZK9Ir2r4U+AU4a3pusLjllcQIVCBHh5lt/EfKp9/4J4Fie84dXJJaTnJPlB/OjspxPIOyfh8vxdvhmjLrqIOAka2M8oWT64oPxdxTcRxjuIh47sA7WwNKDybSJP/t516vd+C7Fi7xPFKxBuoUPPTrYBiueYAAqk7P/ANIx3y3HvvE6o0Ac/lOemMVVBx0eWFBGCPTr7TNOXURq5bfuK9C+Kv8ASYWbDXOHe5dZY/p6FJIJjBGce+1YDiuzb1lzauIyOIJUwDnIj2qaJoQqN+u00zh/mMkGROTt+NMN2dW+fbyjNOtWZOeU7/flTRSLBOKa02tPnEgTkZx+tbn4e7WVuDk8Q3eEAxPOY0gHMftWDuAZ9T9/4qq4lGWSjRknf+aVl4M3B0+ja9rdqM2k3HGoFm0qucxJB1RpwSCYPlVbx/aRYKVulmO6lXm2CPnEbKcGfWsve4o6SEAHgQHkMEluZ3NXvwPw96/xQWDCoWOkwxIMhSfePSuacWtnr4/Jwv6U9/o3PwrZYWu8v6WBDBAw/qQD4mgAR6xsaPx3b/f39NtlS2ii5LakOpCIZmggjIEc6ru3lvKFv2rnikoyjAAAILg7swAG+CZoPZJe5aud4zFrZa0XeB4GGvwgkyARI6VWP6nYSj7ZruN4m21tw1tnJEsVdSpYLIGGBHkMb4rMdu8Ej6XS4RCFWaQT4gP6YHUZEcs0vY3Ybi4bpBPeMwKfMqZUK+5zzkzEGKV+3rkMbi9/bYElYVSDsdG5gfNNdyfHZmlXRI7P7OPDWlWyiEa1M3AWIPQsJkmCIAAAImm8V2wGupcUAPqEiT4IyXjfmdjBiq/tvtAi4e6bCupRIhWIAkssADBiY5VT8X20mnW5gjWAokEGBKkDMFpzXHlbfRrCK/tIkdsceveOAQRbdWZ5wBBg6eUauXinrWT7V7TdrzgR4WIDDMkDTIPMR161At3LrMTqjVmBt5esVY8LYAXJ9/PnSjCuzlzeUuseiE9p3aXOqcnHPaYAiasrVkAYP37U2By6jPl/mjIcbxy8/atTzpNvbGNsCCZEjr7/AKUkSDO4/jMmnXbEQVIPluQB16c6JafUukkwpJjoTAwepx9KAJ3YfDd7eFmJ706IzMts3/6nxe1ex/CHwunAWQSoN5//AJHGeeACdkGPfNeVfAPAd92hZj+w94Y3hef5ewNep9p8Yt249oyLizoBkSNMkyMEc/atIxGjh2sCxh/7irDTDFRjUMYzPlzqUeI7wlNJAtsIbAICiZnMiYHnJxisr2l2s92wYKkyEaVIVjgSCBkQYKwOR5UPgbpS3bh3hnFvUUOkm3IQauik6dRGSJrX4/Zpx0au72pasMyaCVguWnAAk/ieXSo934kY21vK4VG0whTJxLBTIJM46ZrF9k8PxVviGt3nMW0Ytg6dM7/TfqQOtT7XGuWVVt61tXA/iw3/AGKQT4FBAA55rX4kg4m24btJwzhlY2w0azmCQCFAG4ExPrUL4t+DbPHWyxXTeVSLb5kHfI2ORVX2d2pdV3UsTaKudYGEOrwjSozucj3rRdn9ogsFhjMnXuv/AKzy8qwnGiGj557S4M2bj220koxVsGJGCRIkA/qKfYaRkAjymZ84raf6udlKvEi8sRdVVcA/3r5DaVjPlWGtgT8xGN5j2rIklKmd/LEU0pOTn1/Lyo10xMxn8KjkHecfnmpMQLcONxz3++lSexe3G4S47DZuY+n5E5oNy2RjahXbM4pSjyVF4sjxyUl6NdwnGXLgLWSNPgDOzqAPGTgk/P7VK7S7ZaLptadTuqrcAy4AODjBJ3ERia89d2RDaC+EuH1c8CI6GR1FC/8AIMoOjVP0A6/LzrKEHA9n+XiyR5N1+D0O528/hAZgEkqRgSANIIxMn8ajX+2hcIdSbcM8G4QJZgH0zgBd4HI86wI4y/yLTieUgEeE6dxiji0W+ZZXUTpkxncDnW1t6ZnPycUV9LsufiL4lduMFyyUfQq/1CJ1GDIaMGJ0+cVUDhi7amy0cgBA8hFGt8LpHP8AKj8iAOVCil0cU80snYJLOdsU43B9en50qWATnHvRLvC59fypmQlixjcYHPG3ITz6UazaByGiORz/ABNdbs+kYG/tMU5MZnEnfr7ZpAPcjJ3jAIx/mKjhzMiM7GD+FOW4SdIgDn4o69d6aSYE84O0A9c0AWnYPav+34m1dJnSwBzEqcZA5DcjnHKvRbHaBJ1KLbBzdGtm06lYz4dXUwsHlXkp8WoBfKRU/hu2gbC8O5ZSjyrzAE85GQR+1XBmmNp6Z6BwXbRtBgbYYq+pUtCVCSQNI5AzDA8886tbPatu6F73mjwxAGljB0wuNS4BIrE2uyr9wlrYPdJaRRcDCHyCSxmZknrtVknw+FBVuIEIGFpNGXulYPPYNz54rZyRu8cS1v8AFK3dLdhNAS4pQyCAY0vnUSAQSD+NRezWtI6u5K3NTppYR4VYCWE4JJnzE1Xp2m6d4HICXLZtHShwWAGksSQHkAS2M0Ox2jbufNYZtLoJa2QQwP8Acw3nJE1an6D42XvCdrm2GuOA2ptQbRpLZ+cx4Sqg9ckbGl+KPiocNpvToEKmkgS5aSzQNzHtVZdtvaYq6t3YBKuW1QzAeLGAuoR5Vi/ji3xN25be8jhUBIMhlyeox5+9RKS7IlGlZTXe0bt667XHcqzEgMZAEmPSBipHCpGMx05Y54qLYtz6cvfb8amLAxtHUT9+tYN2c4S+xJPPcfzTrdobkz+UU04JwRvTe+P+MY9KRiyQXEfe3nQECmSxgxK4mTIwTOB55piz036/hS3bZ5jBgT+9BIt7MYn1/WmCwsdI3/noaewxk5G/2KRlHX7FADrXDLg5zy368+lPFsCfv7NDs3Oc9CfrT7xPL2n9qRSG8QSYmBjkN/P169aSzax5Rz/WhNd8/bP0qRZubRneRzPlHlQWtD14WVYiRiflJG4EAgbeZpgczkEEbTv6U6/xJOATjeDz/TlQlJgyCehJ2M/ieUGN6BrY+5xuOZYc9v8AETQUg+czTCDJwfygCuQxyP7igoMzRv8AfrXM+cTBxFR2OMZ86fbB2kUCDo+c48/52rQ/DHZlr/6i5ouj5Ut4IBO8g7nTnG01m1IH8Df9vWuTtO4CAoleQB06c5iN55k53oLx8eX1G67X7buA2BbUFTbIVVBnB0xpAMeCQJ3NLxV92azwrrAtr4W5NcZSQJnGIbGYqgt9vW3U/KsFi5OwVFEETvLfXFNs9oucagp1gYYjS2SVAOIA/GrWzvSXo0B4m1ZgK7tB0vAUKQVEqwAzHiIJ5xRH4sSi3G02gYGJLfLllAiGK7mN5rHp22pZlY41EBipLacMMjY8/wCKNx/bqW5XvNQKyBqnVBOC4EyPPIxRK0NxS2zfcIwuXSNdlU//ABt8x5lQAZKjlvVZ8T9m+MoEVUIk21u5nooJgqenUcqwT9vq5lU0gxPiIII2PnUX/wAxxRIZmlZJCMCynrg598VC7sxc4Rfdku/2TdsCHRtJJ0uVMH3OxjMHpzqNrBwTECn8b2lcd5Kd2GVQyB30sBs5DMROBB8hQ7LNJA/Hb2nrVI5HV6Jl1oYxuN6QjJJmOfM1zMJO3nQnB5dMT0pGI5ruAAIifenpcH3tt6UPup6H3wP0mlCADJIn3j8MigmhT0B9v5oOnnj64p+gnkTzxz570xkP7c/b+aB0MJiPPlzoi3TtT7FgkTTXtH25+VAxlxSDy5Ufh7THO3pyzz8qCx3A2pmqMEkDyPnSKJKEAyRnrSDiuoyM/wCfOlfgnUJqV1FwalkRKn+4bGJnNRWgbddxTRSJ18gDIxGBIj0mh8Zwj2jpeASFaZkEMAywZM4NO4XjSiOmlCLgAOoZEEMGU9eR8jT++TurilDrbQQ0SFUTMEZzgdIoAj2rigMrDngxkeUbZpyr5jBjfemraJmD9R/HrRrlszvn/rt9OU0iWRzMyT6c6c1thvGRG2+esYpQpkflzz9mlkgmD6Hn+NBJFfhJ9fcmPvNI9kgznLSzeefoaMtw6twD1335+lHVZGST0BmJ6imNSa6IH+wLCJxygkb4mf0pbKqqMGGrYiRkMDE/TEVLUkbyYiJMD0xy8xmhXZPiYkD8Z6+k8zQPkxDbK5AHMDH4T1o68QFwQJ2YGfp/IqLeunmPlO84+vWhFh7E+tFDRIdcRIxmc/T7/Ch6jqx0oWuOuZ9j/iiWrgB648/rTqiujUvwySfCv0HWmjh1/wCK7jkK6uqTNicNw658K/QVy8MkjwrseQrq6gkYeGSV8K9dhvjNOvcMkfKv0HWkrqYzl4df+K8+Qop4dP8AiuR0FdXUARzw6z8q/wB3IUwcKhIlVPsPKurqCx6+IKG8QUkKDnSPDgTsPSh/7dc+Fd+gpK6mhoKvDr3Y8K/QU7h7C6W8I26CurqBhOF4ZIHhXY8hTxw6gDwr9B1FdXVJmwH+1QsPAv0HlR73DprHhX6Dzrq6mIj2eHT/AIr9B51Iv8Mn/FflPIdRXV1IQD/bJ4/Cu/QdKTieFTQPCvzdB0NdXUFIh8ZYXw+EbDkPOl/2qf8AFdxyFdXVSLQi8Mn/ABXfoKMnCpq+RefIdRXV1N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068960"/>
            <a:ext cx="4209706" cy="2974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932040" y="3199616"/>
            <a:ext cx="38164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</a:t>
            </a:r>
            <a:r>
              <a:rPr lang="en-GB" sz="2400" baseline="30000" dirty="0" smtClean="0"/>
              <a:t>A</a:t>
            </a:r>
            <a:r>
              <a:rPr lang="en-GB" sz="2400" dirty="0" smtClean="0"/>
              <a:t> and I</a:t>
            </a:r>
            <a:r>
              <a:rPr lang="en-GB" sz="2400" baseline="30000" dirty="0" smtClean="0"/>
              <a:t>B</a:t>
            </a:r>
            <a:r>
              <a:rPr lang="en-GB" sz="2400" dirty="0" smtClean="0"/>
              <a:t> are co-dominant.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I</a:t>
            </a:r>
            <a:r>
              <a:rPr lang="en-GB" sz="2400" baseline="30000" dirty="0" smtClean="0"/>
              <a:t>O</a:t>
            </a:r>
            <a:r>
              <a:rPr lang="en-GB" sz="2400" dirty="0" smtClean="0"/>
              <a:t> is recessive to both.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This means there are 6 genotypes which result in 4 possible phenotypes.</a:t>
            </a:r>
            <a:endParaRPr lang="en-GB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cross below shows how all 4 phenotypes can be produced from a cross between a </a:t>
            </a:r>
            <a:r>
              <a:rPr lang="en-GB" sz="2400" b="1" dirty="0" smtClean="0"/>
              <a:t>group A</a:t>
            </a:r>
            <a:r>
              <a:rPr lang="en-GB" sz="2400" dirty="0" smtClean="0"/>
              <a:t> and </a:t>
            </a:r>
            <a:r>
              <a:rPr lang="en-GB" sz="2400" b="1" dirty="0" smtClean="0"/>
              <a:t>group B</a:t>
            </a:r>
            <a:r>
              <a:rPr lang="en-GB" sz="2400" dirty="0" smtClean="0"/>
              <a:t> parent:</a:t>
            </a:r>
          </a:p>
        </p:txBody>
      </p:sp>
      <p:sp>
        <p:nvSpPr>
          <p:cNvPr id="21506" name="AutoShape 2" descr="data:image/jpeg;base64,/9j/4AAQSkZJRgABAQAAAQABAAD/2wCEAAkGBhMSERQUExQWFRUWGRgYGBcYFxocGhwaGxscHR4YGhsbGyYeHRkjIBkcHy8gIycpLCwsGh4xNTAqNSYrLCkBCQoKDgwOGA8PGiwcHxwpLCwpLCkpKSksLCwsKSksLCksLCwsKSkpLCwsLCwpKSksLCksLCwpLCksLCwsLCwpKf/AABEIANIAzgMBIgACEQEDEQH/xAAcAAABBQEBAQAAAAAAAAAAAAADAQIEBQYABwj/xAA8EAACAQMCAwYEBQMEAgEFAAABAhEAAyESMQRBUQUTImFxgQYykfChscHR4SNC8QcUUmIVcjM0Q1OCwv/EABkBAAMBAQEAAAAAAAAAAAAAAAABAgMEBf/EACURAAICAgICAQQDAAAAAAAAAAABAhEDIRIxBEETIlFhcRQygf/aAAwDAQACEQMRAD8Apr9wHmeY59dt4+xUVnzzzn2o/EEYiDvyOD05SPOozSSAD6TyqDkCziSfvemXVxv5Y3z/ABTbZjefSluNvBiMR+tAHLcI67ff51wZpAyfX9pptpcZicYmKckH79d6BkmxxH9N00KdRB7yWFwRjSMxp3JHOaA6kRE/WdqDduR+nlRT0MGOYMjb8fSgpA7pMRmPL69aEt8jn+P50S4+cZ6Z+waa1pY+/veqRYtm6Z+YCTvPXcmOkimXAAYmYxIJj28jXWxGJwfuKW7YzEmPKkIOtwmYBAiSBJEY5586DduycE4z/k04OygiSoMAwSAR59R5UPuyZigzYjWzuWOT1/OiWwBOSPacjbnQbiEbEH8PYefnRW4jpjlv98qYgT6iTEnrBPXcxyply4YnxeQkz+eaPa7SvILipc0K4CuoAhx0gjlvvzpigEgHA5UAIp5Z9zvNEvIY3P3zFNfAwfah275x97UikNY+uR159D54FMN5uu237/SpDMIxAPT9ajJBO5/Sg1Q7vCfL39MCedNLxAk4659qcw2g/f7UoswPPf8Aj0oGNS6YOZG259aJa4rnJjPLnTuI4i4+jWQdChBhRCjYYGY6nPnQ7b56+4pAT4k+c0ptkHP50rkgmIpykmIimc4rMCAKFAycz9/jRW4cjO0jmP1oR980gG28D9aVrkbYEfe9GRV8+tBME+X4/tTKQM7+fQUW1xDeGMR+UZyNvauV43PmfbpSMBHT76daCkK9sGCQPvpQ3EH8/anICPP16Utu2N+f69aChpcadvETIOrAGcRG56zRbaGJYY8/2n8q60Rifp1+59Ke4OJ0+ZAH5+fUUiWRuKJmD6mM/YNcEnb9t+vpRrlqE3nMEAgbbY3jz2xUdrhwPv3pkD0QCRzG+c/4oLEe+28H+PxpwTB2zy/mpfAdg3uIP9NJzAmAJify/mlaW2EYuTpbILW5zg/fLrRCQBIPLl0/evXezPgywlhbV5cRkRkk5zExEYqSnwB2e6d0E8Q3bUe8xzmcfSsvmTOmXjOPTs8Se4Tj8d6Yfsxnatz27/pjf4dLl1GR7atKhSdWgndsASBExvWO1g/pzrVST6MnFx7IyKJjMbR59aLdQ4Pn6e21IVkiJ/D9KQ3MR1qikIpBwZ588ekRPvXISNhOc0w2/vnj95p6mR167yCYz+VAxWu/TfYfe1dwqyYjryzyxXPaA5RzgmlsvnHToB+POgCwYhicZ2GYAz0pyPHIH7/KuFiTgmZyMURl0gHltPnzpGAM8STjfynGc7cs70J2O8CfLr1prCfPb3pTbn9PKkFCrME77UmgmNzyzSKIz+Iz9KU3Myen5dOvKgZzIRkY9KYg5DHL60RCScHH0zRDZj33/imOyMW6Z9OtOW579OYp2gD8vepXY/Y78TdW0jW0dp06iQCRnTgHxHO/SgZBDnB5ZyNx5Y5UReJUwIMczGRVjc+Hrlux376UBc21Vp1sV+aBEaVIIJ8qruIW0VXu2uB//uBlgTyCmZYe1BLHcQZElQDuIqKkdOcx1ogg4Jz0j088YqXwnZ73DptprYAtA3gZJjmczAo6F30SvhzsG5xdxlUMFA8b6ZA6DpPOvTex/h+zwFsOzG4xbmAIYiMAZ25Unw52anB8MFJY4DPHNjv69Kbxl21cUqGK3FDBGVicsQCQxkYODIkVx5JtvR63j4FGm/8ATr3bBa+qt3lpQSVgHI5H6GTyxROBususXW/qBgq3I+dTHigc+XTNZ/tfhingcly6Najd1I5KVABVpkFo5elB7F+I10905yiBWfdgVbwhuQ2jfnWKdPZ6Dx3G4nor2bd5G4a4DpZWEH+5dsHrXh/xL8KtZ45uFtFbhPiRQYOk5C+L+6B1M1vf/NFWe47j/kpyxKmDAK4PpVhwi8Nxd43zaLXVgBsT4SD4TMyds1145HnZfH+5gux/9NuMu3AtxDYtgGXPiiAMAAzJmrA/6S3ZuDvCCmkBjb8LTG0NqjOema9Jf4iSGHyMDJB3CyFDEf8AtAplrta8LqnSLltsarcwMkSQcxjfatOaRisNejwvt3s1+GutYuhda58MwQRykCYxVctzpnbb0r17/U/sK1et/wC5LN3ipAAErCknbkZaTPSvJHsx+eatOzCS4ihwRH6frNN0wcT9f4proSZyDkydqNw1qd8+lMmy3JI5e885n6etC4q6W645cvX76U43JJ8j9+VMJJnyH1qTNIbbYRiRgTMdOUYj8aaX0yIny5+9M0RzFOjIIH3PKmOgtlGaYUmBOJwOuNhnegRkwMg/h6fe1OYjYb8q5U6b0iTrO8f4+/SjX1IUGUJbkGBK+o3APnmoyIQY5cqV7uNo5/TFADQZM+x/iOQq3+G+zVu8ShuXFtIh7xn1BSAh1eAk/PIEc+eYqn2Ax6+tO7yIimFmz+M+1LfH2k4m22h7bNaayzqDpJJW4q7nVIBj/wDmoAXs28IIv8I8QYi7b9gYf8gKz9oiZxHLOfpRjxAMcoAEgcunUnz50MTlst3+BXuS3CXrXFKdtDgXI/7I0EHath8CfC54W2eIvo/fGQLZ0yFHONwT6074b+CrT8Ip4hSoZ1vJ/bcUwBpmJAaNvyq+47t3ulCWkJQSup8rIxpMmSfrWcpWqOzFhfKyF8Qdtq1sw2hbclimdMRE+Wd9hHOstxYtpqEsYC3NeraR8mmPJSehai3eKVuIuLoWwurw3dBUNiCoU7rygTy60G329atuV8UKrIxNvctiD4idjy8p2rKMW2eolxVIkW+Jt95acd44EKYaBIXSGyJxAxPnQb6Kg12tMFzdJfMo8LpIBAhiCNoweZqHc4021YWFJzqxPjLGNUA/MCBgCRtUB+JvW2ANwKzLoUMVKmNoBzKkFgCKJ4zSDoXi+0At4NmGOnSBETzRTh1yJEA9K0Xw1cmy9rvdJLFfCCWAOwY7QhBPXao/AfAZvstziLgDAA2lAAIgEtmMDIPIiKuL/B5Nq0US8FIVVAgiPFmN+ZYnmKlJpCnOMnSF4DtF3bSLoeJLAW1INstCgPzO0mMmn8O/EAL3dyGd4LQNJQAsGA5MWaCOvpVMeDcqrO7W5UKrW7iMpKwCCBlYgc/zo3Z3aPdXNKXrSeIAaww1N8swMhi2cyMTRFeiJJdoufjfh34nsq9uly2QxAG7Kcr7nmOleJgnbzzP69DXrHxn8W3uD4Qi6Qb1w6QA2RgGcCcAGcRtXmNni+8uFmAGtpIAxkZPrz9a6kqR5edJEdrZxGcT/EU/hmJMgDbz/epnadgJAG5jVkb5MHSSJ8pxiY2qNYjViflkyIzOef37UHMmWRYSf8cz9aHduiZ3NOvsDIG4O5MCkfhjOZxmgECdhC7yJknY+nOKcuQOR9fxildARt+FCYAczHI0yhdjHn+X6U7Wd55bRA/z50txNgOf5z+QpNEj6+/rSJY7hrKuw1EIJgs06R/2MSefIc6a6AHGYxIP5eVNSR6bff0orLmd+vr7UEgGA6n8vxogbED60NxBgDHqKKbGJH36elMQBGE88/cVffCPY93ieJTulVu7K3G14WFYRkD9OVUaASf2n9K9g+FuGNjhEC2haZ1DuC03TmJMxAIjHKYoNMUOcif2xf4gMgt9SGJiBAMlpwBkEeZisf2n2mGuKD4NAkFYZS7tswiYMgn0q67V4121IhbvNSalWSNIMEMxE9JjaajcL2neVJICNb/pxpHjMH+4bJtk9KlJHrRTSK/iu0LlvNxDJIxIOczzOnrECcVW8dwFjvO+F4zcufKF2wfDvqjOTGJMVqeL7CsXHe4pCsUXvCo1BhuZBwCI9YzWO7U7GvMy2grXT4dN3TKsCNnjMZjVnlXRigrNItM6/wAA6LeW06qdWnwsSSvzQkbARziaP2L8NpqW7xN1b4WLmnSdSAgyDMys/Q1r+wPhscJaJa3ru7TJXUB4lUCdMhuvOovxGg0i5btoLpGkgkaAWBwwncEgQY3mpzJN6EslukR+M7bcoXe2E1KbZLuFaGb5tJMwAdJPQmqjinf+lbAturQLZXVIUxJB1ZUMvz5jpUM9mX+Iu3SrW00G2XO4EiZQxGjw7dedWScCVCm5bAuFnNkKMruS5BxkgEDYmcV58rizeMYhf9wtlkSTA1XMICumBqYjaQZ2gjeKc5tXALyLb0BQy6csSH/uLDUcgQfSoS3e+4ZbKt/WhrbEEgE6tpn5SrDboOlZniviR0sAaQLswojYAkMG985p44t7DI1FN/Yk/FvxIvEW9DaXc3JVgMpDZOrfxbBRiBNZy2ekzuPX96Ctk6iYEnpgZ6Cp1q2IE5I5bGuuzwskucrBOxIn1J/Y8p9KNwqrz+/wrrSgD1n1+/OnW98DO/6UjMODMmMZzvj/ADUoX5XIEdSBPWTmTtQCInr/ACaHc0kyBE/e8bUDEuXiN4H8/fOmk5Gc+x+oomNjv60ugQTEY9fypjBamJ/f8xRF4kqMjVuM535/sa5ojaOXSmXHMcxG3pSEPssIOfvrXXbhHrQ1eD+R6eVaX4c+Bb3FG20abbgtriQAraY6azGJ5Zp0KrZmWuDmBjnVja7F4hkV+5co0aWCNBzGDt9a9h7J+BuEsWyGs23ZlCuWGoGDjDTG/LerluJS2AoBEQAAOXICq4mixWeJfD/YF5+NFvu4Nsh7gadKgZE+eRA/aK9BS6bkgkE954mM7K06VmMeHfzq/wCK7TUIxEW5YSzAQZHPlJwM1Xvwllr6kIGIGmeURJBE7ktg/tTapHVhjwTMbf7RWyrgzhmLEb/NJltUQoiRzztUW/2xA129LM2nSpJEjADafKSJxPOrdl/2ijvLhua9S6FUEhjkkeYBgz55rr/w7w9y5bfuHXWAiujDTtBuMOq1zcJWd6lGikt/E9wK11dZFs5ZcgMwI32AgR9K2XZHFdyneuC7gAKABKK0HPnnlArO8Tct8E+g22dWhTMZgYYoMyxJxnblReJ4m5xHeWQiWwya9I1A6hGkk6vkAjO3KK3UqVESSl+ixvfE6XrlxiCbQDodUS+kQzW1P9qkzmaoRw2Sz3WdCwyxVNSQFUk7k7YEb1H4lO7mwboXTdclwoZixVdQABxnYD1NWHHcGEvzKm2wQMpckkIJBVTMnGfOk5qhqNdExuIUDuyM+G47WyW1fMujzEn5D50Dh+MsNoQKjurgPqBVhqkhdU5ydPlgVA4gqbo7pYtaLZmY2ABBb+1426kjaarv/MixcuMrFlDSxZvmBxMR6fSa5pSVmscbqxvxF2stviQFdQLXzAD+1W/tIw4kSR08hWItsWfW5kknJ6tn6Gi9pdrPxFxm0qpI0llEE+f3uKW2DA6frXQlR5fkZebUV0iaFwM/TkTmKYW6zI2jb75b0i3CMTvE+s0S4iKecGfY0zkEwRvvP/sOcY5V1twWiCcbGJxXavDiOmd/xoVpYOcyOkn3oGWTId/cH96H0+/pSs5nON/emBhvFIlMUem3vgevrT7lyQN5J3xBGIAHUfSuke+KczAzsPrk5/HegLAFwQIz970G4kDp5nerzs34U4niFV7aalbVpaRupAIbMjJjbnXqvB/6dcDbGp7WrAnvGLAHf0xVJFqLZ4tw3Zt24YS2zE5AVGM5iRjb+a974K8nDcNaXSV021AUxIIWdJ/7YipXe2rZhQATAgCPQeQ5/WqH4qVAjXbZMqQGZGBMSQwKnEAZ671cVujfHjV0/Y3tPtokEd7lZBCKxIaJPhiCBPM9aztztRw1/W9wLpWNtWMd4TsASflGROalJx57suutQwhe7QqIn/5XfJyRG9B4guvdC6jOMC4TGllaWbIyCMQDuIrokqR3RSQF/iNltjvfkMhVDLLA4x0idzzqp4T4iIe4tgFVCjXrPiJTJOoj5zIAxUOx2c/EcULChxZggNrEIpyGOCDgDHXpWj4JbahVUOCGVGZ2lnEgS2BBI2j1rkmXpEJO1zeVrndvddELy4KxMAxAgtiROwmoVjtXiLJaC5GoguXkEspAtnkQJBKgCN60V7j7C2reSNFwgpJZxnwjfOPDny6UrdoWuK/psrNmZ06TaMafENnYmNpmjmhX+Ci4vta8sLdUh2JBYkqptjBbxZJmM48pqPwXaGv+irQ98BHZThBOwgQSSAfSelR/jvsReFBvd6xF64VIjwhlIxq3042nFZng+2tNqQykhsuI1aT/AGgdPPlJpdlqn0a7i7DXfDe+QPFpwkEA+DxNGpiWJPt71LvOyqqJM5CsctpBEspc4JIJ3kZrMr20rBLbOSkSytlpz8rRgHBmedF7T7fVCAtsMpmArEHR1zkTWLjZUpcFcgXb3xKq3WFsQfCw0KMQRKQTk7MDsYzWdu3GvfNEAlgYhsjmfXMfSiHhVZi8HJ+WSSBHU7kdalJECd+nP35iqjBLZ5ebypzuK6ItmyBjPrt9zRtPPl08+lcInJgGJYCYXrHp+VaZ/ga4L9xDdUWUtd//ALiPAUI8JHUkgiPKtDmM1dAiTGJz+ET0oOnG85+9qKSY9tiNj+9JB3Ee+J6kTQA20TAgSdqJZtxuNxjH45M0y2Jx13G33NFDGdvv32qiiU+Z+9jTBkjJzRbaS2cfc04GSNAbVvAzgVBkIOGwSMRVt8P9h3OKuLbUK2iGKvIBGoBsg5wZ3BxVn8OfAXEcXDv/AErRO5wxHVVjO+5r0LheyV7O4Vlsy5mSTliTAwB+VBrDG5Ms+H4W3w1nu7KqO7U6VmBtzJzk8zWc7K+Jbt8P36ohttOjmYmVx/cOmdxUZeP4u73gFsEaSGDwDpkkEjrHLnAqr4riNa2YYLdXwsQdRAboIEsIUajzMUuWz0IYktF7fs8NBZrjmBr1liYmAFwZYqfzqu4jibnDsEYllQajdChledyyKJBJJEkVDaxw62XlH8AGgG585glyQMKQF2PQRTuL7VW7wrrZ0d4kEJ/dEhmGfmkiY510p6s0SAcb28hIYsxtMGHdiMsGgaScBVkMYMY2zVXx3xA1zSFIll1DSwDhlQRIg+LBgnHiFUCcS9+4LdvS/jJnSZtliJJGw0kQeWa0HFfA/Fu+sLbKSGaEz5wFyII3BzSlKzWkuzvhl7q965MWmKlVVQSSTlYXEnp61cXFvx3gRjbt5K8hckyYAJxII9DFMHE9zptd2y2rQ2ys7NqLDMZMDnNS+z+2W093bEEt3pPRAT4iPKYC84NEI8iHfaMy4NpzqsvbutqCu0xLAAtE6SdMxyirLsjiBYWeHui44KKXDMS0D5W1QFVRzGMVP7T4u6blk91rGtmXwjE4ClpkuIyOUirB+wO+sOo7uzcbwr3YAUldWNPJiCs+1Tkgog5a2N+Nha4zs5lDspYC4DuDjZvoB12NeGrwbLIUkHY+s7ZFbntftJ7DNYWbndpqBMALgd55ECfwNZlbpzMEsPFjzn2PnWN2cfkL42qeyvThXEHU2DtPMR+GKn2rRBDMxJOScmd8UVEB29KR5X7/ABp0cjnKXbsmcTZ7tVDBlZl1DG4J3/CoFoyRGSeu9dbtbxiCYnb+B1ilWzjfHLyPWmSF4dxBJVXlSo1Eggn+4adyvKcdRWj4j4iB7ItcObpZlunVb2buhlQTEaQ2Y9OlZsABvxzjHX361dfEXZ9uxw/CAr/Xuob1wycKx/prG2wPng0AULEsd8cjH59BREECT+X7jNRR6/tRh8sj6EfrQMI1jHIjzjl7zTbD+I5H5dOtMLyfMjOMfTrROFtS2ADjmMb8uf1plEo2yW0gEsTECJJJgAecmva/hH4aTgOHGpQbrCbhBG//AABP9o2Eb15b8H6Bx1ouBCFnE9QMR7mvRfiXibJsd4XdmUggjESekcoJ+vWmjTDj5bLFvijxGAJChtG5iJPmCB5b4qlvdsuwuMlwi0VUqGkk6gTAgSLkz4doGahdp3la0QHRO8uzaIQwQCJg8p6+VVKNxEXrfhVZGh11d7Cg6lUEbyYxjJrJzvR6EcSSLzh/i/vBGg3GQJrkgTEY0zM+I771X9vcYHsg27ZRViEAAVT82qY5ajI9Ko+1u0EuNJLywVjpgurKMKSDDRDbcialRe7pe7tXXtsrFu7bbSJA66jI3rRNFqCRF4ftE39Vu1JNsglZhmU76iRGCT7VpeD7IOrh2Z9C2gvhUHxI5lfnHqPak+HuFt9ypHgJVj4wA4LSCXaRuQBA3NC7Q7ZcxKHuwQrM4UkaDpDAAyAfSJ60St9Ce3SNKna/D2boVbNu0GBNy5CgBeW28n6c6652o7giyRKeFAHWWO+RMERGd6xnbN9e9QW0Kozsq5DgtAJUrOMw4jwg1Ne+e+a1OnUGKNpKFTpkkKohsTgcz5Uk/uR8a7LDie2e7uL/ALpLbBwrKRiMEFTmCAZxOcYqHd/pqLtpxfQKBLCSNLCDC7fMw9BUbtK/au2ii2u8Te2STkwYUtgxJJjeqXj+1ALXdj+mF8KsAQUgAkYIY5z4pJBJpSycejSOOy1bt244e1d8JYeHTIGkx/xmfXzrUW+2LVqyX0hAuCIOCYGBuMAZwK82btFGtIe8U6Cclih1kydax8x3ABqg7T483SLQJKIR4lJGo/3eHmJOOmavlfZnmcYLYXtPiRxHE3bgAUSwGg+EiTn0NC7nESD7ff40NbQUbAyMb/rR1viIJE/e1QeZKTk7YMJ9ZjH3vTb93YYOKLbtzJEcskfj+FS+zfh65xV1bdldTmTvCgAf3dPWmTRHt8E5RGVSdVxrcbywghQOpBGPKg3WYFkIKkZK9Ir2r4U+AU4a3pusLjllcQIVCBHh5lt/EfKp9/4J4Fie84dXJJaTnJPlB/OjspxPIOyfh8vxdvhmjLrqIOAka2M8oWT64oPxdxTcRxjuIh47sA7WwNKDybSJP/t516vd+C7Fi7xPFKxBuoUPPTrYBiueYAAqk7P/ANIx3y3HvvE6o0Ac/lOemMVVBx0eWFBGCPTr7TNOXURq5bfuK9C+Kv8ASYWbDXOHe5dZY/p6FJIJjBGce+1YDiuzb1lzauIyOIJUwDnIj2qaJoQqN+u00zh/mMkGROTt+NMN2dW+fbyjNOtWZOeU7/flTRSLBOKa02tPnEgTkZx+tbn4e7WVuDk8Q3eEAxPOY0gHMftWDuAZ9T9/4qq4lGWSjRknf+aVl4M3B0+ja9rdqM2k3HGoFm0qucxJB1RpwSCYPlVbx/aRYKVulmO6lXm2CPnEbKcGfWsve4o6SEAHgQHkMEluZ3NXvwPw96/xQWDCoWOkwxIMhSfePSuacWtnr4/Jwv6U9/o3PwrZYWu8v6WBDBAw/qQD4mgAR6xsaPx3b/f39NtlS2ii5LakOpCIZmggjIEc6ru3lvKFv2rnikoyjAAAILg7swAG+CZoPZJe5aud4zFrZa0XeB4GGvwgkyARI6VWP6nYSj7ZruN4m21tw1tnJEsVdSpYLIGGBHkMb4rMdu8Ej6XS4RCFWaQT4gP6YHUZEcs0vY3Ybi4bpBPeMwKfMqZUK+5zzkzEGKV+3rkMbi9/bYElYVSDsdG5gfNNdyfHZmlXRI7P7OPDWlWyiEa1M3AWIPQsJkmCIAAAImm8V2wGupcUAPqEiT4IyXjfmdjBiq/tvtAi4e6bCupRIhWIAkssADBiY5VT8X20mnW5gjWAokEGBKkDMFpzXHlbfRrCK/tIkdsceveOAQRbdWZ5wBBg6eUauXinrWT7V7TdrzgR4WIDDMkDTIPMR161At3LrMTqjVmBt5esVY8LYAXJ9/PnSjCuzlzeUuseiE9p3aXOqcnHPaYAiasrVkAYP37U2By6jPl/mjIcbxy8/atTzpNvbGNsCCZEjr7/AKUkSDO4/jMmnXbEQVIPluQB16c6JafUukkwpJjoTAwepx9KAJ3YfDd7eFmJ706IzMts3/6nxe1ex/CHwunAWQSoN5//AJHGeeACdkGPfNeVfAPAd92hZj+w94Y3hef5ewNep9p8Yt249oyLizoBkSNMkyMEc/atIxGjh2sCxh/7irDTDFRjUMYzPlzqUeI7wlNJAtsIbAICiZnMiYHnJxisr2l2s92wYKkyEaVIVjgSCBkQYKwOR5UPgbpS3bh3hnFvUUOkm3IQauik6dRGSJrX4/Zpx0au72pasMyaCVguWnAAk/ieXSo934kY21vK4VG0whTJxLBTIJM46ZrF9k8PxVviGt3nMW0Ytg6dM7/TfqQOtT7XGuWVVt61tXA/iw3/AGKQT4FBAA55rX4kg4m24btJwzhlY2w0azmCQCFAG4ExPrUL4t+DbPHWyxXTeVSLb5kHfI2ORVX2d2pdV3UsTaKudYGEOrwjSozucj3rRdn9ogsFhjMnXuv/AKzy8qwnGiGj557S4M2bj220koxVsGJGCRIkA/qKfYaRkAjymZ84raf6udlKvEi8sRdVVcA/3r5DaVjPlWGtgT8xGN5j2rIklKmd/LEU0pOTn1/Lyo10xMxn8KjkHecfnmpMQLcONxz3++lSexe3G4S47DZuY+n5E5oNy2RjahXbM4pSjyVF4sjxyUl6NdwnGXLgLWSNPgDOzqAPGTgk/P7VK7S7ZaLptadTuqrcAy4AODjBJ3ERia89d2RDaC+EuH1c8CI6GR1FC/8AIMoOjVP0A6/LzrKEHA9n+XiyR5N1+D0O528/hAZgEkqRgSANIIxMn8ajX+2hcIdSbcM8G4QJZgH0zgBd4HI86wI4y/yLTieUgEeE6dxiji0W+ZZXUTpkxncDnW1t6ZnPycUV9LsufiL4lduMFyyUfQq/1CJ1GDIaMGJ0+cVUDhi7amy0cgBA8hFGt8LpHP8AKj8iAOVCil0cU80snYJLOdsU43B9en50qWATnHvRLvC59fypmQlixjcYHPG3ITz6UazaByGiORz/ABNdbs+kYG/tMU5MZnEnfr7ZpAPcjJ3jAIx/mKjhzMiM7GD+FOW4SdIgDn4o69d6aSYE84O0A9c0AWnYPav+34m1dJnSwBzEqcZA5DcjnHKvRbHaBJ1KLbBzdGtm06lYz4dXUwsHlXkp8WoBfKRU/hu2gbC8O5ZSjyrzAE85GQR+1XBmmNp6Z6BwXbRtBgbYYq+pUtCVCSQNI5AzDA8886tbPatu6F73mjwxAGljB0wuNS4BIrE2uyr9wlrYPdJaRRcDCHyCSxmZknrtVknw+FBVuIEIGFpNGXulYPPYNz54rZyRu8cS1v8AFK3dLdhNAS4pQyCAY0vnUSAQSD+NRezWtI6u5K3NTppYR4VYCWE4JJnzE1Xp2m6d4HICXLZtHShwWAGksSQHkAS2M0Ox2jbufNYZtLoJa2QQwP8Acw3nJE1an6D42XvCdrm2GuOA2ptQbRpLZ+cx4Sqg9ckbGl+KPiocNpvToEKmkgS5aSzQNzHtVZdtvaYq6t3YBKuW1QzAeLGAuoR5Vi/ji3xN25be8jhUBIMhlyeox5+9RKS7IlGlZTXe0bt667XHcqzEgMZAEmPSBipHCpGMx05Y54qLYtz6cvfb8amLAxtHUT9+tYN2c4S+xJPPcfzTrdobkz+UU04JwRvTe+P+MY9KRiyQXEfe3nQECmSxgxK4mTIwTOB55piz036/hS3bZ5jBgT+9BIt7MYn1/WmCwsdI3/noaewxk5G/2KRlHX7FADrXDLg5zy368+lPFsCfv7NDs3Oc9CfrT7xPL2n9qRSG8QSYmBjkN/P169aSzax5Rz/WhNd8/bP0qRZubRneRzPlHlQWtD14WVYiRiflJG4EAgbeZpgczkEEbTv6U6/xJOATjeDz/TlQlJgyCehJ2M/ieUGN6BrY+5xuOZYc9v8AETQUg+czTCDJwfygCuQxyP7igoMzRv8AfrXM+cTBxFR2OMZ86fbB2kUCDo+c48/52rQ/DHZlr/6i5ouj5Ut4IBO8g7nTnG01m1IH8Df9vWuTtO4CAoleQB06c5iN55k53oLx8eX1G67X7buA2BbUFTbIVVBnB0xpAMeCQJ3NLxV92azwrrAtr4W5NcZSQJnGIbGYqgt9vW3U/KsFi5OwVFEETvLfXFNs9oucagp1gYYjS2SVAOIA/GrWzvSXo0B4m1ZgK7tB0vAUKQVEqwAzHiIJ5xRH4sSi3G02gYGJLfLllAiGK7mN5rHp22pZlY41EBipLacMMjY8/wCKNx/bqW5XvNQKyBqnVBOC4EyPPIxRK0NxS2zfcIwuXSNdlU//ABt8x5lQAZKjlvVZ8T9m+MoEVUIk21u5nooJgqenUcqwT9vq5lU0gxPiIII2PnUX/wAxxRIZmlZJCMCynrg598VC7sxc4Rfdku/2TdsCHRtJJ0uVMH3OxjMHpzqNrBwTECn8b2lcd5Kd2GVQyB30sBs5DMROBB8hQ7LNJA/Hb2nrVI5HV6Jl1oYxuN6QjJJmOfM1zMJO3nQnB5dMT0pGI5ruAAIifenpcH3tt6UPup6H3wP0mlCADJIn3j8MigmhT0B9v5oOnnj64p+gnkTzxz570xkP7c/b+aB0MJiPPlzoi3TtT7FgkTTXtH25+VAxlxSDy5Ufh7THO3pyzz8qCx3A2pmqMEkDyPnSKJKEAyRnrSDiuoyM/wCfOlfgnUJqV1FwalkRKn+4bGJnNRWgbddxTRSJ18gDIxGBIj0mh8Zwj2jpeASFaZkEMAywZM4NO4XjSiOmlCLgAOoZEEMGU9eR8jT++TurilDrbQQ0SFUTMEZzgdIoAj2rigMrDngxkeUbZpyr5jBjfemraJmD9R/HrRrlszvn/rt9OU0iWRzMyT6c6c1thvGRG2+esYpQpkflzz9mlkgmD6Hn+NBJFfhJ9fcmPvNI9kgznLSzeefoaMtw6twD1335+lHVZGST0BmJ6imNSa6IH+wLCJxygkb4mf0pbKqqMGGrYiRkMDE/TEVLUkbyYiJMD0xy8xmhXZPiYkD8Z6+k8zQPkxDbK5AHMDH4T1o68QFwQJ2YGfp/IqLeunmPlO84+vWhFh7E+tFDRIdcRIxmc/T7/Ch6jqx0oWuOuZ9j/iiWrgB648/rTqiujUvwySfCv0HWmjh1/wCK7jkK6uqTNicNw658K/QVy8MkjwrseQrq6gkYeGSV8K9dhvjNOvcMkfKv0HWkrqYzl4df+K8+Qop4dP8AiuR0FdXUARzw6z8q/wB3IUwcKhIlVPsPKurqCx6+IKG8QUkKDnSPDgTsPSh/7dc+Fd+gpK6mhoKvDr3Y8K/QU7h7C6W8I26CurqBhOF4ZIHhXY8hTxw6gDwr9B1FdXVJmwH+1QsPAv0HlR73DprHhX6Dzrq6mIj2eHT/AIr9B51Iv8Mn/FflPIdRXV1IQD/bJ4/Cu/QdKTieFTQPCvzdB0NdXUFIh8ZYXw+EbDkPOl/2qf8AFdxyFdXVSLQi8Mn/ABXfoKMnCpq+RefIdRXV1N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268760"/>
            <a:ext cx="8381455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04056"/>
          </a:xfrm>
        </p:spPr>
        <p:txBody>
          <a:bodyPr>
            <a:noAutofit/>
          </a:bodyPr>
          <a:lstStyle/>
          <a:p>
            <a:r>
              <a:rPr lang="en-GB" sz="3600" dirty="0" smtClean="0"/>
              <a:t>Inheritance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90465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To understand inheritance it is easier to study </a:t>
            </a:r>
            <a:r>
              <a:rPr lang="en-GB" sz="2400" b="1" dirty="0" smtClean="0"/>
              <a:t>qualitative </a:t>
            </a:r>
            <a:r>
              <a:rPr lang="en-GB" sz="2400" dirty="0" smtClean="0"/>
              <a:t>traits.</a:t>
            </a:r>
          </a:p>
        </p:txBody>
      </p:sp>
      <p:pic>
        <p:nvPicPr>
          <p:cNvPr id="1026" name="Picture 2" descr="http://1.bp.blogspot.com/_DZH2cmCoois/ReI0xe4z8QI/AAAAAAAABFY/xLmAu4Br9Gs/s400/eye_colors.jpg"/>
          <p:cNvPicPr>
            <a:picLocks noChangeAspect="1" noChangeArrowheads="1"/>
          </p:cNvPicPr>
          <p:nvPr/>
        </p:nvPicPr>
        <p:blipFill>
          <a:blip r:embed="rId2" cstate="print"/>
          <a:srcRect b="16001"/>
          <a:stretch>
            <a:fillRect/>
          </a:stretch>
        </p:blipFill>
        <p:spPr bwMode="auto">
          <a:xfrm>
            <a:off x="5814968" y="1196752"/>
            <a:ext cx="300550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23528" y="1124744"/>
            <a:ext cx="5184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There include traits such as </a:t>
            </a:r>
            <a:r>
              <a:rPr lang="en-GB" sz="2400" b="1" dirty="0" smtClean="0"/>
              <a:t>eye </a:t>
            </a:r>
            <a:r>
              <a:rPr lang="en-GB" sz="2400" dirty="0" smtClean="0"/>
              <a:t>and </a:t>
            </a:r>
            <a:r>
              <a:rPr lang="en-GB" sz="2400" b="1" dirty="0" smtClean="0"/>
              <a:t>hair colour</a:t>
            </a:r>
            <a:r>
              <a:rPr lang="en-GB" sz="2400" dirty="0" smtClean="0"/>
              <a:t>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b="1" dirty="0" smtClean="0"/>
              <a:t>Quantitative</a:t>
            </a:r>
            <a:r>
              <a:rPr lang="en-GB" sz="2400" dirty="0" smtClean="0"/>
              <a:t> traits are more complex and include </a:t>
            </a:r>
            <a:r>
              <a:rPr lang="en-GB" sz="2400" b="1" dirty="0" smtClean="0"/>
              <a:t>height</a:t>
            </a:r>
            <a:r>
              <a:rPr lang="en-GB" sz="2400" dirty="0" smtClean="0"/>
              <a:t> and </a:t>
            </a:r>
            <a:r>
              <a:rPr lang="en-GB" sz="2400" b="1" dirty="0" smtClean="0"/>
              <a:t>intelligence</a:t>
            </a:r>
            <a:r>
              <a:rPr lang="en-GB" sz="2400" dirty="0" smtClean="0"/>
              <a:t>.</a:t>
            </a:r>
            <a:endParaRPr lang="en-GB" sz="2400" b="1" dirty="0"/>
          </a:p>
        </p:txBody>
      </p:sp>
      <p:pic>
        <p:nvPicPr>
          <p:cNvPr id="1028" name="Picture 4" descr="http://www.exploringnature.org/graphics/anatomy/pea_traits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153335"/>
            <a:ext cx="3168351" cy="34894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563888" y="3573016"/>
            <a:ext cx="5400600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Gregor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Mendel studied the</a:t>
            </a:r>
            <a:r>
              <a:rPr lang="en-GB" sz="2400" dirty="0"/>
              <a:t> </a:t>
            </a:r>
            <a:r>
              <a:rPr lang="en-GB" sz="2400" dirty="0" smtClean="0"/>
              <a:t>inheritance of single characteristics in pea plants.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00" dirty="0" smtClean="0"/>
              <a:t>He was able to control the sexual reproduction of the plants by carefully pollinating them with a brush.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usually studied </a:t>
            </a:r>
            <a:r>
              <a:rPr kumimoji="0" lang="en-GB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generations </a:t>
            </a:r>
            <a:r>
              <a:rPr kumimoji="0" lang="en-GB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a time.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04056"/>
          </a:xfrm>
        </p:spPr>
        <p:txBody>
          <a:bodyPr>
            <a:noAutofit/>
          </a:bodyPr>
          <a:lstStyle/>
          <a:p>
            <a:r>
              <a:rPr lang="en-GB" sz="3600" dirty="0" smtClean="0"/>
              <a:t>A typical </a:t>
            </a:r>
            <a:r>
              <a:rPr lang="en-GB" sz="3600" dirty="0" err="1" smtClean="0"/>
              <a:t>Mendelian</a:t>
            </a:r>
            <a:r>
              <a:rPr lang="en-GB" sz="3600" dirty="0" smtClean="0"/>
              <a:t> Experiment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2736304" cy="5904656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P1 (1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Parental Generation)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F1 (1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Filial Generation)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F2 (2</a:t>
            </a:r>
            <a:r>
              <a:rPr lang="en-GB" sz="2400" baseline="30000" dirty="0" smtClean="0"/>
              <a:t>nd</a:t>
            </a:r>
            <a:r>
              <a:rPr lang="en-GB" sz="2400" dirty="0" smtClean="0"/>
              <a:t> Filial Generation)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63888" y="1052736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pure-breeding</a:t>
            </a:r>
          </a:p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red flowers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4248" y="1052736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pure-breeding</a:t>
            </a:r>
          </a:p>
          <a:p>
            <a:pPr algn="ctr"/>
            <a:r>
              <a:rPr lang="en-GB" sz="2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white flowers</a:t>
            </a:r>
            <a:endParaRPr lang="en-GB" sz="20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8144" y="126876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x</a:t>
            </a:r>
            <a:endParaRPr lang="en-GB" sz="2400" b="1" dirty="0"/>
          </a:p>
        </p:txBody>
      </p:sp>
      <p:cxnSp>
        <p:nvCxnSpPr>
          <p:cNvPr id="12" name="Straight Connector 11"/>
          <p:cNvCxnSpPr>
            <a:stCxn id="10" idx="2"/>
          </p:cNvCxnSpPr>
          <p:nvPr/>
        </p:nvCxnSpPr>
        <p:spPr>
          <a:xfrm>
            <a:off x="6156176" y="1730425"/>
            <a:ext cx="0" cy="10505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48064" y="285293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all </a:t>
            </a:r>
            <a:r>
              <a:rPr lang="en-GB" sz="2000" dirty="0" smtClean="0">
                <a:solidFill>
                  <a:srgbClr val="FF0000"/>
                </a:solidFill>
              </a:rPr>
              <a:t>red</a:t>
            </a:r>
            <a:r>
              <a:rPr lang="en-GB" sz="2000" dirty="0" smtClean="0"/>
              <a:t> flowers</a:t>
            </a:r>
            <a:endParaRPr lang="en-GB" sz="2000" dirty="0"/>
          </a:p>
        </p:txBody>
      </p:sp>
      <p:cxnSp>
        <p:nvCxnSpPr>
          <p:cNvPr id="16" name="Straight Connector 15"/>
          <p:cNvCxnSpPr>
            <a:stCxn id="13" idx="2"/>
          </p:cNvCxnSpPr>
          <p:nvPr/>
        </p:nvCxnSpPr>
        <p:spPr>
          <a:xfrm>
            <a:off x="6156176" y="3253046"/>
            <a:ext cx="0" cy="1759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48064" y="3388930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(self-cross)</a:t>
            </a:r>
            <a:endParaRPr lang="en-GB" sz="2000" dirty="0"/>
          </a:p>
        </p:txBody>
      </p:sp>
      <p:cxnSp>
        <p:nvCxnSpPr>
          <p:cNvPr id="19" name="Straight Connector 18"/>
          <p:cNvCxnSpPr>
            <a:stCxn id="17" idx="2"/>
          </p:cNvCxnSpPr>
          <p:nvPr/>
        </p:nvCxnSpPr>
        <p:spPr>
          <a:xfrm>
            <a:off x="6156176" y="3789040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716016" y="4221088"/>
            <a:ext cx="28083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07904" y="4685074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red</a:t>
            </a:r>
            <a:r>
              <a:rPr lang="en-GB" sz="2000" dirty="0" smtClean="0"/>
              <a:t> flowers</a:t>
            </a:r>
            <a:endParaRPr lang="en-GB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6516216" y="4685074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white</a:t>
            </a:r>
            <a:r>
              <a:rPr lang="en-GB" sz="2000" dirty="0" smtClean="0"/>
              <a:t> flowers</a:t>
            </a:r>
            <a:endParaRPr lang="en-GB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707904" y="497310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(75%)</a:t>
            </a:r>
            <a:endParaRPr lang="en-GB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6516216" y="497310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(25%)</a:t>
            </a:r>
            <a:endParaRPr lang="en-GB" sz="2000" dirty="0"/>
          </a:p>
        </p:txBody>
      </p:sp>
      <p:cxnSp>
        <p:nvCxnSpPr>
          <p:cNvPr id="28" name="Straight Connector 27"/>
          <p:cNvCxnSpPr>
            <a:endCxn id="23" idx="0"/>
          </p:cNvCxnSpPr>
          <p:nvPr/>
        </p:nvCxnSpPr>
        <p:spPr>
          <a:xfrm>
            <a:off x="4716016" y="4221088"/>
            <a:ext cx="0" cy="4639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24" idx="0"/>
          </p:cNvCxnSpPr>
          <p:nvPr/>
        </p:nvCxnSpPr>
        <p:spPr>
          <a:xfrm>
            <a:off x="7524328" y="4221088"/>
            <a:ext cx="0" cy="4639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1520" y="5991671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Mendel made several conclusions from these experiments...</a:t>
            </a:r>
            <a:endParaRPr lang="en-GB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04056"/>
          </a:xfrm>
        </p:spPr>
        <p:txBody>
          <a:bodyPr>
            <a:noAutofit/>
          </a:bodyPr>
          <a:lstStyle/>
          <a:p>
            <a:r>
              <a:rPr lang="en-GB" sz="3600" dirty="0" smtClean="0"/>
              <a:t>Conclusions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90465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sz="2400" dirty="0" smtClean="0"/>
              <a:t>There are no mixed colours.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A characteristic can disappear for a generation.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The outward appearance is not necessarily the same as the inherited factors (i.e. P1 and F1).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One form of a characteristic can mask the other.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When the parents are pure-breeders for two different traits, the F2 ratio is always 3:1.</a:t>
            </a:r>
          </a:p>
          <a:p>
            <a:pPr marL="457200" indent="-457200">
              <a:buAutoNum type="arabicPeriod"/>
            </a:pPr>
            <a:endParaRPr lang="en-GB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644008" y="3717032"/>
            <a:ext cx="41764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We now know that Mendel’s experiments were actually showing the inheritance of </a:t>
            </a:r>
            <a:r>
              <a:rPr lang="en-GB" sz="2400" b="1" dirty="0" smtClean="0"/>
              <a:t>GENES</a:t>
            </a:r>
            <a:r>
              <a:rPr lang="en-GB" sz="2400" dirty="0" smtClean="0"/>
              <a:t>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The </a:t>
            </a:r>
            <a:r>
              <a:rPr lang="en-GB" sz="2400" b="1" dirty="0" smtClean="0"/>
              <a:t>alternative</a:t>
            </a:r>
            <a:r>
              <a:rPr lang="en-GB" sz="2400" dirty="0" smtClean="0"/>
              <a:t> forms of genes are called </a:t>
            </a:r>
            <a:r>
              <a:rPr lang="en-GB" sz="2400" b="1" dirty="0" smtClean="0"/>
              <a:t>ALLELES</a:t>
            </a:r>
            <a:r>
              <a:rPr lang="en-GB" sz="2400" dirty="0" smtClean="0"/>
              <a:t>.</a:t>
            </a:r>
            <a:endParaRPr lang="en-GB" sz="2800" dirty="0"/>
          </a:p>
        </p:txBody>
      </p:sp>
      <p:pic>
        <p:nvPicPr>
          <p:cNvPr id="15362" name="Picture 2" descr="http://payingattentiontothesky.files.wordpress.com/2012/04/gen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688229"/>
            <a:ext cx="3665984" cy="29327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9512" y="458112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                Genotype                                     Name                                     Phenotype</a:t>
            </a:r>
            <a:endParaRPr lang="en-GB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04056"/>
          </a:xfrm>
        </p:spPr>
        <p:txBody>
          <a:bodyPr>
            <a:noAutofit/>
          </a:bodyPr>
          <a:lstStyle/>
          <a:p>
            <a:r>
              <a:rPr lang="en-GB" sz="3600" dirty="0" smtClean="0"/>
              <a:t>Homologous Chromosomes</a:t>
            </a:r>
            <a:endParaRPr lang="en-GB" sz="3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3992" y="908720"/>
            <a:ext cx="3064472" cy="316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1520" y="764704"/>
            <a:ext cx="5040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We possess two alleles for each gene.</a:t>
            </a:r>
          </a:p>
          <a:p>
            <a:pPr algn="ctr"/>
            <a:endParaRPr lang="en-GB" sz="2400" dirty="0" smtClean="0"/>
          </a:p>
          <a:p>
            <a:pPr algn="ctr"/>
            <a:r>
              <a:rPr lang="en-GB" sz="2400" dirty="0" smtClean="0"/>
              <a:t>One allele comes from each parent.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Alleles may be either </a:t>
            </a:r>
            <a:r>
              <a:rPr lang="en-GB" sz="2400" b="1" dirty="0" smtClean="0"/>
              <a:t>dominant</a:t>
            </a:r>
            <a:r>
              <a:rPr lang="en-GB" sz="2400" dirty="0" smtClean="0"/>
              <a:t> or </a:t>
            </a:r>
            <a:r>
              <a:rPr lang="en-GB" sz="2400" b="1" dirty="0" smtClean="0"/>
              <a:t>recessive</a:t>
            </a:r>
            <a:r>
              <a:rPr lang="en-GB" sz="2400" dirty="0" smtClean="0"/>
              <a:t>.</a:t>
            </a:r>
          </a:p>
          <a:p>
            <a:pPr algn="ctr"/>
            <a:endParaRPr lang="en-GB" sz="2400" dirty="0" smtClean="0"/>
          </a:p>
          <a:p>
            <a:pPr algn="ctr"/>
            <a:r>
              <a:rPr lang="en-GB" sz="2400" dirty="0" smtClean="0"/>
              <a:t>The two copies may either be the same or different...</a:t>
            </a:r>
            <a:endParaRPr lang="en-GB" sz="2400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51520" y="4581128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51520" y="5013176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9512" y="5045114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                       RR                              homozygous dominant                            red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                   </a:t>
            </a:r>
            <a:r>
              <a:rPr lang="en-GB" sz="2000" dirty="0" err="1" smtClean="0"/>
              <a:t>rr</a:t>
            </a:r>
            <a:r>
              <a:rPr lang="en-GB" sz="2000" dirty="0" smtClean="0"/>
              <a:t>                               homozygous recessive                           white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                </a:t>
            </a:r>
            <a:r>
              <a:rPr lang="en-GB" sz="2000" dirty="0" err="1" smtClean="0"/>
              <a:t>Rr</a:t>
            </a:r>
            <a:r>
              <a:rPr lang="en-GB" sz="2000" dirty="0" smtClean="0"/>
              <a:t>, </a:t>
            </a:r>
            <a:r>
              <a:rPr lang="en-GB" sz="2000" dirty="0" err="1" smtClean="0"/>
              <a:t>rR</a:t>
            </a:r>
            <a:r>
              <a:rPr lang="en-GB" sz="2000" dirty="0" smtClean="0"/>
              <a:t>                                    heterozygous                                    red</a:t>
            </a:r>
            <a:endParaRPr lang="en-GB" sz="20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51520" y="6165304"/>
            <a:ext cx="864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04056"/>
          </a:xfrm>
        </p:spPr>
        <p:txBody>
          <a:bodyPr>
            <a:noAutofit/>
          </a:bodyPr>
          <a:lstStyle/>
          <a:p>
            <a:r>
              <a:rPr lang="en-GB" sz="3600" dirty="0" smtClean="0"/>
              <a:t>A Monohybrid Cross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904656"/>
          </a:xfrm>
        </p:spPr>
        <p:txBody>
          <a:bodyPr>
            <a:normAutofit/>
          </a:bodyPr>
          <a:lstStyle/>
          <a:p>
            <a:r>
              <a:rPr lang="en-GB" sz="2400" dirty="0"/>
              <a:t>A simple breeding experiment involving just a single </a:t>
            </a:r>
            <a:r>
              <a:rPr lang="en-GB" sz="2400" dirty="0" smtClean="0"/>
              <a:t>characteristic, is </a:t>
            </a:r>
            <a:r>
              <a:rPr lang="en-GB" sz="2400" dirty="0"/>
              <a:t>called </a:t>
            </a:r>
            <a:r>
              <a:rPr lang="en-GB" sz="2400" dirty="0" smtClean="0"/>
              <a:t>a monohybrid </a:t>
            </a:r>
            <a:r>
              <a:rPr lang="en-GB" sz="2400" dirty="0"/>
              <a:t>cross. </a:t>
            </a:r>
            <a:endParaRPr lang="en-GB" sz="2400" dirty="0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072" y="1963862"/>
            <a:ext cx="7443396" cy="384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303" y="332656"/>
            <a:ext cx="7294097" cy="483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530120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	</a:t>
            </a:r>
            <a:r>
              <a:rPr lang="en-GB" sz="2400" dirty="0" smtClean="0"/>
              <a:t>Make sure you understand that although 75% of the phenotypes in this cross are red, they actually have two different genotypes.</a:t>
            </a:r>
            <a:endParaRPr lang="en-GB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04056"/>
          </a:xfrm>
        </p:spPr>
        <p:txBody>
          <a:bodyPr>
            <a:noAutofit/>
          </a:bodyPr>
          <a:lstStyle/>
          <a:p>
            <a:r>
              <a:rPr lang="en-GB" sz="3600" dirty="0" smtClean="0"/>
              <a:t>Sex Determination</a:t>
            </a:r>
            <a:endParaRPr lang="en-GB" sz="36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90465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 humans the 23</a:t>
            </a:r>
            <a:r>
              <a:rPr lang="en-GB" sz="2400" baseline="30000" dirty="0" smtClean="0"/>
              <a:t>rd</a:t>
            </a:r>
            <a:r>
              <a:rPr lang="en-GB" sz="2400" dirty="0" smtClean="0"/>
              <a:t> chromosome pair determines sex.</a:t>
            </a:r>
          </a:p>
          <a:p>
            <a:r>
              <a:rPr lang="en-GB" sz="2400" dirty="0" smtClean="0"/>
              <a:t>Although sex is determined by the presence of </a:t>
            </a:r>
            <a:r>
              <a:rPr lang="en-GB" sz="2400" b="1" dirty="0" smtClean="0"/>
              <a:t>whole chromosomes</a:t>
            </a:r>
            <a:r>
              <a:rPr lang="en-GB" sz="2400" dirty="0" smtClean="0"/>
              <a:t> rather than individual alleles, the inheritance of sex can be shown using a monohybrid cross.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20887"/>
            <a:ext cx="7560839" cy="3889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04056"/>
          </a:xfrm>
        </p:spPr>
        <p:txBody>
          <a:bodyPr>
            <a:noAutofit/>
          </a:bodyPr>
          <a:lstStyle/>
          <a:p>
            <a:r>
              <a:rPr lang="en-GB" sz="3600" dirty="0" smtClean="0"/>
              <a:t>Sex-Linked Characteristics</a:t>
            </a:r>
            <a:endParaRPr lang="en-GB" sz="36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90465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Y chromosome is small and does nothing other than determine sex.</a:t>
            </a:r>
          </a:p>
          <a:p>
            <a:r>
              <a:rPr lang="en-GB" sz="2400" dirty="0" smtClean="0"/>
              <a:t>The X chromosome is large and contains thousands of genes that have nothing to do with sex.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We call characteristics coded for by genes on the X chromosome:</a:t>
            </a:r>
          </a:p>
          <a:p>
            <a:pPr algn="ctr">
              <a:buNone/>
            </a:pPr>
            <a:r>
              <a:rPr lang="en-GB" sz="3000" b="1" dirty="0" smtClean="0">
                <a:solidFill>
                  <a:srgbClr val="FF0000"/>
                </a:solidFill>
              </a:rPr>
              <a:t>Sex-linked characteristics</a:t>
            </a:r>
          </a:p>
        </p:txBody>
      </p:sp>
      <p:sp>
        <p:nvSpPr>
          <p:cNvPr id="21506" name="AutoShape 2" descr="data:image/jpeg;base64,/9j/4AAQSkZJRgABAQAAAQABAAD/2wCEAAkGBhMSERQUExQWFRUWGRgYGBcYFxocGhwaGxscHR4YGhsbGyYeHRkjIBkcHy8gIycpLCwsGh4xNTAqNSYrLCkBCQoKDgwOGA8PGiwcHxwpLCwpLCkpKSksLCwsKSksLCksLCwsKSkpLCwsLCwpKSksLCksLCwpLCksLCwsLCwpKf/AABEIANIAzgMBIgACEQEDEQH/xAAcAAABBQEBAQAAAAAAAAAAAAADAQIEBQYABwj/xAA8EAACAQMCAwYEBQMEAgEFAAABAhEAAyESMQRBUQUTImFxgQYykfChscHR4SNC8QcUUmIVcjM0Q1OCwv/EABkBAAMBAQEAAAAAAAAAAAAAAAABAgMEBf/EACURAAICAgICAQQDAAAAAAAAAAABAhEDIRIxBEETIlFhcRQygf/aAAwDAQACEQMRAD8Apr9wHmeY59dt4+xUVnzzzn2o/EEYiDvyOD05SPOozSSAD6TyqDkCziSfvemXVxv5Y3z/ABTbZjefSluNvBiMR+tAHLcI67ff51wZpAyfX9pptpcZicYmKckH79d6BkmxxH9N00KdRB7yWFwRjSMxp3JHOaA6kRE/WdqDduR+nlRT0MGOYMjb8fSgpA7pMRmPL69aEt8jn+P50S4+cZ6Z+waa1pY+/veqRYtm6Z+YCTvPXcmOkimXAAYmYxIJj28jXWxGJwfuKW7YzEmPKkIOtwmYBAiSBJEY5586DduycE4z/k04OygiSoMAwSAR59R5UPuyZigzYjWzuWOT1/OiWwBOSPacjbnQbiEbEH8PYefnRW4jpjlv98qYgT6iTEnrBPXcxyply4YnxeQkz+eaPa7SvILipc0K4CuoAhx0gjlvvzpigEgHA5UAIp5Z9zvNEvIY3P3zFNfAwfah275x97UikNY+uR159D54FMN5uu237/SpDMIxAPT9ajJBO5/Sg1Q7vCfL39MCedNLxAk4659qcw2g/f7UoswPPf8Aj0oGNS6YOZG259aJa4rnJjPLnTuI4i4+jWQdChBhRCjYYGY6nPnQ7b56+4pAT4k+c0ptkHP50rkgmIpykmIimc4rMCAKFAycz9/jRW4cjO0jmP1oR980gG28D9aVrkbYEfe9GRV8+tBME+X4/tTKQM7+fQUW1xDeGMR+UZyNvauV43PmfbpSMBHT76daCkK9sGCQPvpQ3EH8/anICPP16Utu2N+f69aChpcadvETIOrAGcRG56zRbaGJYY8/2n8q60Rifp1+59Ke4OJ0+ZAH5+fUUiWRuKJmD6mM/YNcEnb9t+vpRrlqE3nMEAgbbY3jz2xUdrhwPv3pkD0QCRzG+c/4oLEe+28H+PxpwTB2zy/mpfAdg3uIP9NJzAmAJify/mlaW2EYuTpbILW5zg/fLrRCQBIPLl0/evXezPgywlhbV5cRkRkk5zExEYqSnwB2e6d0E8Q3bUe8xzmcfSsvmTOmXjOPTs8Se4Tj8d6Yfsxnatz27/pjf4dLl1GR7atKhSdWgndsASBExvWO1g/pzrVST6MnFx7IyKJjMbR59aLdQ4Pn6e21IVkiJ/D9KQ3MR1qikIpBwZ588ekRPvXISNhOc0w2/vnj95p6mR167yCYz+VAxWu/TfYfe1dwqyYjryzyxXPaA5RzgmlsvnHToB+POgCwYhicZ2GYAz0pyPHIH7/KuFiTgmZyMURl0gHltPnzpGAM8STjfynGc7cs70J2O8CfLr1prCfPb3pTbn9PKkFCrME77UmgmNzyzSKIz+Iz9KU3Myen5dOvKgZzIRkY9KYg5DHL60RCScHH0zRDZj33/imOyMW6Z9OtOW579OYp2gD8vepXY/Y78TdW0jW0dp06iQCRnTgHxHO/SgZBDnB5ZyNx5Y5UReJUwIMczGRVjc+Hrlux376UBc21Vp1sV+aBEaVIIJ8qruIW0VXu2uB//uBlgTyCmZYe1BLHcQZElQDuIqKkdOcx1ogg4Jz0j088YqXwnZ73DptprYAtA3gZJjmczAo6F30SvhzsG5xdxlUMFA8b6ZA6DpPOvTex/h+zwFsOzG4xbmAIYiMAZ25Unw52anB8MFJY4DPHNjv69Kbxl21cUqGK3FDBGVicsQCQxkYODIkVx5JtvR63j4FGm/8ATr3bBa+qt3lpQSVgHI5H6GTyxROBususXW/qBgq3I+dTHigc+XTNZ/tfhingcly6Najd1I5KVABVpkFo5elB7F+I10905yiBWfdgVbwhuQ2jfnWKdPZ6Dx3G4nor2bd5G4a4DpZWEH+5dsHrXh/xL8KtZ45uFtFbhPiRQYOk5C+L+6B1M1vf/NFWe47j/kpyxKmDAK4PpVhwi8Nxd43zaLXVgBsT4SD4TMyds1145HnZfH+5gux/9NuMu3AtxDYtgGXPiiAMAAzJmrA/6S3ZuDvCCmkBjb8LTG0NqjOema9Jf4iSGHyMDJB3CyFDEf8AtAplrta8LqnSLltsarcwMkSQcxjfatOaRisNejwvt3s1+GutYuhda58MwQRykCYxVctzpnbb0r17/U/sK1et/wC5LN3ipAAErCknbkZaTPSvJHsx+eatOzCS4ihwRH6frNN0wcT9f4proSZyDkydqNw1qd8+lMmy3JI5e885n6etC4q6W645cvX76U43JJ8j9+VMJJnyH1qTNIbbYRiRgTMdOUYj8aaX0yIny5+9M0RzFOjIIH3PKmOgtlGaYUmBOJwOuNhnegRkwMg/h6fe1OYjYb8q5U6b0iTrO8f4+/SjX1IUGUJbkGBK+o3APnmoyIQY5cqV7uNo5/TFADQZM+x/iOQq3+G+zVu8ShuXFtIh7xn1BSAh1eAk/PIEc+eYqn2Ax6+tO7yIimFmz+M+1LfH2k4m22h7bNaayzqDpJJW4q7nVIBj/wDmoAXs28IIv8I8QYi7b9gYf8gKz9oiZxHLOfpRjxAMcoAEgcunUnz50MTlst3+BXuS3CXrXFKdtDgXI/7I0EHath8CfC54W2eIvo/fGQLZ0yFHONwT6074b+CrT8Ip4hSoZ1vJ/bcUwBpmJAaNvyq+47t3ulCWkJQSup8rIxpMmSfrWcpWqOzFhfKyF8Qdtq1sw2hbclimdMRE+Wd9hHOstxYtpqEsYC3NeraR8mmPJSehai3eKVuIuLoWwurw3dBUNiCoU7rygTy60G329atuV8UKrIxNvctiD4idjy8p2rKMW2eolxVIkW+Jt95acd44EKYaBIXSGyJxAxPnQb6Kg12tMFzdJfMo8LpIBAhiCNoweZqHc4021YWFJzqxPjLGNUA/MCBgCRtUB+JvW2ANwKzLoUMVKmNoBzKkFgCKJ4zSDoXi+0At4NmGOnSBETzRTh1yJEA9K0Xw1cmy9rvdJLFfCCWAOwY7QhBPXao/AfAZvstziLgDAA2lAAIgEtmMDIPIiKuL/B5Nq0US8FIVVAgiPFmN+ZYnmKlJpCnOMnSF4DtF3bSLoeJLAW1INstCgPzO0mMmn8O/EAL3dyGd4LQNJQAsGA5MWaCOvpVMeDcqrO7W5UKrW7iMpKwCCBlYgc/zo3Z3aPdXNKXrSeIAaww1N8swMhi2cyMTRFeiJJdoufjfh34nsq9uly2QxAG7Kcr7nmOleJgnbzzP69DXrHxn8W3uD4Qi6Qb1w6QA2RgGcCcAGcRtXmNni+8uFmAGtpIAxkZPrz9a6kqR5edJEdrZxGcT/EU/hmJMgDbz/epnadgJAG5jVkb5MHSSJ8pxiY2qNYjViflkyIzOef37UHMmWRYSf8cz9aHduiZ3NOvsDIG4O5MCkfhjOZxmgECdhC7yJknY+nOKcuQOR9fxildARt+FCYAczHI0yhdjHn+X6U7Wd55bRA/z50txNgOf5z+QpNEj6+/rSJY7hrKuw1EIJgs06R/2MSefIc6a6AHGYxIP5eVNSR6bff0orLmd+vr7UEgGA6n8vxogbED60NxBgDHqKKbGJH36elMQBGE88/cVffCPY93ieJTulVu7K3G14WFYRkD9OVUaASf2n9K9g+FuGNjhEC2haZ1DuC03TmJMxAIjHKYoNMUOcif2xf4gMgt9SGJiBAMlpwBkEeZisf2n2mGuKD4NAkFYZS7tswiYMgn0q67V4121IhbvNSalWSNIMEMxE9JjaajcL2neVJICNb/pxpHjMH+4bJtk9KlJHrRTSK/iu0LlvNxDJIxIOczzOnrECcVW8dwFjvO+F4zcufKF2wfDvqjOTGJMVqeL7CsXHe4pCsUXvCo1BhuZBwCI9YzWO7U7GvMy2grXT4dN3TKsCNnjMZjVnlXRigrNItM6/wAA6LeW06qdWnwsSSvzQkbARziaP2L8NpqW7xN1b4WLmnSdSAgyDMys/Q1r+wPhscJaJa3ru7TJXUB4lUCdMhuvOovxGg0i5btoLpGkgkaAWBwwncEgQY3mpzJN6EslukR+M7bcoXe2E1KbZLuFaGb5tJMwAdJPQmqjinf+lbAturQLZXVIUxJB1ZUMvz5jpUM9mX+Iu3SrW00G2XO4EiZQxGjw7dedWScCVCm5bAuFnNkKMruS5BxkgEDYmcV58rizeMYhf9wtlkSTA1XMICumBqYjaQZ2gjeKc5tXALyLb0BQy6csSH/uLDUcgQfSoS3e+4ZbKt/WhrbEEgE6tpn5SrDboOlZniviR0sAaQLswojYAkMG985p44t7DI1FN/Yk/FvxIvEW9DaXc3JVgMpDZOrfxbBRiBNZy2ekzuPX96Ctk6iYEnpgZ6Cp1q2IE5I5bGuuzwskucrBOxIn1J/Y8p9KNwqrz+/wrrSgD1n1+/OnW98DO/6UjMODMmMZzvj/ADUoX5XIEdSBPWTmTtQCInr/ACaHc0kyBE/e8bUDEuXiN4H8/fOmk5Gc+x+oomNjv60ugQTEY9fypjBamJ/f8xRF4kqMjVuM535/sa5ojaOXSmXHMcxG3pSEPssIOfvrXXbhHrQ1eD+R6eVaX4c+Bb3FG20abbgtriQAraY6azGJ5Zp0KrZmWuDmBjnVja7F4hkV+5co0aWCNBzGDt9a9h7J+BuEsWyGs23ZlCuWGoGDjDTG/LerluJS2AoBEQAAOXICq4mixWeJfD/YF5+NFvu4Nsh7gadKgZE+eRA/aK9BS6bkgkE954mM7K06VmMeHfzq/wCK7TUIxEW5YSzAQZHPlJwM1Xvwllr6kIGIGmeURJBE7ktg/tTapHVhjwTMbf7RWyrgzhmLEb/NJltUQoiRzztUW/2xA129LM2nSpJEjADafKSJxPOrdl/2ijvLhua9S6FUEhjkkeYBgz55rr/w7w9y5bfuHXWAiujDTtBuMOq1zcJWd6lGikt/E9wK11dZFs5ZcgMwI32AgR9K2XZHFdyneuC7gAKABKK0HPnnlArO8Tct8E+g22dWhTMZgYYoMyxJxnblReJ4m5xHeWQiWwya9I1A6hGkk6vkAjO3KK3UqVESSl+ixvfE6XrlxiCbQDodUS+kQzW1P9qkzmaoRw2Sz3WdCwyxVNSQFUk7k7YEb1H4lO7mwboXTdclwoZixVdQABxnYD1NWHHcGEvzKm2wQMpckkIJBVTMnGfOk5qhqNdExuIUDuyM+G47WyW1fMujzEn5D50Dh+MsNoQKjurgPqBVhqkhdU5ydPlgVA4gqbo7pYtaLZmY2ABBb+1426kjaarv/MixcuMrFlDSxZvmBxMR6fSa5pSVmscbqxvxF2stviQFdQLXzAD+1W/tIw4kSR08hWItsWfW5kknJ6tn6Gi9pdrPxFxm0qpI0llEE+f3uKW2DA6frXQlR5fkZebUV0iaFwM/TkTmKYW6zI2jb75b0i3CMTvE+s0S4iKecGfY0zkEwRvvP/sOcY5V1twWiCcbGJxXavDiOmd/xoVpYOcyOkn3oGWTId/cH96H0+/pSs5nON/emBhvFIlMUem3vgevrT7lyQN5J3xBGIAHUfSuke+KczAzsPrk5/HegLAFwQIz970G4kDp5nerzs34U4niFV7aalbVpaRupAIbMjJjbnXqvB/6dcDbGp7WrAnvGLAHf0xVJFqLZ4tw3Zt24YS2zE5AVGM5iRjb+a974K8nDcNaXSV021AUxIIWdJ/7YipXe2rZhQATAgCPQeQ5/WqH4qVAjXbZMqQGZGBMSQwKnEAZ671cVujfHjV0/Y3tPtokEd7lZBCKxIaJPhiCBPM9aztztRw1/W9wLpWNtWMd4TsASflGROalJx57suutQwhe7QqIn/5XfJyRG9B4guvdC6jOMC4TGllaWbIyCMQDuIrokqR3RSQF/iNltjvfkMhVDLLA4x0idzzqp4T4iIe4tgFVCjXrPiJTJOoj5zIAxUOx2c/EcULChxZggNrEIpyGOCDgDHXpWj4JbahVUOCGVGZ2lnEgS2BBI2j1rkmXpEJO1zeVrndvddELy4KxMAxAgtiROwmoVjtXiLJaC5GoguXkEspAtnkQJBKgCN60V7j7C2reSNFwgpJZxnwjfOPDny6UrdoWuK/psrNmZ06TaMafENnYmNpmjmhX+Ci4vta8sLdUh2JBYkqptjBbxZJmM48pqPwXaGv+irQ98BHZThBOwgQSSAfSelR/jvsReFBvd6xF64VIjwhlIxq3042nFZng+2tNqQykhsuI1aT/AGgdPPlJpdlqn0a7i7DXfDe+QPFpwkEA+DxNGpiWJPt71LvOyqqJM5CsctpBEspc4JIJ3kZrMr20rBLbOSkSytlpz8rRgHBmedF7T7fVCAtsMpmArEHR1zkTWLjZUpcFcgXb3xKq3WFsQfCw0KMQRKQTk7MDsYzWdu3GvfNEAlgYhsjmfXMfSiHhVZi8HJ+WSSBHU7kdalJECd+nP35iqjBLZ5ebypzuK6ItmyBjPrt9zRtPPl08+lcInJgGJYCYXrHp+VaZ/ga4L9xDdUWUtd//ALiPAUI8JHUkgiPKtDmM1dAiTGJz+ET0oOnG85+9qKSY9tiNj+9JB3Ee+J6kTQA20TAgSdqJZtxuNxjH45M0y2Jx13G33NFDGdvv32qiiU+Z+9jTBkjJzRbaS2cfc04GSNAbVvAzgVBkIOGwSMRVt8P9h3OKuLbUK2iGKvIBGoBsg5wZ3BxVn8OfAXEcXDv/AErRO5wxHVVjO+5r0LheyV7O4Vlsy5mSTliTAwB+VBrDG5Ms+H4W3w1nu7KqO7U6VmBtzJzk8zWc7K+Jbt8P36ohttOjmYmVx/cOmdxUZeP4u73gFsEaSGDwDpkkEjrHLnAqr4riNa2YYLdXwsQdRAboIEsIUajzMUuWz0IYktF7fs8NBZrjmBr1liYmAFwZYqfzqu4jibnDsEYllQajdChledyyKJBJJEkVDaxw62XlH8AGgG585glyQMKQF2PQRTuL7VW7wrrZ0d4kEJ/dEhmGfmkiY510p6s0SAcb28hIYsxtMGHdiMsGgaScBVkMYMY2zVXx3xA1zSFIll1DSwDhlQRIg+LBgnHiFUCcS9+4LdvS/jJnSZtliJJGw0kQeWa0HFfA/Fu+sLbKSGaEz5wFyII3BzSlKzWkuzvhl7q965MWmKlVVQSSTlYXEnp61cXFvx3gRjbt5K8hckyYAJxII9DFMHE9zptd2y2rQ2ys7NqLDMZMDnNS+z+2W093bEEt3pPRAT4iPKYC84NEI8iHfaMy4NpzqsvbutqCu0xLAAtE6SdMxyirLsjiBYWeHui44KKXDMS0D5W1QFVRzGMVP7T4u6blk91rGtmXwjE4ClpkuIyOUirB+wO+sOo7uzcbwr3YAUldWNPJiCs+1Tkgog5a2N+Nha4zs5lDspYC4DuDjZvoB12NeGrwbLIUkHY+s7ZFbntftJ7DNYWbndpqBMALgd55ECfwNZlbpzMEsPFjzn2PnWN2cfkL42qeyvThXEHU2DtPMR+GKn2rRBDMxJOScmd8UVEB29KR5X7/ABp0cjnKXbsmcTZ7tVDBlZl1DG4J3/CoFoyRGSeu9dbtbxiCYnb+B1ilWzjfHLyPWmSF4dxBJVXlSo1Eggn+4adyvKcdRWj4j4iB7ItcObpZlunVb2buhlQTEaQ2Y9OlZsABvxzjHX361dfEXZ9uxw/CAr/Xuob1wycKx/prG2wPng0AULEsd8cjH59BREECT+X7jNRR6/tRh8sj6EfrQMI1jHIjzjl7zTbD+I5H5dOtMLyfMjOMfTrROFtS2ADjmMb8uf1plEo2yW0gEsTECJJJgAecmva/hH4aTgOHGpQbrCbhBG//AABP9o2Eb15b8H6Bx1ouBCFnE9QMR7mvRfiXibJsd4XdmUggjESekcoJ+vWmjTDj5bLFvijxGAJChtG5iJPmCB5b4qlvdsuwuMlwi0VUqGkk6gTAgSLkz4doGahdp3la0QHRO8uzaIQwQCJg8p6+VVKNxEXrfhVZGh11d7Cg6lUEbyYxjJrJzvR6EcSSLzh/i/vBGg3GQJrkgTEY0zM+I771X9vcYHsg27ZRViEAAVT82qY5ajI9Ko+1u0EuNJLywVjpgurKMKSDDRDbcialRe7pe7tXXtsrFu7bbSJA66jI3rRNFqCRF4ftE39Vu1JNsglZhmU76iRGCT7VpeD7IOrh2Z9C2gvhUHxI5lfnHqPak+HuFt9ypHgJVj4wA4LSCXaRuQBA3NC7Q7ZcxKHuwQrM4UkaDpDAAyAfSJ60St9Ce3SNKna/D2boVbNu0GBNy5CgBeW28n6c6652o7giyRKeFAHWWO+RMERGd6xnbN9e9QW0Kozsq5DgtAJUrOMw4jwg1Ne+e+a1OnUGKNpKFTpkkKohsTgcz5Uk/uR8a7LDie2e7uL/ALpLbBwrKRiMEFTmCAZxOcYqHd/pqLtpxfQKBLCSNLCDC7fMw9BUbtK/au2ii2u8Te2STkwYUtgxJJjeqXj+1ALXdj+mF8KsAQUgAkYIY5z4pJBJpSycejSOOy1bt244e1d8JYeHTIGkx/xmfXzrUW+2LVqyX0hAuCIOCYGBuMAZwK82btFGtIe8U6Cclih1kydax8x3ABqg7T483SLQJKIR4lJGo/3eHmJOOmavlfZnmcYLYXtPiRxHE3bgAUSwGg+EiTn0NC7nESD7ff40NbQUbAyMb/rR1viIJE/e1QeZKTk7YMJ9ZjH3vTb93YYOKLbtzJEcskfj+FS+zfh65xV1bdldTmTvCgAf3dPWmTRHt8E5RGVSdVxrcbywghQOpBGPKg3WYFkIKkZK9Ir2r4U+AU4a3pusLjllcQIVCBHh5lt/EfKp9/4J4Fie84dXJJaTnJPlB/OjspxPIOyfh8vxdvhmjLrqIOAka2M8oWT64oPxdxTcRxjuIh47sA7WwNKDybSJP/t516vd+C7Fi7xPFKxBuoUPPTrYBiueYAAqk7P/ANIx3y3HvvE6o0Ac/lOemMVVBx0eWFBGCPTr7TNOXURq5bfuK9C+Kv8ASYWbDXOHe5dZY/p6FJIJjBGce+1YDiuzb1lzauIyOIJUwDnIj2qaJoQqN+u00zh/mMkGROTt+NMN2dW+fbyjNOtWZOeU7/flTRSLBOKa02tPnEgTkZx+tbn4e7WVuDk8Q3eEAxPOY0gHMftWDuAZ9T9/4qq4lGWSjRknf+aVl4M3B0+ja9rdqM2k3HGoFm0qucxJB1RpwSCYPlVbx/aRYKVulmO6lXm2CPnEbKcGfWsve4o6SEAHgQHkMEluZ3NXvwPw96/xQWDCoWOkwxIMhSfePSuacWtnr4/Jwv6U9/o3PwrZYWu8v6WBDBAw/qQD4mgAR6xsaPx3b/f39NtlS2ii5LakOpCIZmggjIEc6ru3lvKFv2rnikoyjAAAILg7swAG+CZoPZJe5aud4zFrZa0XeB4GGvwgkyARI6VWP6nYSj7ZruN4m21tw1tnJEsVdSpYLIGGBHkMb4rMdu8Ej6XS4RCFWaQT4gP6YHUZEcs0vY3Ybi4bpBPeMwKfMqZUK+5zzkzEGKV+3rkMbi9/bYElYVSDsdG5gfNNdyfHZmlXRI7P7OPDWlWyiEa1M3AWIPQsJkmCIAAAImm8V2wGupcUAPqEiT4IyXjfmdjBiq/tvtAi4e6bCupRIhWIAkssADBiY5VT8X20mnW5gjWAokEGBKkDMFpzXHlbfRrCK/tIkdsceveOAQRbdWZ5wBBg6eUauXinrWT7V7TdrzgR4WIDDMkDTIPMR161At3LrMTqjVmBt5esVY8LYAXJ9/PnSjCuzlzeUuseiE9p3aXOqcnHPaYAiasrVkAYP37U2By6jPl/mjIcbxy8/atTzpNvbGNsCCZEjr7/AKUkSDO4/jMmnXbEQVIPluQB16c6JafUukkwpJjoTAwepx9KAJ3YfDd7eFmJ706IzMts3/6nxe1ex/CHwunAWQSoN5//AJHGeeACdkGPfNeVfAPAd92hZj+w94Y3hef5ewNep9p8Yt249oyLizoBkSNMkyMEc/atIxGjh2sCxh/7irDTDFRjUMYzPlzqUeI7wlNJAtsIbAICiZnMiYHnJxisr2l2s92wYKkyEaVIVjgSCBkQYKwOR5UPgbpS3bh3hnFvUUOkm3IQauik6dRGSJrX4/Zpx0au72pasMyaCVguWnAAk/ieXSo934kY21vK4VG0whTJxLBTIJM46ZrF9k8PxVviGt3nMW0Ytg6dM7/TfqQOtT7XGuWVVt61tXA/iw3/AGKQT4FBAA55rX4kg4m24btJwzhlY2w0azmCQCFAG4ExPrUL4t+DbPHWyxXTeVSLb5kHfI2ORVX2d2pdV3UsTaKudYGEOrwjSozucj3rRdn9ogsFhjMnXuv/AKzy8qwnGiGj557S4M2bj220koxVsGJGCRIkA/qKfYaRkAjymZ84raf6udlKvEi8sRdVVcA/3r5DaVjPlWGtgT8xGN5j2rIklKmd/LEU0pOTn1/Lyo10xMxn8KjkHecfnmpMQLcONxz3++lSexe3G4S47DZuY+n5E5oNy2RjahXbM4pSjyVF4sjxyUl6NdwnGXLgLWSNPgDOzqAPGTgk/P7VK7S7ZaLptadTuqrcAy4AODjBJ3ERia89d2RDaC+EuH1c8CI6GR1FC/8AIMoOjVP0A6/LzrKEHA9n+XiyR5N1+D0O528/hAZgEkqRgSANIIxMn8ajX+2hcIdSbcM8G4QJZgH0zgBd4HI86wI4y/yLTieUgEeE6dxiji0W+ZZXUTpkxncDnW1t6ZnPycUV9LsufiL4lduMFyyUfQq/1CJ1GDIaMGJ0+cVUDhi7amy0cgBA8hFGt8LpHP8AKj8iAOVCil0cU80snYJLOdsU43B9en50qWATnHvRLvC59fypmQlixjcYHPG3ITz6UazaByGiORz/ABNdbs+kYG/tMU5MZnEnfr7ZpAPcjJ3jAIx/mKjhzMiM7GD+FOW4SdIgDn4o69d6aSYE84O0A9c0AWnYPav+34m1dJnSwBzEqcZA5DcjnHKvRbHaBJ1KLbBzdGtm06lYz4dXUwsHlXkp8WoBfKRU/hu2gbC8O5ZSjyrzAE85GQR+1XBmmNp6Z6BwXbRtBgbYYq+pUtCVCSQNI5AzDA8886tbPatu6F73mjwxAGljB0wuNS4BIrE2uyr9wlrYPdJaRRcDCHyCSxmZknrtVknw+FBVuIEIGFpNGXulYPPYNz54rZyRu8cS1v8AFK3dLdhNAS4pQyCAY0vnUSAQSD+NRezWtI6u5K3NTppYR4VYCWE4JJnzE1Xp2m6d4HICXLZtHShwWAGksSQHkAS2M0Ox2jbufNYZtLoJa2QQwP8Acw3nJE1an6D42XvCdrm2GuOA2ptQbRpLZ+cx4Sqg9ckbGl+KPiocNpvToEKmkgS5aSzQNzHtVZdtvaYq6t3YBKuW1QzAeLGAuoR5Vi/ji3xN25be8jhUBIMhlyeox5+9RKS7IlGlZTXe0bt667XHcqzEgMZAEmPSBipHCpGMx05Y54qLYtz6cvfb8amLAxtHUT9+tYN2c4S+xJPPcfzTrdobkz+UU04JwRvTe+P+MY9KRiyQXEfe3nQECmSxgxK4mTIwTOB55piz036/hS3bZ5jBgT+9BIt7MYn1/WmCwsdI3/noaewxk5G/2KRlHX7FADrXDLg5zy368+lPFsCfv7NDs3Oc9CfrT7xPL2n9qRSG8QSYmBjkN/P169aSzax5Rz/WhNd8/bP0qRZubRneRzPlHlQWtD14WVYiRiflJG4EAgbeZpgczkEEbTv6U6/xJOATjeDz/TlQlJgyCehJ2M/ieUGN6BrY+5xuOZYc9v8AETQUg+czTCDJwfygCuQxyP7igoMzRv8AfrXM+cTBxFR2OMZ86fbB2kUCDo+c48/52rQ/DHZlr/6i5ouj5Ut4IBO8g7nTnG01m1IH8Df9vWuTtO4CAoleQB06c5iN55k53oLx8eX1G67X7buA2BbUFTbIVVBnB0xpAMeCQJ3NLxV92azwrrAtr4W5NcZSQJnGIbGYqgt9vW3U/KsFi5OwVFEETvLfXFNs9oucagp1gYYjS2SVAOIA/GrWzvSXo0B4m1ZgK7tB0vAUKQVEqwAzHiIJ5xRH4sSi3G02gYGJLfLllAiGK7mN5rHp22pZlY41EBipLacMMjY8/wCKNx/bqW5XvNQKyBqnVBOC4EyPPIxRK0NxS2zfcIwuXSNdlU//ABt8x5lQAZKjlvVZ8T9m+MoEVUIk21u5nooJgqenUcqwT9vq5lU0gxPiIII2PnUX/wAxxRIZmlZJCMCynrg598VC7sxc4Rfdku/2TdsCHRtJJ0uVMH3OxjMHpzqNrBwTECn8b2lcd5Kd2GVQyB30sBs5DMROBB8hQ7LNJA/Hb2nrVI5HV6Jl1oYxuN6QjJJmOfM1zMJO3nQnB5dMT0pGI5ruAAIifenpcH3tt6UPup6H3wP0mlCADJIn3j8MigmhT0B9v5oOnnj64p+gnkTzxz570xkP7c/b+aB0MJiPPlzoi3TtT7FgkTTXtH25+VAxlxSDy5Ufh7THO3pyzz8qCx3A2pmqMEkDyPnSKJKEAyRnrSDiuoyM/wCfOlfgnUJqV1FwalkRKn+4bGJnNRWgbddxTRSJ18gDIxGBIj0mh8Zwj2jpeASFaZkEMAywZM4NO4XjSiOmlCLgAOoZEEMGU9eR8jT++TurilDrbQQ0SFUTMEZzgdIoAj2rigMrDngxkeUbZpyr5jBjfemraJmD9R/HrRrlszvn/rt9OU0iWRzMyT6c6c1thvGRG2+esYpQpkflzz9mlkgmD6Hn+NBJFfhJ9fcmPvNI9kgznLSzeefoaMtw6twD1335+lHVZGST0BmJ6imNSa6IH+wLCJxygkb4mf0pbKqqMGGrYiRkMDE/TEVLUkbyYiJMD0xy8xmhXZPiYkD8Z6+k8zQPkxDbK5AHMDH4T1o68QFwQJ2YGfp/IqLeunmPlO84+vWhFh7E+tFDRIdcRIxmc/T7/Ch6jqx0oWuOuZ9j/iiWrgB648/rTqiujUvwySfCv0HWmjh1/wCK7jkK6uqTNicNw658K/QVy8MkjwrseQrq6gkYeGSV8K9dhvjNOvcMkfKv0HWkrqYzl4df+K8+Qop4dP8AiuR0FdXUARzw6z8q/wB3IUwcKhIlVPsPKurqCx6+IKG8QUkKDnSPDgTsPSh/7dc+Fd+gpK6mhoKvDr3Y8K/QU7h7C6W8I26CurqBhOF4ZIHhXY8hTxw6gDwr9B1FdXVJmwH+1QsPAv0HlR73DprHhX6Dzrq6mIj2eHT/AIr9B51Iv8Mn/FflPIdRXV1IQD/bJ4/Cu/QdKTieFTQPCvzdB0NdXUFIh8ZYXw+EbDkPOl/2qf8AFdxyFdXVSLQi8Mn/ABXfoKMnCpq+RefIdRXV1N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1508" name="Picture 4" descr="http://leavingbio.net/Genetics-higher%20level_files/image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060848"/>
            <a:ext cx="2896199" cy="2952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23528" y="2478955"/>
            <a:ext cx="424847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F</a:t>
            </a:r>
            <a:r>
              <a:rPr lang="en-GB" sz="2200" dirty="0" smtClean="0"/>
              <a:t>emales have two copies of each gene on the X chromosome.</a:t>
            </a:r>
          </a:p>
          <a:p>
            <a:pPr algn="ctr"/>
            <a:endParaRPr lang="en-GB" sz="2200" dirty="0"/>
          </a:p>
          <a:p>
            <a:pPr algn="ctr"/>
            <a:r>
              <a:rPr lang="en-GB" sz="2200" dirty="0" smtClean="0"/>
              <a:t>As males only have one copy of gene on the X chromosome, inheritance of these genes is different in males and females.</a:t>
            </a:r>
            <a:endParaRPr lang="en-GB" sz="22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355976" y="4077072"/>
            <a:ext cx="1728192" cy="14401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665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Genetics Revision</vt:lpstr>
      <vt:lpstr>Inheritance</vt:lpstr>
      <vt:lpstr>A typical Mendelian Experiment</vt:lpstr>
      <vt:lpstr>Conclusions</vt:lpstr>
      <vt:lpstr>Homologous Chromosomes</vt:lpstr>
      <vt:lpstr>A Monohybrid Cross</vt:lpstr>
      <vt:lpstr>Slide 7</vt:lpstr>
      <vt:lpstr>Sex Determination</vt:lpstr>
      <vt:lpstr>Sex-Linked Characteristics</vt:lpstr>
      <vt:lpstr>1) Eye Colour In Fruit Flies</vt:lpstr>
      <vt:lpstr>2) Colour-Blindness</vt:lpstr>
      <vt:lpstr>Co-dominance</vt:lpstr>
      <vt:lpstr>Slide 13</vt:lpstr>
      <vt:lpstr>Multiple Alleles</vt:lpstr>
      <vt:lpstr>Slide 15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Revision</dc:title>
  <dc:creator>Varinder Singh</dc:creator>
  <cp:lastModifiedBy>Varinder Singh</cp:lastModifiedBy>
  <cp:revision>25</cp:revision>
  <dcterms:created xsi:type="dcterms:W3CDTF">2012-12-19T18:13:20Z</dcterms:created>
  <dcterms:modified xsi:type="dcterms:W3CDTF">2012-12-19T20:42:40Z</dcterms:modified>
</cp:coreProperties>
</file>