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5" r:id="rId4"/>
    <p:sldId id="259" r:id="rId5"/>
    <p:sldId id="270" r:id="rId6"/>
    <p:sldId id="306" r:id="rId7"/>
    <p:sldId id="307" r:id="rId8"/>
    <p:sldId id="293" r:id="rId9"/>
    <p:sldId id="269" r:id="rId10"/>
    <p:sldId id="3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66FF"/>
    <a:srgbClr val="FF6FC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9" autoAdjust="0"/>
    <p:restoredTop sz="94660"/>
  </p:normalViewPr>
  <p:slideViewPr>
    <p:cSldViewPr>
      <p:cViewPr>
        <p:scale>
          <a:sx n="90" d="100"/>
          <a:sy n="90" d="100"/>
        </p:scale>
        <p:origin x="-188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CE030-54F1-41D4-ABEC-1A1E0DA9CCF2}" type="datetimeFigureOut">
              <a:rPr lang="en-GB" smtClean="0"/>
              <a:pPr/>
              <a:t>19/03/2014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D3F9385-36C8-48F4-8C5D-CD851C1877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10</a:t>
            </a:r>
            <a:br>
              <a:rPr lang="en-GB" dirty="0" smtClean="0"/>
            </a:br>
            <a:r>
              <a:rPr lang="en-GB" dirty="0" smtClean="0"/>
              <a:t>Smoking </a:t>
            </a:r>
            <a:r>
              <a:rPr lang="en-US" dirty="0" smtClean="0"/>
              <a:t>–</a:t>
            </a:r>
            <a:r>
              <a:rPr lang="en-GB" dirty="0" smtClean="0"/>
              <a:t> Nicotine and Carbon Monoxide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OCR AS Biology – F212 – Module 2</a:t>
            </a:r>
          </a:p>
          <a:p>
            <a:r>
              <a:rPr lang="en-GB" dirty="0" smtClean="0"/>
              <a:t>Food &amp; Health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effects of nicotine and carbon monoxide on the body.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Understand how nicotine and carbon monoxide may contribute to problems such as atherosclerosis and CHD.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Describe the effect of carbon monoxide on the body (E-D)</a:t>
            </a:r>
          </a:p>
          <a:p>
            <a:r>
              <a:rPr lang="en-GB" dirty="0" smtClean="0"/>
              <a:t>Describe the effects of nicotine on the body (D-C)</a:t>
            </a:r>
          </a:p>
          <a:p>
            <a:r>
              <a:rPr lang="en-GB" dirty="0" smtClean="0"/>
              <a:t>Explain how atherosclerosis, thrombosis, CHD and stroke occur (B-A)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03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6183" y="332656"/>
            <a:ext cx="4040188" cy="838200"/>
          </a:xfrm>
        </p:spPr>
        <p:txBody>
          <a:bodyPr>
            <a:noAutofit/>
          </a:bodyPr>
          <a:lstStyle/>
          <a:p>
            <a:r>
              <a:rPr lang="en-GB" sz="3100" dirty="0" smtClean="0"/>
              <a:t>Learning Objectives</a:t>
            </a:r>
            <a:endParaRPr lang="en-GB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41775" cy="838200"/>
          </a:xfrm>
        </p:spPr>
        <p:txBody>
          <a:bodyPr/>
          <a:lstStyle/>
          <a:p>
            <a:r>
              <a:rPr lang="en-GB" sz="3100" dirty="0" smtClean="0"/>
              <a:t>Success Criteria</a:t>
            </a:r>
            <a:endParaRPr lang="en-GB" sz="3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4864416"/>
          </a:xfrm>
        </p:spPr>
        <p:txBody>
          <a:bodyPr/>
          <a:lstStyle/>
          <a:p>
            <a:r>
              <a:rPr lang="en-GB" dirty="0" smtClean="0"/>
              <a:t>Understand the effects of nicotine and carbon monoxide on the body.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Understand how nicotine and carbon monoxide may contribute to problems such as atherosclerosis and CHD.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4864416"/>
          </a:xfrm>
        </p:spPr>
        <p:txBody>
          <a:bodyPr>
            <a:normAutofit/>
          </a:bodyPr>
          <a:lstStyle/>
          <a:p>
            <a:r>
              <a:rPr lang="en-GB" dirty="0" smtClean="0"/>
              <a:t>Describe the effect of carbon monoxide on the body (E-D)</a:t>
            </a:r>
          </a:p>
          <a:p>
            <a:r>
              <a:rPr lang="en-GB" dirty="0" smtClean="0"/>
              <a:t>Describe the effects of nicotine on the body (D-C)</a:t>
            </a:r>
          </a:p>
          <a:p>
            <a:r>
              <a:rPr lang="en-GB" dirty="0" smtClean="0"/>
              <a:t>Explain how atherosclerosis, thrombosis, CHD and stroke occur (B-A)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7500"/>
            <a:ext cx="80645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Apart from Tar</a:t>
            </a:r>
            <a:r>
              <a:rPr lang="en-US" dirty="0" smtClean="0"/>
              <a:t>…</a:t>
            </a:r>
            <a:endParaRPr lang="en-GB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1052736"/>
            <a:ext cx="7200800" cy="5616624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FF"/>
                </a:solidFill>
              </a:rPr>
              <a:t>Last lesson focused mainly on the effects of tar in cigarette smoke.</a:t>
            </a:r>
          </a:p>
          <a:p>
            <a:r>
              <a:rPr lang="en-GB" sz="2400" dirty="0" smtClean="0">
                <a:solidFill>
                  <a:srgbClr val="FFFFFF"/>
                </a:solidFill>
              </a:rPr>
              <a:t>This lesson focuses on </a:t>
            </a:r>
            <a:r>
              <a:rPr lang="en-GB" sz="2400" b="1" i="1" dirty="0" smtClean="0">
                <a:solidFill>
                  <a:srgbClr val="FFFFFF"/>
                </a:solidFill>
              </a:rPr>
              <a:t>nicotine</a:t>
            </a:r>
            <a:r>
              <a:rPr lang="en-GB" sz="2400" i="1" dirty="0" smtClean="0">
                <a:solidFill>
                  <a:srgbClr val="FFFFFF"/>
                </a:solidFill>
              </a:rPr>
              <a:t> and </a:t>
            </a:r>
            <a:r>
              <a:rPr lang="en-GB" sz="2400" b="1" i="1" dirty="0" smtClean="0">
                <a:solidFill>
                  <a:srgbClr val="FFFFFF"/>
                </a:solidFill>
              </a:rPr>
              <a:t>carbon monoxide</a:t>
            </a:r>
            <a:endParaRPr lang="en-GB" sz="2000" dirty="0" smtClean="0">
              <a:solidFill>
                <a:srgbClr val="FFFFFF"/>
              </a:solidFill>
            </a:endParaRPr>
          </a:p>
          <a:p>
            <a:pPr marL="448056" lvl="1" indent="0">
              <a:buNone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2875" r="6762" b="16982"/>
          <a:stretch/>
        </p:blipFill>
        <p:spPr>
          <a:xfrm rot="16200000">
            <a:off x="4959132" y="2673132"/>
            <a:ext cx="6858002" cy="1511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3789040"/>
            <a:ext cx="547260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do you know about them?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Nicotine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b="1" dirty="0" smtClean="0">
                <a:solidFill>
                  <a:srgbClr val="FF8000"/>
                </a:solidFill>
              </a:rPr>
              <a:t>Nicotine</a:t>
            </a:r>
            <a:r>
              <a:rPr lang="en-GB" sz="2300" dirty="0" smtClean="0">
                <a:solidFill>
                  <a:srgbClr val="FF8000"/>
                </a:solidFill>
              </a:rPr>
              <a:t> </a:t>
            </a:r>
            <a:r>
              <a:rPr lang="en-GB" sz="2300" dirty="0" smtClean="0"/>
              <a:t>is the chemical in ciggie smoke that causes </a:t>
            </a:r>
            <a:r>
              <a:rPr lang="en-GB" sz="2300" b="1" i="1" dirty="0" smtClean="0">
                <a:solidFill>
                  <a:srgbClr val="FF8000"/>
                </a:solidFill>
              </a:rPr>
              <a:t>addiction</a:t>
            </a:r>
            <a:r>
              <a:rPr lang="en-GB" sz="2300" i="1" dirty="0" smtClean="0"/>
              <a:t>.</a:t>
            </a:r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endParaRPr lang="en-GB" sz="2300" b="1" i="1" dirty="0" smtClean="0"/>
          </a:p>
          <a:p>
            <a:endParaRPr lang="en-GB" sz="2300" b="1" i="1" dirty="0"/>
          </a:p>
          <a:p>
            <a:r>
              <a:rPr lang="en-GB" sz="2300" dirty="0" smtClean="0"/>
              <a:t>Nicotine speeds up the nervous system by mimicking the action of </a:t>
            </a:r>
            <a:r>
              <a:rPr lang="en-GB" sz="2300" b="1" i="1" dirty="0" smtClean="0">
                <a:solidFill>
                  <a:srgbClr val="FFFF00"/>
                </a:solidFill>
              </a:rPr>
              <a:t>neurotransmitters</a:t>
            </a:r>
            <a:r>
              <a:rPr lang="en-GB" sz="2300" i="1" dirty="0">
                <a:solidFill>
                  <a:srgbClr val="FFFF00"/>
                </a:solidFill>
              </a:rPr>
              <a:t> </a:t>
            </a:r>
            <a:r>
              <a:rPr lang="en-GB" sz="2300" dirty="0" smtClean="0"/>
              <a:t>at the the </a:t>
            </a:r>
            <a:r>
              <a:rPr lang="en-GB" sz="2300" b="1" i="1" dirty="0" smtClean="0">
                <a:solidFill>
                  <a:srgbClr val="FFFF00"/>
                </a:solidFill>
              </a:rPr>
              <a:t>synapses</a:t>
            </a:r>
            <a:r>
              <a:rPr lang="en-GB" sz="2300" dirty="0" smtClean="0"/>
              <a:t>.</a:t>
            </a:r>
          </a:p>
          <a:p>
            <a:r>
              <a:rPr lang="en-GB" sz="2300" dirty="0" smtClean="0"/>
              <a:t>It also causes the release of </a:t>
            </a:r>
            <a:r>
              <a:rPr lang="en-GB" sz="2300" b="1" i="1" dirty="0" smtClean="0">
                <a:solidFill>
                  <a:srgbClr val="FFFF00"/>
                </a:solidFill>
              </a:rPr>
              <a:t>adrenaline</a:t>
            </a:r>
            <a:r>
              <a:rPr lang="en-GB" sz="2300" dirty="0" smtClean="0"/>
              <a:t>, which increases heart rate, blood pressure and breathing rate.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44824"/>
            <a:ext cx="3751312" cy="2581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2204864"/>
            <a:ext cx="3528392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body becomes used to the effects of nicotine and no longer feels well unless the person has nicotine in their blood.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Nicotine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dirty="0" smtClean="0"/>
              <a:t>Nicotine reduces blood flow to the </a:t>
            </a:r>
            <a:r>
              <a:rPr lang="en-GB" sz="2300" b="1" dirty="0" smtClean="0">
                <a:solidFill>
                  <a:srgbClr val="FFFF00"/>
                </a:solidFill>
              </a:rPr>
              <a:t>extremities</a:t>
            </a:r>
            <a:r>
              <a:rPr lang="en-GB" sz="2300" dirty="0" smtClean="0">
                <a:solidFill>
                  <a:srgbClr val="FFFF00"/>
                </a:solidFill>
              </a:rPr>
              <a:t> </a:t>
            </a:r>
            <a:r>
              <a:rPr lang="en-GB" sz="2300" dirty="0" smtClean="0"/>
              <a:t>by cause </a:t>
            </a:r>
            <a:r>
              <a:rPr lang="en-GB" sz="2300" b="1" i="1" dirty="0" smtClean="0">
                <a:solidFill>
                  <a:srgbClr val="FF8000"/>
                </a:solidFill>
              </a:rPr>
              <a:t>arterioles to constrict</a:t>
            </a:r>
            <a:r>
              <a:rPr lang="en-GB" sz="2300" dirty="0" smtClean="0"/>
              <a:t>.</a:t>
            </a:r>
          </a:p>
          <a:p>
            <a:r>
              <a:rPr lang="en-GB" sz="2300" dirty="0" smtClean="0"/>
              <a:t>The chemical also causes </a:t>
            </a:r>
            <a:r>
              <a:rPr lang="en-GB" sz="2300" b="1" i="1" dirty="0" smtClean="0">
                <a:solidFill>
                  <a:srgbClr val="FF8000"/>
                </a:solidFill>
              </a:rPr>
              <a:t>platelets</a:t>
            </a:r>
            <a:r>
              <a:rPr lang="en-GB" sz="2300" dirty="0" smtClean="0">
                <a:solidFill>
                  <a:srgbClr val="FF8000"/>
                </a:solidFill>
              </a:rPr>
              <a:t> </a:t>
            </a:r>
            <a:r>
              <a:rPr lang="en-GB" sz="2300" dirty="0" smtClean="0"/>
              <a:t>to become </a:t>
            </a:r>
            <a:r>
              <a:rPr lang="en-GB" sz="2300" i="1" dirty="0" smtClean="0"/>
              <a:t>sticky</a:t>
            </a:r>
            <a:r>
              <a:rPr lang="en-GB" sz="2300" dirty="0" smtClean="0"/>
              <a:t>, which means they are likely to clump, and form a </a:t>
            </a:r>
            <a:r>
              <a:rPr lang="en-GB" sz="2300" b="1" i="1" dirty="0" smtClean="0">
                <a:solidFill>
                  <a:srgbClr val="FFFF00"/>
                </a:solidFill>
              </a:rPr>
              <a:t>thrombus</a:t>
            </a:r>
            <a:r>
              <a:rPr lang="en-GB" sz="2300" dirty="0" smtClean="0">
                <a:solidFill>
                  <a:srgbClr val="FFFF00"/>
                </a:solidFill>
              </a:rPr>
              <a:t> </a:t>
            </a:r>
            <a:r>
              <a:rPr lang="en-GB" sz="2300" i="1" dirty="0" smtClean="0"/>
              <a:t>(blood clot)</a:t>
            </a:r>
            <a:r>
              <a:rPr lang="en-GB" sz="2300" dirty="0" smtClean="0"/>
              <a:t>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780928"/>
            <a:ext cx="3165140" cy="379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284984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2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Carbon Monoxide</a:t>
            </a:r>
            <a:endParaRPr lang="en-GB" sz="3600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GB" sz="2300" dirty="0" smtClean="0"/>
              <a:t>Carbon monoxide </a:t>
            </a:r>
            <a:r>
              <a:rPr lang="en-GB" sz="2300" b="1" i="1" dirty="0" smtClean="0">
                <a:solidFill>
                  <a:srgbClr val="FFFF00"/>
                </a:solidFill>
              </a:rPr>
              <a:t>combine with haemoglobin</a:t>
            </a:r>
            <a:r>
              <a:rPr lang="en-GB" sz="2300" dirty="0" smtClean="0">
                <a:solidFill>
                  <a:srgbClr val="FFFF00"/>
                </a:solidFill>
              </a:rPr>
              <a:t> </a:t>
            </a:r>
            <a:r>
              <a:rPr lang="en-GB" sz="2300" dirty="0" smtClean="0"/>
              <a:t>in red blood cells.</a:t>
            </a:r>
          </a:p>
          <a:p>
            <a:r>
              <a:rPr lang="en-GB" sz="2300" dirty="0" smtClean="0"/>
              <a:t>This forms an </a:t>
            </a:r>
            <a:r>
              <a:rPr lang="en-GB" sz="2300" u="sng" dirty="0" smtClean="0">
                <a:solidFill>
                  <a:srgbClr val="FFFF00"/>
                </a:solidFill>
              </a:rPr>
              <a:t>ultra-stable</a:t>
            </a:r>
            <a:r>
              <a:rPr lang="en-GB" sz="2300" dirty="0" smtClean="0"/>
              <a:t> compound called </a:t>
            </a:r>
            <a:r>
              <a:rPr lang="en-GB" sz="2300" b="1" i="1" dirty="0" err="1" smtClean="0">
                <a:solidFill>
                  <a:srgbClr val="FF8000"/>
                </a:solidFill>
              </a:rPr>
              <a:t>carboxyhaemoglobin</a:t>
            </a:r>
            <a:r>
              <a:rPr lang="en-GB" sz="2300" i="1" dirty="0" smtClean="0"/>
              <a:t>.</a:t>
            </a:r>
          </a:p>
          <a:p>
            <a:r>
              <a:rPr lang="en-GB" sz="2300" i="1" dirty="0" smtClean="0"/>
              <a:t>This reduces the oxygen-carrying capacity of the blood.</a:t>
            </a:r>
          </a:p>
          <a:p>
            <a:r>
              <a:rPr lang="en-GB" sz="2300" dirty="0" smtClean="0"/>
              <a:t>Eventually, this will cause the body to detect low levels of oxygen in the blood, resulting in the heart rate going up.</a:t>
            </a:r>
          </a:p>
        </p:txBody>
      </p:sp>
      <p:sp>
        <p:nvSpPr>
          <p:cNvPr id="1026" name="AutoShape 2" descr="http://patienttalk.org/wp-content/uploads/2013/07/A-balanced-die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933056"/>
            <a:ext cx="4359920" cy="26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4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184573"/>
            <a:ext cx="756084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Task: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408708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Create an open-ended table, with the headings below.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Use pages 180-181 (start at the ‘atherosclerosis’ heading) to fill the table in.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Complete the table for atherosclerosis, thrombosis, coronary heart disease and CHD.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One has been started in the table below…</a:t>
            </a:r>
            <a:endParaRPr lang="en-US" sz="24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355804"/>
              </p:ext>
            </p:extLst>
          </p:nvPr>
        </p:nvGraphicFramePr>
        <p:xfrm>
          <a:off x="467544" y="5085184"/>
          <a:ext cx="8136906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370"/>
                <a:gridCol w="2867290"/>
                <a:gridCol w="348724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Problem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Cause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Consequence</a:t>
                      </a:r>
                      <a:endParaRPr lang="en-US" sz="2400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Atherosclerosis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monoxide damages lung lining. Damage</a:t>
                      </a:r>
                      <a:r>
                        <a:rPr lang="en-US" baseline="0" dirty="0" smtClean="0"/>
                        <a:t> repaired by white blood cells. Fatty substances deposited, which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atheroma</a:t>
                      </a:r>
                      <a:r>
                        <a:rPr lang="en-US" baseline="0" dirty="0" smtClean="0"/>
                        <a:t> eventually forms a plaque, sticking out in to lumen. This reduces diameter of lumen and restricts blood flow. </a:t>
                      </a:r>
                      <a:endParaRPr lang="en-US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07904" y="404664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You may need to finish this as homework….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2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</a:t>
            </a:r>
            <a:r>
              <a:rPr lang="en-US" dirty="0" smtClean="0"/>
              <a:t>e</a:t>
            </a:r>
            <a:r>
              <a:rPr lang="en-GB" dirty="0" smtClean="0"/>
              <a:t>scribe the symptoms of a stroke.</a:t>
            </a:r>
            <a:endParaRPr lang="en-US" dirty="0" smtClean="0"/>
          </a:p>
          <a:p>
            <a:endParaRPr lang="en-US" sz="3200" dirty="0">
              <a:solidFill>
                <a:srgbClr val="FF8000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Explain what is meant by a multifactorial disease.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Explain how each of the risk factors may contribute to the chances of a person developing CHD.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3609</TotalTime>
  <Words>511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Lesson 10 Smoking – Nicotine and Carbon Monoxide</vt:lpstr>
      <vt:lpstr>PowerPoint Presentation</vt:lpstr>
      <vt:lpstr>PowerPoint Presentation</vt:lpstr>
      <vt:lpstr>Apart from Tar…</vt:lpstr>
      <vt:lpstr>Nicotine</vt:lpstr>
      <vt:lpstr>Nicotine</vt:lpstr>
      <vt:lpstr>Carbon Monoxide</vt:lpstr>
      <vt:lpstr>Task:</vt:lpstr>
      <vt:lpstr>Plenary Questions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Nutrition, Diet &amp; CHD</dc:title>
  <dc:creator>Varinder Singh</dc:creator>
  <cp:lastModifiedBy>Varinder Singh</cp:lastModifiedBy>
  <cp:revision>78</cp:revision>
  <dcterms:created xsi:type="dcterms:W3CDTF">2014-02-11T19:35:20Z</dcterms:created>
  <dcterms:modified xsi:type="dcterms:W3CDTF">2014-03-19T19:54:41Z</dcterms:modified>
</cp:coreProperties>
</file>