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12/03/2014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1</a:t>
            </a:r>
            <a:br>
              <a:rPr lang="en-GB" dirty="0" smtClean="0"/>
            </a:br>
            <a:r>
              <a:rPr lang="en-GB" dirty="0" smtClean="0"/>
              <a:t>Nutrition, Diet &amp; CHD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CHD is the result of the deposition of fatty substances in the walls of coronary arteries.</a:t>
            </a:r>
          </a:p>
          <a:p>
            <a:r>
              <a:rPr lang="en-GB" sz="2400" dirty="0" smtClean="0"/>
              <a:t>This deposition is known as </a:t>
            </a:r>
            <a:r>
              <a:rPr lang="en-GB" sz="2400" b="1" dirty="0" err="1" smtClean="0"/>
              <a:t>artherosclerosis</a:t>
            </a:r>
            <a:r>
              <a:rPr lang="en-GB" sz="2400" dirty="0" smtClean="0"/>
              <a:t>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4" name="Picture 2" descr="http://www.newbhc.com/wp-content/uploads/2012/08/atheroscler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816424" cy="3816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2636912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The build-up restricts blood flow and can lead to oxygen starvation of heart tissue.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The components of the diet that raise the risk of CHD are: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Salt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Fats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Cholesterol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Read the sections on Page 154 of the textbook, entitled </a:t>
            </a:r>
            <a:r>
              <a:rPr lang="en-GB" sz="2400" b="1" dirty="0" smtClean="0"/>
              <a:t>‘salt’, ‘fats (lipids)’ and ‘cholesterol’.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Summarise the impact of these components in your notes.</a:t>
            </a: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Cholesterol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Cholesterol is essential for good health.</a:t>
            </a:r>
          </a:p>
          <a:p>
            <a:r>
              <a:rPr lang="en-GB" sz="2400" dirty="0" smtClean="0"/>
              <a:t>It is a type of fat and is transported in the blood in the form of a </a:t>
            </a:r>
            <a:r>
              <a:rPr lang="en-GB" sz="2400" b="1" dirty="0" smtClean="0">
                <a:solidFill>
                  <a:srgbClr val="00B0F0"/>
                </a:solidFill>
              </a:rPr>
              <a:t>lipoprotein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There are 2 types: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High-density lipoprotein (HDL)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Low-density lipoprotein (LDL)</a:t>
            </a:r>
          </a:p>
          <a:p>
            <a:pPr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 l="53680" t="21445" r="11147" b="22278"/>
          <a:stretch>
            <a:fillRect/>
          </a:stretch>
        </p:blipFill>
        <p:spPr bwMode="auto">
          <a:xfrm>
            <a:off x="827584" y="378904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67944" y="4031773"/>
            <a:ext cx="41044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Structure of a lipoprotein: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Phospholipids and protein coat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Centre</a:t>
            </a:r>
          </a:p>
          <a:p>
            <a:pPr lvl="1"/>
            <a:r>
              <a:rPr lang="en-GB" dirty="0" smtClean="0"/>
              <a:t>Cholesterol</a:t>
            </a:r>
          </a:p>
          <a:p>
            <a:pPr lvl="1"/>
            <a:r>
              <a:rPr lang="en-GB" dirty="0" smtClean="0"/>
              <a:t>Triglycerides</a:t>
            </a:r>
          </a:p>
          <a:p>
            <a:pPr lvl="1"/>
            <a:r>
              <a:rPr lang="en-GB" dirty="0" smtClean="0"/>
              <a:t>Other lipids</a:t>
            </a:r>
            <a:endParaRPr lang="en-US" dirty="0" smtClean="0"/>
          </a:p>
          <a:p>
            <a:pPr algn="ctr"/>
            <a:endParaRPr lang="en-GB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HDL vs. LDL</a:t>
            </a:r>
            <a:endParaRPr lang="en-GB" dirty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46720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HDL’s are a combination of unsaturated fats, cholesterol and protein.</a:t>
            </a:r>
          </a:p>
          <a:p>
            <a:r>
              <a:rPr lang="en-GB" sz="2400" dirty="0" smtClean="0"/>
              <a:t>They appear to protect against CHD by removing cholesterol from the tissues, including the tissues in the walls of blood vessels.</a:t>
            </a:r>
          </a:p>
          <a:p>
            <a:r>
              <a:rPr lang="en-GB" sz="2400" dirty="0" smtClean="0"/>
              <a:t>Due to this, unsaturated fats are thought to be more beneficial to health.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Now read the section on LDL’s on Page 155.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Compare their effect to that of HDL’s.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why it is unhealthy </a:t>
            </a:r>
            <a:r>
              <a:rPr lang="en-GB" smtClean="0"/>
              <a:t>to </a:t>
            </a:r>
            <a:r>
              <a:rPr lang="en-GB" smtClean="0"/>
              <a:t>add </a:t>
            </a:r>
            <a:r>
              <a:rPr lang="en-GB" dirty="0" smtClean="0"/>
              <a:t>salt to every meal.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Explain why a high ratio of HDL to LDL in the blood is considered to be a healthy sign.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what constitutes a balanced diet.</a:t>
            </a:r>
          </a:p>
          <a:p>
            <a:r>
              <a:rPr lang="en-GB" dirty="0" smtClean="0"/>
              <a:t>Understand the importance of various nutrients.</a:t>
            </a:r>
          </a:p>
          <a:p>
            <a:r>
              <a:rPr lang="en-GB" dirty="0" smtClean="0"/>
              <a:t>Understand what obesity is.</a:t>
            </a:r>
          </a:p>
          <a:p>
            <a:r>
              <a:rPr lang="en-GB" dirty="0" smtClean="0"/>
              <a:t>Link CHD to diet.</a:t>
            </a:r>
          </a:p>
          <a:p>
            <a:r>
              <a:rPr lang="en-GB" dirty="0" smtClean="0"/>
              <a:t>Know the difference between HDL and LDL.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/>
          <a:lstStyle/>
          <a:p>
            <a:r>
              <a:rPr lang="en-GB" dirty="0" smtClean="0"/>
              <a:t>Be able to list the 7 components of a balanced diet (E)</a:t>
            </a:r>
          </a:p>
          <a:p>
            <a:r>
              <a:rPr lang="en-GB" dirty="0" smtClean="0"/>
              <a:t>Be able to interpret BMI data (D)</a:t>
            </a:r>
          </a:p>
          <a:p>
            <a:r>
              <a:rPr lang="en-GB" dirty="0" smtClean="0"/>
              <a:t>Explain how salt, fats and cholesterol increase risk of CHD (C)</a:t>
            </a:r>
          </a:p>
          <a:p>
            <a:r>
              <a:rPr lang="en-GB" dirty="0" smtClean="0"/>
              <a:t>Explain how HDL and LDL can </a:t>
            </a:r>
            <a:r>
              <a:rPr lang="en-GB" smtClean="0"/>
              <a:t>increase/decrease risk of CHD (B/A).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 Question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Nutrition comes from the food we eat.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What advantages are gained from eating well?</a:t>
            </a:r>
          </a:p>
          <a:p>
            <a:pPr lvl="2">
              <a:lnSpc>
                <a:spcPct val="90000"/>
              </a:lnSpc>
            </a:pPr>
            <a:endParaRPr lang="en-GB" dirty="0" smtClean="0"/>
          </a:p>
          <a:p>
            <a:pPr lvl="2">
              <a:lnSpc>
                <a:spcPct val="90000"/>
              </a:lnSpc>
            </a:pPr>
            <a:r>
              <a:rPr lang="en-GB" dirty="0" smtClean="0"/>
              <a:t>Better Health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Stronger immune system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Ill less often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Learn more effectively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Make you stronger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Make you more productive.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patienttalk.org/wp-content/uploads/2013/07/A-balanced-diet.jpg"/>
          <p:cNvPicPr>
            <a:picLocks noChangeAspect="1" noChangeArrowheads="1"/>
          </p:cNvPicPr>
          <p:nvPr/>
        </p:nvPicPr>
        <p:blipFill>
          <a:blip r:embed="rId2" cstate="print"/>
          <a:srcRect t="9622"/>
          <a:stretch>
            <a:fillRect/>
          </a:stretch>
        </p:blipFill>
        <p:spPr bwMode="auto">
          <a:xfrm>
            <a:off x="5289965" y="2780928"/>
            <a:ext cx="325939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nichs.org.uk/cmsfiles/Trans-F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2858666" cy="1917839"/>
          </a:xfrm>
          <a:prstGeom prst="rect">
            <a:avLst/>
          </a:prstGeom>
          <a:noFill/>
        </p:spPr>
      </p:pic>
      <p:pic>
        <p:nvPicPr>
          <p:cNvPr id="16388" name="Picture 4" descr="http://diet-chart.com/wp-content/uploads/2013/09/Prot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61644"/>
            <a:ext cx="2653308" cy="190346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Balanced Diet...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There are 7 components in a balanced diet.</a:t>
            </a:r>
          </a:p>
          <a:p>
            <a:r>
              <a:rPr lang="en-GB" dirty="0" smtClean="0"/>
              <a:t>What are they?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 descr="http://www.leicestershirediabetes.org.uk/uploads/123/images/high-carbohydrate-foo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572949" cy="1872208"/>
          </a:xfrm>
          <a:prstGeom prst="rect">
            <a:avLst/>
          </a:prstGeom>
          <a:noFill/>
        </p:spPr>
      </p:pic>
      <p:pic>
        <p:nvPicPr>
          <p:cNvPr id="16392" name="Picture 8" descr="http://therunningbug.co.uk/cfs-file.ashx/__key/communityserver-blogs-components-weblogfiles/00-00-00-00-37/6574.minerals_2D00_vitam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664296" cy="1998222"/>
          </a:xfrm>
          <a:prstGeom prst="rect">
            <a:avLst/>
          </a:prstGeom>
          <a:noFill/>
        </p:spPr>
      </p:pic>
      <p:pic>
        <p:nvPicPr>
          <p:cNvPr id="16394" name="Picture 10" descr="http://www.osawaterworks.com/images/water%20art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149080"/>
            <a:ext cx="2520279" cy="2016224"/>
          </a:xfrm>
          <a:prstGeom prst="rect">
            <a:avLst/>
          </a:prstGeom>
          <a:noFill/>
        </p:spPr>
      </p:pic>
      <p:pic>
        <p:nvPicPr>
          <p:cNvPr id="16396" name="Picture 12" descr="http://www.bloatingtips.co.uk/uploads/53/Fib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204" y="4365104"/>
            <a:ext cx="2923454" cy="1944216"/>
          </a:xfrm>
          <a:prstGeom prst="rect">
            <a:avLst/>
          </a:prstGeom>
          <a:noFill/>
        </p:spPr>
      </p:pic>
      <p:pic>
        <p:nvPicPr>
          <p:cNvPr id="16398" name="Picture 14" descr="http://www.stepbystep.com/wp-content/uploads/2013/04/Difference-Between-a-Rock-and-Mineral-Miner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293096"/>
            <a:ext cx="204022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Use Page 152 to create a table to show why each component of a balanced diet is important.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648" y="2924944"/>
          <a:ext cx="6408712" cy="311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320480"/>
              </a:tblGrid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Use</a:t>
                      </a:r>
                      <a:endParaRPr lang="en-GB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Carbohydrates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Proteins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Fats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Vitamins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Minerals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Fibre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Guideline Daily Amounts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Different people need different amounts of each nutrient.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The Government publishes guideline amounts for each component.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err="1" smtClean="0"/>
              <a:t>Eg</a:t>
            </a:r>
            <a:r>
              <a:rPr lang="en-GB" sz="2400" dirty="0" smtClean="0"/>
              <a:t>: 17-yr-old girl.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Group 33"/>
          <p:cNvGraphicFramePr>
            <a:graphicFrameLocks/>
          </p:cNvGraphicFramePr>
          <p:nvPr/>
        </p:nvGraphicFramePr>
        <p:xfrm>
          <a:off x="467544" y="3212976"/>
          <a:ext cx="3826768" cy="33409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13754"/>
                <a:gridCol w="1913014"/>
              </a:tblGrid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Nutrient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Mass/g per day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Carbohydrates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Proteins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Minerals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Fibre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Vitamins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Traces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Variable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4048" y="2676976"/>
            <a:ext cx="3384376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One of the most important aspects of nutrition is</a:t>
            </a:r>
          </a:p>
          <a:p>
            <a:pPr algn="ctr"/>
            <a:r>
              <a:rPr lang="en-GB" sz="2400" b="1" u="sng" dirty="0" smtClean="0">
                <a:solidFill>
                  <a:srgbClr val="FF0000"/>
                </a:solidFill>
              </a:rPr>
              <a:t>Energy Intake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u="sng" dirty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/>
              <a:t>Energy requirements depend on a person’s activity levels, gender, mass etc.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Malnutrition &amp; Obesity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Most people think of malnutrition as being a </a:t>
            </a:r>
            <a:r>
              <a:rPr lang="en-GB" sz="2800" i="1" dirty="0" smtClean="0"/>
              <a:t>lack of nutrients.</a:t>
            </a:r>
          </a:p>
          <a:p>
            <a:r>
              <a:rPr lang="en-GB" sz="2800" dirty="0" smtClean="0"/>
              <a:t>In fact, the biggest type of malnutrition in the developed world is </a:t>
            </a:r>
            <a:r>
              <a:rPr lang="en-GB" sz="2800" b="1" dirty="0" smtClean="0"/>
              <a:t>obesity</a:t>
            </a:r>
            <a:r>
              <a:rPr lang="en-GB" sz="2800" dirty="0" smtClean="0"/>
              <a:t>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Group 59"/>
          <p:cNvGraphicFramePr>
            <a:graphicFrameLocks/>
          </p:cNvGraphicFramePr>
          <p:nvPr/>
        </p:nvGraphicFramePr>
        <p:xfrm>
          <a:off x="3995936" y="3284984"/>
          <a:ext cx="4824536" cy="324035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12733"/>
                <a:gridCol w="2411803"/>
              </a:tblGrid>
              <a:tr h="469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BMI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Category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2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&lt;18.5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Underweight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18.5 – 24.9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Acceptable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– 29.9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Overweight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2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 – 34.9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Obese (class 1)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 – 39.9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Obese (class 2)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704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&gt;40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Morbidly/severely obese (class 3)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429000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 person is classed as obese when their BMI is above 30.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The formula: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r>
              <a:rPr lang="en-GB" sz="2000" b="1" dirty="0"/>
              <a:t> </a:t>
            </a:r>
            <a:r>
              <a:rPr lang="en-GB" sz="2000" b="1" dirty="0" smtClean="0"/>
              <a:t>     BMI    =     </a:t>
            </a:r>
            <a:r>
              <a:rPr lang="en-GB" sz="2000" b="1" u="sng" dirty="0" smtClean="0"/>
              <a:t>mass (kg)</a:t>
            </a:r>
            <a:endParaRPr lang="en-GB" sz="2000" b="1" dirty="0" smtClean="0"/>
          </a:p>
          <a:p>
            <a:r>
              <a:rPr lang="en-GB" sz="2000" b="1" dirty="0"/>
              <a:t> </a:t>
            </a:r>
            <a:r>
              <a:rPr lang="en-GB" sz="2000" b="1" dirty="0" smtClean="0"/>
              <a:t>                      height</a:t>
            </a:r>
            <a:r>
              <a:rPr lang="en-GB" sz="2000" b="1" baseline="30000" dirty="0" smtClean="0"/>
              <a:t>2 </a:t>
            </a:r>
            <a:r>
              <a:rPr lang="en-GB" sz="2000" b="1" dirty="0" smtClean="0"/>
              <a:t>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 Practice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marL="962406" lvl="1" indent="-514350">
              <a:lnSpc>
                <a:spcPct val="90000"/>
              </a:lnSpc>
              <a:buNone/>
            </a:pPr>
            <a:r>
              <a:rPr lang="en-GB" dirty="0" smtClean="0"/>
              <a:t>Answers</a:t>
            </a:r>
          </a:p>
          <a:p>
            <a:pPr marL="962406" lvl="1" indent="-514350">
              <a:lnSpc>
                <a:spcPct val="90000"/>
              </a:lnSpc>
              <a:buAutoNum type="arabicPeriod"/>
            </a:pPr>
            <a:endParaRPr lang="en-GB" dirty="0" smtClean="0"/>
          </a:p>
          <a:p>
            <a:pPr marL="962406" lvl="1" indent="-514350">
              <a:lnSpc>
                <a:spcPct val="90000"/>
              </a:lnSpc>
              <a:buAutoNum type="arabicPeriod"/>
            </a:pPr>
            <a:r>
              <a:rPr lang="en-GB" dirty="0" smtClean="0"/>
              <a:t>24.7</a:t>
            </a:r>
          </a:p>
          <a:p>
            <a:pPr marL="962406" lvl="1" indent="-514350">
              <a:lnSpc>
                <a:spcPct val="90000"/>
              </a:lnSpc>
              <a:buAutoNum type="arabicPeriod"/>
            </a:pPr>
            <a:r>
              <a:rPr lang="en-GB" dirty="0" err="1" smtClean="0"/>
              <a:t>i</a:t>
            </a:r>
            <a:r>
              <a:rPr lang="en-GB" dirty="0" smtClean="0"/>
              <a:t> – overweight/borderline overweight</a:t>
            </a:r>
          </a:p>
          <a:p>
            <a:pPr>
              <a:buNone/>
            </a:pPr>
            <a:r>
              <a:rPr lang="en-GB" sz="2400" dirty="0" smtClean="0"/>
              <a:t>		ii – very close to border, graph does not distinguish 		between male and female, does not measure actual fat, 	has more/less muscle, pregnant </a:t>
            </a:r>
            <a:r>
              <a:rPr lang="en-GB" sz="2400" b="1" dirty="0" smtClean="0"/>
              <a:t>(max 2)</a:t>
            </a: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Obesity and Health Risks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Obesity is linked to: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Cancer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Coronary Heart Disease (CHD)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Type 2 Diabetes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Gallstones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Osteoarthritis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High Blood Pressure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36096" y="386104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This is the one we will focus on.</a:t>
            </a:r>
            <a:endParaRPr lang="en-GB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20072" y="2420888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4941168"/>
            <a:ext cx="8218488" cy="1584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CHD is a degenerative condition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involves the build-up of fatty tissue in the walls of the arteries that supply the heart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</TotalTime>
  <Words>664</Words>
  <Application>Microsoft Office PowerPoint</Application>
  <PresentationFormat>On-screen Show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Lesson 1 Nutrition, Diet &amp; CHD</vt:lpstr>
      <vt:lpstr>Slide 2</vt:lpstr>
      <vt:lpstr>Starter Question</vt:lpstr>
      <vt:lpstr>A Balanced Diet...</vt:lpstr>
      <vt:lpstr>Task</vt:lpstr>
      <vt:lpstr>Guideline Daily Amounts</vt:lpstr>
      <vt:lpstr>Malnutrition &amp; Obesity</vt:lpstr>
      <vt:lpstr>Exam Practice</vt:lpstr>
      <vt:lpstr>Obesity and Health Risks</vt:lpstr>
      <vt:lpstr>CHD</vt:lpstr>
      <vt:lpstr>Task</vt:lpstr>
      <vt:lpstr>Cholesterol</vt:lpstr>
      <vt:lpstr>HDL vs. LDL</vt:lpstr>
      <vt:lpstr>Plenary Questions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sci tech</cp:lastModifiedBy>
  <cp:revision>6</cp:revision>
  <dcterms:created xsi:type="dcterms:W3CDTF">2014-02-11T19:35:20Z</dcterms:created>
  <dcterms:modified xsi:type="dcterms:W3CDTF">2014-03-12T14:00:20Z</dcterms:modified>
</cp:coreProperties>
</file>