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70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030-54F1-41D4-ABEC-1A1E0DA9CCF2}" type="datetimeFigureOut">
              <a:rPr lang="en-GB" smtClean="0"/>
              <a:pPr/>
              <a:t>21/03/2014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9385-36C8-48F4-8C5D-CD851C1877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030-54F1-41D4-ABEC-1A1E0DA9CCF2}" type="datetimeFigureOut">
              <a:rPr lang="en-GB" smtClean="0"/>
              <a:pPr/>
              <a:t>21/03/2014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9385-36C8-48F4-8C5D-CD851C1877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030-54F1-41D4-ABEC-1A1E0DA9CCF2}" type="datetimeFigureOut">
              <a:rPr lang="en-GB" smtClean="0"/>
              <a:pPr/>
              <a:t>21/03/2014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9385-36C8-48F4-8C5D-CD851C1877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030-54F1-41D4-ABEC-1A1E0DA9CCF2}" type="datetimeFigureOut">
              <a:rPr lang="en-GB" smtClean="0"/>
              <a:pPr/>
              <a:t>21/03/2014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9385-36C8-48F4-8C5D-CD851C1877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030-54F1-41D4-ABEC-1A1E0DA9CCF2}" type="datetimeFigureOut">
              <a:rPr lang="en-GB" smtClean="0"/>
              <a:pPr/>
              <a:t>21/03/2014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9385-36C8-48F4-8C5D-CD851C1877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030-54F1-41D4-ABEC-1A1E0DA9CCF2}" type="datetimeFigureOut">
              <a:rPr lang="en-GB" smtClean="0"/>
              <a:pPr/>
              <a:t>21/03/2014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9385-36C8-48F4-8C5D-CD851C1877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030-54F1-41D4-ABEC-1A1E0DA9CCF2}" type="datetimeFigureOut">
              <a:rPr lang="en-GB" smtClean="0"/>
              <a:pPr/>
              <a:t>21/03/2014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9385-36C8-48F4-8C5D-CD851C1877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030-54F1-41D4-ABEC-1A1E0DA9CCF2}" type="datetimeFigureOut">
              <a:rPr lang="en-GB" smtClean="0"/>
              <a:pPr/>
              <a:t>21/03/2014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3F9385-36C8-48F4-8C5D-CD851C1877A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030-54F1-41D4-ABEC-1A1E0DA9CCF2}" type="datetimeFigureOut">
              <a:rPr lang="en-GB" smtClean="0"/>
              <a:pPr/>
              <a:t>21/03/2014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9385-36C8-48F4-8C5D-CD851C1877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030-54F1-41D4-ABEC-1A1E0DA9CCF2}" type="datetimeFigureOut">
              <a:rPr lang="en-GB" smtClean="0"/>
              <a:pPr/>
              <a:t>21/03/2014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D3F9385-36C8-48F4-8C5D-CD851C1877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C1CE030-54F1-41D4-ABEC-1A1E0DA9CCF2}" type="datetimeFigureOut">
              <a:rPr lang="en-GB" smtClean="0"/>
              <a:pPr/>
              <a:t>21/03/2014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9385-36C8-48F4-8C5D-CD851C1877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C1CE030-54F1-41D4-ABEC-1A1E0DA9CCF2}" type="datetimeFigureOut">
              <a:rPr lang="en-GB" smtClean="0"/>
              <a:pPr/>
              <a:t>21/03/2014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D3F9385-36C8-48F4-8C5D-CD851C1877A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rW54_vM9SF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Lesson 2</a:t>
            </a:r>
            <a:br>
              <a:rPr lang="en-GB" dirty="0" smtClean="0"/>
            </a:br>
            <a:r>
              <a:rPr lang="en-GB" dirty="0" smtClean="0"/>
              <a:t>Food Production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OCR AS Biology – F212 – Module 2</a:t>
            </a:r>
          </a:p>
          <a:p>
            <a:r>
              <a:rPr lang="en-GB" dirty="0" smtClean="0"/>
              <a:t>Food &amp; Health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77809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Selective Breeding in Animals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16624"/>
          </a:xfrm>
        </p:spPr>
        <p:txBody>
          <a:bodyPr>
            <a:normAutofit/>
          </a:bodyPr>
          <a:lstStyle/>
          <a:p>
            <a:r>
              <a:rPr lang="en-GB" sz="2400" dirty="0" smtClean="0"/>
              <a:t>Food production has been vastly increased due to the selective breeding of animals.</a:t>
            </a:r>
          </a:p>
          <a:p>
            <a:endParaRPr lang="en-GB" sz="2400" dirty="0" smtClean="0"/>
          </a:p>
          <a:p>
            <a:r>
              <a:rPr lang="en-GB" sz="2400" dirty="0" smtClean="0"/>
              <a:t>There have been massive increases in the yield of meat, milk and eggs.</a:t>
            </a:r>
          </a:p>
          <a:p>
            <a:r>
              <a:rPr lang="en-GB" sz="2400" dirty="0" smtClean="0"/>
              <a:t>Faster growing breeds:</a:t>
            </a:r>
          </a:p>
          <a:p>
            <a:pPr lvl="1"/>
            <a:r>
              <a:rPr lang="en-GB" sz="2000" dirty="0" smtClean="0"/>
              <a:t>Farmed salmon: </a:t>
            </a:r>
          </a:p>
          <a:p>
            <a:pPr lvl="2"/>
            <a:r>
              <a:rPr lang="en-GB" sz="1800" dirty="0" smtClean="0"/>
              <a:t>reduce time to market </a:t>
            </a:r>
          </a:p>
          <a:p>
            <a:r>
              <a:rPr lang="en-GB" sz="2400" dirty="0" smtClean="0"/>
              <a:t>Production of lean (low fat) meat.</a:t>
            </a:r>
          </a:p>
          <a:p>
            <a:r>
              <a:rPr lang="en-GB" sz="2400" dirty="0" smtClean="0"/>
              <a:t>Egg laying chickens can lay up to 300 eggs per year.</a:t>
            </a:r>
          </a:p>
          <a:p>
            <a:pPr>
              <a:buNone/>
            </a:pPr>
            <a:endParaRPr lang="en-GB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GB" sz="2400" dirty="0" smtClean="0"/>
          </a:p>
        </p:txBody>
      </p:sp>
      <p:sp>
        <p:nvSpPr>
          <p:cNvPr id="1026" name="AutoShape 2" descr="http://patienttalk.org/wp-content/uploads/2013/07/A-balanced-diet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77809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Selective Breeding in Plants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16624"/>
          </a:xfrm>
        </p:spPr>
        <p:txBody>
          <a:bodyPr>
            <a:normAutofit/>
          </a:bodyPr>
          <a:lstStyle/>
          <a:p>
            <a:r>
              <a:rPr lang="en-GB" dirty="0" smtClean="0"/>
              <a:t>Examples:</a:t>
            </a:r>
          </a:p>
          <a:p>
            <a:endParaRPr lang="en-GB" dirty="0" smtClean="0"/>
          </a:p>
          <a:p>
            <a:pPr lvl="1"/>
            <a:r>
              <a:rPr lang="en-GB" dirty="0" smtClean="0"/>
              <a:t>Tomatoes</a:t>
            </a:r>
          </a:p>
          <a:p>
            <a:pPr lvl="2"/>
            <a:r>
              <a:rPr lang="en-GB" dirty="0" smtClean="0"/>
              <a:t>Bred with improved disease resistance</a:t>
            </a:r>
          </a:p>
          <a:p>
            <a:pPr lvl="1"/>
            <a:r>
              <a:rPr lang="en-GB" dirty="0" smtClean="0"/>
              <a:t>Apples</a:t>
            </a:r>
          </a:p>
          <a:p>
            <a:pPr lvl="2"/>
            <a:r>
              <a:rPr lang="en-GB" dirty="0" smtClean="0"/>
              <a:t>Varieties with improved texture and flavour</a:t>
            </a:r>
          </a:p>
          <a:p>
            <a:pPr lvl="1"/>
            <a:r>
              <a:rPr lang="en-GB" dirty="0" smtClean="0"/>
              <a:t>Better quality </a:t>
            </a:r>
          </a:p>
          <a:p>
            <a:pPr lvl="2"/>
            <a:r>
              <a:rPr lang="en-GB" dirty="0" smtClean="0"/>
              <a:t>Nutritional value</a:t>
            </a:r>
          </a:p>
          <a:p>
            <a:pPr lvl="2"/>
            <a:r>
              <a:rPr lang="en-GB" dirty="0" smtClean="0"/>
              <a:t>flavour</a:t>
            </a:r>
          </a:p>
          <a:p>
            <a:pPr>
              <a:buNone/>
            </a:pPr>
            <a:endParaRPr lang="en-GB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GB" sz="2400" dirty="0" smtClean="0"/>
          </a:p>
        </p:txBody>
      </p:sp>
      <p:sp>
        <p:nvSpPr>
          <p:cNvPr id="1026" name="AutoShape 2" descr="http://patienttalk.org/wp-content/uploads/2013/07/A-balanced-diet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1520" y="346646"/>
            <a:ext cx="8640960" cy="77809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Using Chemicals to Increase Food Production</a:t>
            </a:r>
            <a:endParaRPr lang="en-GB" dirty="0"/>
          </a:p>
        </p:txBody>
      </p:sp>
      <p:sp>
        <p:nvSpPr>
          <p:cNvPr id="1026" name="AutoShape 2" descr="http://patienttalk.org/wp-content/uploads/2013/07/A-balanced-diet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23528" y="1556792"/>
            <a:ext cx="828092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Use page 157 to answer the following questions:</a:t>
            </a:r>
          </a:p>
          <a:p>
            <a:endParaRPr lang="en-GB" sz="2800" dirty="0" smtClean="0"/>
          </a:p>
          <a:p>
            <a:pPr marL="514350" indent="-514350">
              <a:buAutoNum type="arabicPeriod"/>
            </a:pPr>
            <a:r>
              <a:rPr lang="en-GB" sz="2800" dirty="0" smtClean="0"/>
              <a:t>Plants require minerals for growth. What can be added to soil, and what minerals does this substance provide?</a:t>
            </a:r>
          </a:p>
          <a:p>
            <a:pPr marL="514350" indent="-514350">
              <a:buAutoNum type="arabicPeriod"/>
            </a:pPr>
            <a:r>
              <a:rPr lang="en-GB" sz="2800" dirty="0" smtClean="0"/>
              <a:t>Give at least two examples of the use of pesticides to increase food production.</a:t>
            </a:r>
          </a:p>
          <a:p>
            <a:pPr marL="514350" indent="-514350">
              <a:buAutoNum type="arabicPeriod"/>
            </a:pPr>
            <a:r>
              <a:rPr lang="en-GB" sz="2800" dirty="0" smtClean="0"/>
              <a:t>Intensively reared livestock are kept very close to each other. There is often spread of disease. How is this prevented?</a:t>
            </a:r>
          </a:p>
          <a:p>
            <a:pPr marL="514350" indent="-514350">
              <a:buAutoNum type="arabicPeriod"/>
            </a:pPr>
            <a:endParaRPr lang="en-GB" sz="2800" dirty="0" smtClean="0"/>
          </a:p>
          <a:p>
            <a:pPr marL="514350" indent="-514350" algn="ctr"/>
            <a:r>
              <a:rPr lang="en-GB" sz="2800" b="1" dirty="0" smtClean="0">
                <a:solidFill>
                  <a:srgbClr val="FF0000"/>
                </a:solidFill>
              </a:rPr>
              <a:t>ANSWER IN FULL SENTENCES</a:t>
            </a:r>
            <a:endParaRPr lang="en-GB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Explain the difference between </a:t>
            </a:r>
            <a:r>
              <a:rPr lang="en-GB" i="1" dirty="0" smtClean="0"/>
              <a:t>natural selection</a:t>
            </a:r>
            <a:r>
              <a:rPr lang="en-GB" dirty="0" smtClean="0"/>
              <a:t> and </a:t>
            </a:r>
            <a:r>
              <a:rPr lang="en-GB" i="1" dirty="0" smtClean="0"/>
              <a:t>artificial selection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How does the application of a pesticide improve the yield of a crop such as wheat?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6183" y="332656"/>
            <a:ext cx="4040188" cy="838200"/>
          </a:xfrm>
        </p:spPr>
        <p:txBody>
          <a:bodyPr>
            <a:noAutofit/>
          </a:bodyPr>
          <a:lstStyle/>
          <a:p>
            <a:r>
              <a:rPr lang="en-GB" sz="3100" dirty="0" smtClean="0"/>
              <a:t>Learning Objectives</a:t>
            </a:r>
            <a:endParaRPr lang="en-GB" sz="31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644008" y="332656"/>
            <a:ext cx="4041775" cy="838200"/>
          </a:xfrm>
        </p:spPr>
        <p:txBody>
          <a:bodyPr/>
          <a:lstStyle/>
          <a:p>
            <a:r>
              <a:rPr lang="en-GB" sz="3100" dirty="0" smtClean="0"/>
              <a:t>Success Criteria</a:t>
            </a:r>
            <a:endParaRPr lang="en-GB" sz="31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4864416"/>
          </a:xfrm>
        </p:spPr>
        <p:txBody>
          <a:bodyPr/>
          <a:lstStyle/>
          <a:p>
            <a:r>
              <a:rPr lang="en-GB" dirty="0" smtClean="0"/>
              <a:t>Understand that humans depend on plants for food.</a:t>
            </a:r>
          </a:p>
          <a:p>
            <a:r>
              <a:rPr lang="en-GB" dirty="0" smtClean="0"/>
              <a:t>Understand that the process of selective breeding is essential for increased food production.</a:t>
            </a:r>
          </a:p>
          <a:p>
            <a:r>
              <a:rPr lang="en-GB" dirty="0" smtClean="0"/>
              <a:t>Understand the use of chemicals in increasing production.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4864416"/>
          </a:xfrm>
        </p:spPr>
        <p:txBody>
          <a:bodyPr/>
          <a:lstStyle/>
          <a:p>
            <a:r>
              <a:rPr lang="en-GB" dirty="0" smtClean="0"/>
              <a:t>Outline the stages involved in selective breeding (E-D)</a:t>
            </a:r>
          </a:p>
          <a:p>
            <a:r>
              <a:rPr lang="en-GB" dirty="0" smtClean="0"/>
              <a:t>Describe how pesticides and antibiotics can be used to increase yield (C-B).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77809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Starter Question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1662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 smtClean="0"/>
              <a:t>Explain how the following could increase food productivity:</a:t>
            </a:r>
          </a:p>
          <a:p>
            <a:pPr>
              <a:lnSpc>
                <a:spcPct val="90000"/>
              </a:lnSpc>
            </a:pPr>
            <a:endParaRPr lang="en-GB" dirty="0" smtClean="0"/>
          </a:p>
          <a:p>
            <a:pPr marL="550926" indent="-514350">
              <a:lnSpc>
                <a:spcPct val="90000"/>
              </a:lnSpc>
              <a:buAutoNum type="arabicPeriod"/>
            </a:pPr>
            <a:r>
              <a:rPr lang="en-GB" dirty="0" smtClean="0"/>
              <a:t>Fertilisers</a:t>
            </a:r>
          </a:p>
          <a:p>
            <a:pPr marL="550926" indent="-514350">
              <a:lnSpc>
                <a:spcPct val="90000"/>
              </a:lnSpc>
              <a:buAutoNum type="arabicPeriod"/>
            </a:pPr>
            <a:endParaRPr lang="en-GB" dirty="0" smtClean="0"/>
          </a:p>
          <a:p>
            <a:pPr marL="550926" indent="-514350">
              <a:lnSpc>
                <a:spcPct val="90000"/>
              </a:lnSpc>
              <a:buAutoNum type="arabicPeriod"/>
            </a:pPr>
            <a:r>
              <a:rPr lang="en-GB" dirty="0" smtClean="0"/>
              <a:t>Pesticides</a:t>
            </a:r>
          </a:p>
          <a:p>
            <a:pPr marL="550926" indent="-514350">
              <a:lnSpc>
                <a:spcPct val="90000"/>
              </a:lnSpc>
              <a:buAutoNum type="arabicPeriod"/>
            </a:pPr>
            <a:endParaRPr lang="en-GB" dirty="0" smtClean="0"/>
          </a:p>
          <a:p>
            <a:pPr marL="550926" indent="-514350">
              <a:lnSpc>
                <a:spcPct val="90000"/>
              </a:lnSpc>
              <a:buAutoNum type="arabicPeriod"/>
            </a:pPr>
            <a:r>
              <a:rPr lang="en-GB" dirty="0" smtClean="0"/>
              <a:t>Fungicide</a:t>
            </a:r>
          </a:p>
          <a:p>
            <a:pPr marL="550926" indent="-514350">
              <a:lnSpc>
                <a:spcPct val="90000"/>
              </a:lnSpc>
              <a:buAutoNum type="arabicPeriod"/>
            </a:pPr>
            <a:endParaRPr lang="en-GB" dirty="0" smtClean="0"/>
          </a:p>
          <a:p>
            <a:pPr marL="550926" indent="-514350">
              <a:lnSpc>
                <a:spcPct val="90000"/>
              </a:lnSpc>
              <a:buAutoNum type="arabicPeriod"/>
            </a:pPr>
            <a:r>
              <a:rPr lang="en-GB" dirty="0" smtClean="0"/>
              <a:t>Antibiotics</a:t>
            </a:r>
          </a:p>
          <a:p>
            <a:pPr>
              <a:buNone/>
            </a:pPr>
            <a:endParaRPr lang="en-GB" dirty="0" smtClean="0"/>
          </a:p>
        </p:txBody>
      </p:sp>
      <p:sp>
        <p:nvSpPr>
          <p:cNvPr id="1026" name="AutoShape 2" descr="http://patienttalk.org/wp-content/uploads/2013/07/A-balanced-diet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77809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Food Chains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16624"/>
          </a:xfrm>
        </p:spPr>
        <p:txBody>
          <a:bodyPr>
            <a:normAutofit/>
          </a:bodyPr>
          <a:lstStyle/>
          <a:p>
            <a:r>
              <a:rPr lang="en-GB" sz="2800" dirty="0" smtClean="0"/>
              <a:t>Food chains represent feeding relationships between living organisms</a:t>
            </a:r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en-GB" sz="2800" dirty="0" smtClean="0"/>
          </a:p>
          <a:p>
            <a:r>
              <a:rPr lang="en-GB" sz="2800" dirty="0" smtClean="0"/>
              <a:t>Plants are the basis of all food chains</a:t>
            </a:r>
          </a:p>
          <a:p>
            <a:pPr lvl="1"/>
            <a:r>
              <a:rPr lang="en-GB" sz="2400" dirty="0" smtClean="0"/>
              <a:t>They are </a:t>
            </a:r>
            <a:r>
              <a:rPr lang="en-GB" sz="2400" b="1" dirty="0" err="1" smtClean="0"/>
              <a:t>Autotrophs</a:t>
            </a:r>
            <a:r>
              <a:rPr lang="en-GB" sz="2400" b="1" dirty="0" smtClean="0"/>
              <a:t>:</a:t>
            </a:r>
          </a:p>
          <a:p>
            <a:pPr lvl="2"/>
            <a:r>
              <a:rPr lang="en-GB" sz="2000" dirty="0" smtClean="0"/>
              <a:t>Use an external energy source and simple inorganic molecules to make complex organic molecules</a:t>
            </a:r>
          </a:p>
          <a:p>
            <a:pPr lvl="2"/>
            <a:r>
              <a:rPr lang="en-GB" sz="2000" dirty="0" smtClean="0"/>
              <a:t>This is called photosynthesis.</a:t>
            </a:r>
          </a:p>
        </p:txBody>
      </p:sp>
      <p:sp>
        <p:nvSpPr>
          <p:cNvPr id="1026" name="AutoShape 2" descr="http://patienttalk.org/wp-content/uploads/2013/07/A-balanced-diet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1266" name="Picture 2" descr="http://www.sheppardsoftware.com/content/animals/kidscorner/images/foodchain/fullchai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060848"/>
            <a:ext cx="4968552" cy="19460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77809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Define the following: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16624"/>
          </a:xfrm>
        </p:spPr>
        <p:txBody>
          <a:bodyPr>
            <a:normAutofit/>
          </a:bodyPr>
          <a:lstStyle/>
          <a:p>
            <a:r>
              <a:rPr lang="en-GB" dirty="0" smtClean="0"/>
              <a:t>Producer:</a:t>
            </a:r>
          </a:p>
          <a:p>
            <a:endParaRPr lang="en-GB" dirty="0" smtClean="0"/>
          </a:p>
          <a:p>
            <a:r>
              <a:rPr lang="en-GB" dirty="0" smtClean="0"/>
              <a:t>Consumer:</a:t>
            </a:r>
          </a:p>
          <a:p>
            <a:endParaRPr lang="en-GB" dirty="0" smtClean="0"/>
          </a:p>
          <a:p>
            <a:r>
              <a:rPr lang="en-GB" dirty="0" smtClean="0"/>
              <a:t>Herbivore:</a:t>
            </a:r>
          </a:p>
          <a:p>
            <a:endParaRPr lang="en-GB" dirty="0" smtClean="0"/>
          </a:p>
          <a:p>
            <a:r>
              <a:rPr lang="en-GB" dirty="0" smtClean="0"/>
              <a:t>Carnivore:</a:t>
            </a:r>
          </a:p>
          <a:p>
            <a:endParaRPr lang="en-GB" dirty="0" smtClean="0"/>
          </a:p>
          <a:p>
            <a:r>
              <a:rPr lang="en-GB" dirty="0" smtClean="0"/>
              <a:t>Omnivore:</a:t>
            </a:r>
          </a:p>
        </p:txBody>
      </p:sp>
      <p:sp>
        <p:nvSpPr>
          <p:cNvPr id="1026" name="AutoShape 2" descr="http://patienttalk.org/wp-content/uploads/2013/07/A-balanced-diet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2411760" y="1484784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Converts light energy in chemical energy stored within organic molecules.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483768" y="2771636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Consumes another organism in order to obtain energy.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411760" y="3790781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Only consumes plant material.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411760" y="5013176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Consumes other animals.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2411760" y="6021288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Consumes both animals and plants regularly. Humans are omnivores.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77809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Food Production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1662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800" dirty="0" smtClean="0"/>
              <a:t>We can increase food production by making food chains more efficient.</a:t>
            </a:r>
          </a:p>
          <a:p>
            <a:pPr>
              <a:lnSpc>
                <a:spcPct val="90000"/>
              </a:lnSpc>
            </a:pPr>
            <a:endParaRPr lang="en-GB" sz="2800" dirty="0" smtClean="0"/>
          </a:p>
          <a:p>
            <a:pPr>
              <a:lnSpc>
                <a:spcPct val="90000"/>
              </a:lnSpc>
            </a:pPr>
            <a:r>
              <a:rPr lang="en-GB" sz="2800" dirty="0" smtClean="0"/>
              <a:t>Plants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Improve growth rate of crops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Increase yield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Reduce losses due to pests and diseases</a:t>
            </a:r>
          </a:p>
          <a:p>
            <a:pPr>
              <a:lnSpc>
                <a:spcPct val="90000"/>
              </a:lnSpc>
            </a:pPr>
            <a:r>
              <a:rPr lang="en-GB" sz="2800" dirty="0" smtClean="0"/>
              <a:t>Animals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Increase rate of growth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Increase productivity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Increase resistance to disease</a:t>
            </a:r>
          </a:p>
          <a:p>
            <a:pPr>
              <a:buNone/>
            </a:pPr>
            <a:endParaRPr lang="en-GB" dirty="0" smtClean="0"/>
          </a:p>
        </p:txBody>
      </p:sp>
      <p:sp>
        <p:nvSpPr>
          <p:cNvPr id="1026" name="AutoShape 2" descr="http://patienttalk.org/wp-content/uploads/2013/07/A-balanced-diet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77809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Selective Breeding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16624"/>
          </a:xfrm>
        </p:spPr>
        <p:txBody>
          <a:bodyPr>
            <a:normAutofit/>
          </a:bodyPr>
          <a:lstStyle/>
          <a:p>
            <a:r>
              <a:rPr lang="en-GB" sz="2800" dirty="0" smtClean="0"/>
              <a:t>Video on super-</a:t>
            </a:r>
            <a:r>
              <a:rPr lang="en-GB" sz="2800" dirty="0" err="1" smtClean="0"/>
              <a:t>musclely</a:t>
            </a:r>
            <a:r>
              <a:rPr lang="en-GB" sz="2800" dirty="0" smtClean="0"/>
              <a:t> cows:</a:t>
            </a:r>
          </a:p>
          <a:p>
            <a:endParaRPr lang="en-GB" sz="2800" dirty="0" smtClean="0"/>
          </a:p>
          <a:p>
            <a:pPr algn="ctr">
              <a:buNone/>
            </a:pPr>
            <a:r>
              <a:rPr lang="en-GB" sz="2800" dirty="0" smtClean="0">
                <a:hlinkClick r:id="rId2"/>
              </a:rPr>
              <a:t>http://www.youtube.com/watch?v=rW54_vM9SF0</a:t>
            </a:r>
            <a:endParaRPr lang="en-GB" sz="2800" dirty="0" smtClean="0"/>
          </a:p>
          <a:p>
            <a:pPr algn="ctr">
              <a:buNone/>
            </a:pPr>
            <a:endParaRPr lang="en-GB" sz="2800" dirty="0" smtClean="0"/>
          </a:p>
          <a:p>
            <a:endParaRPr lang="en-GB" sz="2800" dirty="0" smtClean="0"/>
          </a:p>
        </p:txBody>
      </p:sp>
      <p:sp>
        <p:nvSpPr>
          <p:cNvPr id="1026" name="AutoShape 2" descr="http://patienttalk.org/wp-content/uploads/2013/07/A-balanced-diet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77809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Selective Breeding</a:t>
            </a:r>
            <a:endParaRPr lang="en-GB" dirty="0"/>
          </a:p>
        </p:txBody>
      </p:sp>
      <p:sp>
        <p:nvSpPr>
          <p:cNvPr id="1026" name="AutoShape 2" descr="http://patienttalk.org/wp-content/uploads/2013/07/A-balanced-diet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Content Placeholder 7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16624"/>
          </a:xfrm>
        </p:spPr>
        <p:txBody>
          <a:bodyPr>
            <a:normAutofit/>
          </a:bodyPr>
          <a:lstStyle/>
          <a:p>
            <a:r>
              <a:rPr lang="en-GB" sz="2800" dirty="0" smtClean="0"/>
              <a:t>Also known as </a:t>
            </a:r>
            <a:r>
              <a:rPr lang="en-GB" sz="2800" b="1" dirty="0" smtClean="0"/>
              <a:t>artificial selection.</a:t>
            </a:r>
            <a:endParaRPr lang="en-GB" sz="2800" dirty="0" smtClean="0"/>
          </a:p>
          <a:p>
            <a:pPr lvl="1"/>
            <a:r>
              <a:rPr lang="en-GB" sz="2400" dirty="0" smtClean="0"/>
              <a:t>Humans breed animals with desirable traits.</a:t>
            </a:r>
          </a:p>
          <a:p>
            <a:pPr lvl="1"/>
            <a:r>
              <a:rPr lang="en-GB" sz="2400" dirty="0" smtClean="0"/>
              <a:t>Over time, the desirable traits were exaggerated. </a:t>
            </a:r>
          </a:p>
          <a:p>
            <a:pPr lvl="1"/>
            <a:r>
              <a:rPr lang="en-GB" sz="2400" dirty="0" smtClean="0"/>
              <a:t>The purpose of artificial selection is to increase the benefit to humans.</a:t>
            </a:r>
          </a:p>
          <a:p>
            <a:pPr lvl="1"/>
            <a:endParaRPr lang="en-GB" sz="2400" dirty="0" smtClean="0"/>
          </a:p>
          <a:p>
            <a:r>
              <a:rPr lang="en-GB" sz="2800" dirty="0" smtClean="0"/>
              <a:t>Stages to Selective Breeding:</a:t>
            </a:r>
          </a:p>
          <a:p>
            <a:endParaRPr lang="en-GB" sz="2800" dirty="0" smtClean="0"/>
          </a:p>
          <a:p>
            <a:pPr lvl="1"/>
            <a:r>
              <a:rPr lang="en-GB" sz="2400" dirty="0" smtClean="0"/>
              <a:t>Isolation </a:t>
            </a:r>
          </a:p>
          <a:p>
            <a:pPr lvl="1"/>
            <a:r>
              <a:rPr lang="en-GB" sz="2400" dirty="0" smtClean="0"/>
              <a:t>Artificial selection</a:t>
            </a:r>
          </a:p>
          <a:p>
            <a:pPr lvl="1"/>
            <a:r>
              <a:rPr lang="en-GB" sz="2400" dirty="0" smtClean="0"/>
              <a:t>Inbreeding</a:t>
            </a:r>
          </a:p>
          <a:p>
            <a:pPr algn="ctr">
              <a:buNone/>
            </a:pPr>
            <a:endParaRPr lang="en-GB" sz="2800" dirty="0" smtClean="0"/>
          </a:p>
          <a:p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wisdompanel.co.uk/view/bin/images/dog_history_tre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052736"/>
            <a:ext cx="7776864" cy="527530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51520" y="260648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The domestication and selective breeding of wolves...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226</TotalTime>
  <Words>483</Words>
  <Application>Microsoft Office PowerPoint</Application>
  <PresentationFormat>On-screen Show (4:3)</PresentationFormat>
  <Paragraphs>103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Technic</vt:lpstr>
      <vt:lpstr>Lesson 2 Food Production</vt:lpstr>
      <vt:lpstr>Slide 2</vt:lpstr>
      <vt:lpstr>Starter Question</vt:lpstr>
      <vt:lpstr>Food Chains</vt:lpstr>
      <vt:lpstr>Define the following:</vt:lpstr>
      <vt:lpstr>Food Production</vt:lpstr>
      <vt:lpstr>Selective Breeding</vt:lpstr>
      <vt:lpstr>Selective Breeding</vt:lpstr>
      <vt:lpstr>Slide 9</vt:lpstr>
      <vt:lpstr>Selective Breeding in Animals</vt:lpstr>
      <vt:lpstr>Selective Breeding in Plants</vt:lpstr>
      <vt:lpstr>Using Chemicals to Increase Food Production</vt:lpstr>
      <vt:lpstr>Plenary Questions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 Nutrition, Diet &amp; CHD</dc:title>
  <dc:creator>Varinder Singh</dc:creator>
  <cp:lastModifiedBy>Varinder Singh</cp:lastModifiedBy>
  <cp:revision>8</cp:revision>
  <dcterms:created xsi:type="dcterms:W3CDTF">2014-02-11T19:35:20Z</dcterms:created>
  <dcterms:modified xsi:type="dcterms:W3CDTF">2014-03-21T09:58:12Z</dcterms:modified>
</cp:coreProperties>
</file>