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72" r:id="rId8"/>
    <p:sldId id="273" r:id="rId9"/>
    <p:sldId id="267" r:id="rId10"/>
    <p:sldId id="275" r:id="rId11"/>
    <p:sldId id="274" r:id="rId12"/>
    <p:sldId id="276" r:id="rId13"/>
    <p:sldId id="277" r:id="rId14"/>
    <p:sldId id="278" r:id="rId15"/>
    <p:sldId id="269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1CE030-54F1-41D4-ABEC-1A1E0DA9CCF2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1CE030-54F1-41D4-ABEC-1A1E0DA9CCF2}" type="datetimeFigureOut">
              <a:rPr lang="en-GB" smtClean="0"/>
              <a:pPr/>
              <a:t>24/02/2014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Lesson 3</a:t>
            </a:r>
            <a:br>
              <a:rPr lang="en-GB" dirty="0" smtClean="0"/>
            </a:br>
            <a:r>
              <a:rPr lang="en-GB" dirty="0" smtClean="0"/>
              <a:t>Microorganisms &amp; Food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OCR AS Biology – F212 – Module 2</a:t>
            </a:r>
          </a:p>
          <a:p>
            <a:r>
              <a:rPr lang="en-GB" dirty="0" smtClean="0"/>
              <a:t>Food &amp; Health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Microorganisms In Making Food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Microorganisms in Making Food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Microorganisms aren’t all bad – they can be used to make food too.</a:t>
            </a:r>
          </a:p>
          <a:p>
            <a:pPr>
              <a:buNone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698" name="Picture 2" descr="http://i.telegraph.co.uk/multimedia/archive/02344/Yoghurt_234441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460849" cy="2160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1700808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/>
              <a:t>Yoghurt</a:t>
            </a:r>
          </a:p>
          <a:p>
            <a:pPr algn="ctr"/>
            <a:r>
              <a:rPr lang="en-GB" sz="2000" i="1" dirty="0" smtClean="0"/>
              <a:t>Lactobacillus</a:t>
            </a:r>
            <a:r>
              <a:rPr lang="en-GB" sz="2000" dirty="0" smtClean="0"/>
              <a:t> uses lactose in milk to make lactic acid. The milk is partially digested by the bacteria.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This makes it easy to digest for us.</a:t>
            </a:r>
          </a:p>
        </p:txBody>
      </p:sp>
      <p:pic>
        <p:nvPicPr>
          <p:cNvPr id="29700" name="Picture 4" descr="http://i.telegraph.co.uk/multimedia/archive/01292/cheese_129261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3960440" cy="247958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4221088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/>
              <a:t>Cheese</a:t>
            </a:r>
          </a:p>
          <a:p>
            <a:pPr algn="ctr"/>
            <a:r>
              <a:rPr lang="en-GB" sz="2000" dirty="0" smtClean="0"/>
              <a:t>Milk is allowed to curdle. The solid, curdled milk is acted upon by </a:t>
            </a:r>
            <a:r>
              <a:rPr lang="en-GB" sz="2000" i="1" dirty="0" smtClean="0"/>
              <a:t>Lactobacillus</a:t>
            </a:r>
            <a:r>
              <a:rPr lang="en-GB" sz="2000" dirty="0" smtClean="0"/>
              <a:t> and additional flavours can be achieved by contamination with </a:t>
            </a:r>
            <a:r>
              <a:rPr lang="en-GB" sz="2000" i="1" dirty="0" smtClean="0"/>
              <a:t>Penicillium</a:t>
            </a:r>
            <a:r>
              <a:rPr lang="en-GB" sz="2000" dirty="0" smtClean="0"/>
              <a:t>.</a:t>
            </a:r>
          </a:p>
          <a:p>
            <a:pPr algn="ctr"/>
            <a:r>
              <a:rPr lang="en-GB" sz="2000" dirty="0" smtClean="0"/>
              <a:t>(e.g. Blue cheese)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Microorganisms in Making Food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95536" y="141277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/>
              <a:t>Bread</a:t>
            </a:r>
          </a:p>
          <a:p>
            <a:pPr algn="ctr"/>
            <a:endParaRPr lang="en-GB" sz="2000" b="1" u="sng" dirty="0" smtClean="0"/>
          </a:p>
          <a:p>
            <a:pPr algn="ctr"/>
            <a:r>
              <a:rPr lang="en-GB" sz="2000" dirty="0" smtClean="0"/>
              <a:t>Bread is made to rise by yeast.</a:t>
            </a:r>
          </a:p>
          <a:p>
            <a:pPr algn="ctr"/>
            <a:r>
              <a:rPr lang="en-GB" sz="2000" dirty="0" smtClean="0"/>
              <a:t>Yeast respires anaerobically, releasing carbon dioxide bubbles.</a:t>
            </a:r>
          </a:p>
          <a:p>
            <a:pPr algn="ctr"/>
            <a:r>
              <a:rPr lang="en-GB" sz="2000" dirty="0" smtClean="0"/>
              <a:t>These cause bread to rise.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4077072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/>
              <a:t>Alcohol</a:t>
            </a:r>
          </a:p>
          <a:p>
            <a:pPr algn="ctr"/>
            <a:r>
              <a:rPr lang="en-GB" sz="2000" dirty="0" smtClean="0"/>
              <a:t>Cereal grains contain the sugar </a:t>
            </a:r>
            <a:r>
              <a:rPr lang="en-GB" sz="2000" b="1" dirty="0" smtClean="0"/>
              <a:t>maltose</a:t>
            </a:r>
            <a:r>
              <a:rPr lang="en-GB" sz="2000" dirty="0" smtClean="0"/>
              <a:t>, which yeast respire upon.</a:t>
            </a:r>
          </a:p>
          <a:p>
            <a:pPr algn="ctr"/>
            <a:r>
              <a:rPr lang="en-GB" sz="2000" dirty="0" smtClean="0"/>
              <a:t>Alcohol is produced as a product of anaerobic respiration by the yeast.</a:t>
            </a:r>
          </a:p>
          <a:p>
            <a:pPr algn="ctr"/>
            <a:r>
              <a:rPr lang="en-GB" sz="2000" dirty="0" smtClean="0"/>
              <a:t>Cereals are replaced with grapes when making wine.</a:t>
            </a:r>
          </a:p>
        </p:txBody>
      </p:sp>
      <p:pic>
        <p:nvPicPr>
          <p:cNvPr id="31746" name="Picture 2" descr="http://i.telegraph.co.uk/multimedia/archive/01807/bread_180797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797122" cy="2376264"/>
          </a:xfrm>
          <a:prstGeom prst="rect">
            <a:avLst/>
          </a:prstGeom>
          <a:noFill/>
        </p:spPr>
      </p:pic>
      <p:pic>
        <p:nvPicPr>
          <p:cNvPr id="31748" name="Picture 4" descr="http://kinkycurlycoilyme.com/wp-content/uploads/2011/05/Feed-Your-Hair-Be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91286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Quorn</a:t>
            </a:r>
            <a:r>
              <a:rPr lang="en-GB" baseline="30000" dirty="0" err="1" smtClean="0"/>
              <a:t>TM</a:t>
            </a:r>
            <a:endParaRPr lang="en-GB" baseline="30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 very well-known protein produced by a fungus is </a:t>
            </a:r>
            <a:r>
              <a:rPr lang="en-GB" sz="2000" b="1" dirty="0" err="1" smtClean="0"/>
              <a:t>mycoprotein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This is the protein present in the meat-substitute food product known as </a:t>
            </a:r>
            <a:r>
              <a:rPr lang="en-GB" sz="2000" dirty="0" err="1" smtClean="0"/>
              <a:t>Quorn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err="1" smtClean="0"/>
              <a:t>Quorn</a:t>
            </a:r>
            <a:r>
              <a:rPr lang="en-GB" sz="2000" dirty="0" smtClean="0"/>
              <a:t> is a very healthy option as it contains no animal fat or </a:t>
            </a:r>
            <a:r>
              <a:rPr lang="en-GB" sz="2000" b="1" dirty="0" smtClean="0"/>
              <a:t>cholesterol</a:t>
            </a:r>
            <a:r>
              <a:rPr lang="en-GB" sz="2000" dirty="0" smtClean="0"/>
              <a:t>, which as you now know can be harmful to health.</a:t>
            </a:r>
            <a:endParaRPr lang="en-GB" sz="2000" dirty="0" smtClean="0"/>
          </a:p>
          <a:p>
            <a:pPr>
              <a:buNone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204864"/>
            <a:ext cx="4217144" cy="2851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852936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</a:t>
            </a:r>
            <a:r>
              <a:rPr lang="en-US" sz="2000" dirty="0" err="1" smtClean="0"/>
              <a:t>mycoprotein</a:t>
            </a:r>
            <a:r>
              <a:rPr lang="en-US" sz="2000" dirty="0" smtClean="0"/>
              <a:t> in </a:t>
            </a:r>
            <a:r>
              <a:rPr lang="en-US" sz="2000" dirty="0" err="1" smtClean="0"/>
              <a:t>Quorn</a:t>
            </a:r>
            <a:r>
              <a:rPr lang="en-US" sz="2000" dirty="0" smtClean="0"/>
              <a:t> is made by the fungus:</a:t>
            </a:r>
          </a:p>
          <a:p>
            <a:pPr algn="ctr"/>
            <a:r>
              <a:rPr lang="en-US" sz="2000" i="1" dirty="0" err="1" smtClean="0"/>
              <a:t>Fusarium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venenatum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6300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Advantages &amp; Disadvantages of Using Microorganisms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Production of protein can be sped up.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Production can be increased/decreased according to demand.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No animal welfare issues.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Good source of protein for vegetarians.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Protein contains no animal fat or cholesterol.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Production could be combined with the removal of waste products.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017640" cy="452596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Some people might not want to eat it.</a:t>
            </a:r>
          </a:p>
          <a:p>
            <a:r>
              <a:rPr lang="en-US" sz="2000" dirty="0" smtClean="0"/>
              <a:t>Isolation of the protein from fungus is difficult.</a:t>
            </a:r>
          </a:p>
          <a:p>
            <a:r>
              <a:rPr lang="en-US" sz="2000" dirty="0" smtClean="0"/>
              <a:t>Protein has to be purified to ensure it’s not contaminated.</a:t>
            </a:r>
          </a:p>
          <a:p>
            <a:r>
              <a:rPr lang="en-US" sz="2000" dirty="0" smtClean="0"/>
              <a:t>Conditions are also ideal for pathogenic bacteria.</a:t>
            </a:r>
          </a:p>
          <a:p>
            <a:r>
              <a:rPr lang="en-US" sz="2000" dirty="0" smtClean="0"/>
              <a:t>The protein doesn’t have the exact taste/texture of traditional protein sources.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552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meant by food spoilage and how is it caused?</a:t>
            </a:r>
          </a:p>
          <a:p>
            <a:endParaRPr lang="en-GB" dirty="0"/>
          </a:p>
          <a:p>
            <a:r>
              <a:rPr lang="en-GB" dirty="0" smtClean="0"/>
              <a:t>D</a:t>
            </a:r>
            <a:r>
              <a:rPr lang="en-US" dirty="0" smtClean="0"/>
              <a:t>e</a:t>
            </a:r>
            <a:r>
              <a:rPr lang="en-GB" dirty="0" smtClean="0"/>
              <a:t>scribe how the processes of heating and cooling help to preserve foods.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6183" y="332656"/>
            <a:ext cx="4040188" cy="838200"/>
          </a:xfrm>
        </p:spPr>
        <p:txBody>
          <a:bodyPr>
            <a:noAutofit/>
          </a:bodyPr>
          <a:lstStyle/>
          <a:p>
            <a:r>
              <a:rPr lang="en-GB" sz="3100" dirty="0" smtClean="0"/>
              <a:t>Learning Objectives</a:t>
            </a:r>
            <a:endParaRPr lang="en-GB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838200"/>
          </a:xfrm>
        </p:spPr>
        <p:txBody>
          <a:bodyPr/>
          <a:lstStyle/>
          <a:p>
            <a:r>
              <a:rPr lang="en-GB" sz="3100" dirty="0" smtClean="0"/>
              <a:t>Success Criteria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64416"/>
          </a:xfrm>
        </p:spPr>
        <p:txBody>
          <a:bodyPr/>
          <a:lstStyle/>
          <a:p>
            <a:r>
              <a:rPr lang="en-GB" dirty="0" smtClean="0"/>
              <a:t>Understand that food spoilage can be harmful to human health.</a:t>
            </a:r>
          </a:p>
          <a:p>
            <a:r>
              <a:rPr lang="en-US" dirty="0" smtClean="0"/>
              <a:t>Understand the methods used to prevent food spoilage.</a:t>
            </a:r>
          </a:p>
          <a:p>
            <a:r>
              <a:rPr lang="en-US" dirty="0" smtClean="0"/>
              <a:t>Understand how microorganisms can be used to make food.</a:t>
            </a:r>
          </a:p>
          <a:p>
            <a:r>
              <a:rPr lang="en-US" dirty="0" smtClean="0"/>
              <a:t>Discuss the advantages and disadvantages of using microorganisms.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864416"/>
          </a:xfrm>
        </p:spPr>
        <p:txBody>
          <a:bodyPr/>
          <a:lstStyle/>
          <a:p>
            <a:r>
              <a:rPr lang="en-GB" dirty="0" smtClean="0"/>
              <a:t>Recall th</a:t>
            </a:r>
            <a:r>
              <a:rPr lang="en-GB" dirty="0" smtClean="0"/>
              <a:t>e ways in which food spoilage can be seen </a:t>
            </a:r>
            <a:r>
              <a:rPr lang="en-GB" dirty="0" smtClean="0"/>
              <a:t>(</a:t>
            </a:r>
            <a:r>
              <a:rPr lang="en-GB" dirty="0" smtClean="0"/>
              <a:t>E-D)</a:t>
            </a:r>
          </a:p>
          <a:p>
            <a:r>
              <a:rPr lang="en-GB" dirty="0" smtClean="0"/>
              <a:t>Describe the ways in which food spoilage can be prevented (</a:t>
            </a:r>
            <a:r>
              <a:rPr lang="en-GB" dirty="0" smtClean="0"/>
              <a:t>C-B)</a:t>
            </a:r>
            <a:r>
              <a:rPr lang="en-GB" dirty="0" smtClean="0"/>
              <a:t>.</a:t>
            </a:r>
          </a:p>
          <a:p>
            <a:r>
              <a:rPr lang="en-GB" dirty="0" smtClean="0"/>
              <a:t>Explain </a:t>
            </a:r>
            <a:r>
              <a:rPr lang="en-GB" smtClean="0"/>
              <a:t>how microorganisms </a:t>
            </a:r>
            <a:r>
              <a:rPr lang="en-GB" dirty="0" smtClean="0"/>
              <a:t>can be used to make food and the advantages/disadvantages of this (A-A*)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85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6183" y="332656"/>
            <a:ext cx="4040188" cy="838200"/>
          </a:xfrm>
        </p:spPr>
        <p:txBody>
          <a:bodyPr>
            <a:noAutofit/>
          </a:bodyPr>
          <a:lstStyle/>
          <a:p>
            <a:r>
              <a:rPr lang="en-GB" sz="3100" dirty="0" smtClean="0"/>
              <a:t>Learning Objectives</a:t>
            </a:r>
            <a:endParaRPr lang="en-GB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838200"/>
          </a:xfrm>
        </p:spPr>
        <p:txBody>
          <a:bodyPr/>
          <a:lstStyle/>
          <a:p>
            <a:r>
              <a:rPr lang="en-GB" sz="3100" dirty="0" smtClean="0"/>
              <a:t>Success Criteria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64416"/>
          </a:xfrm>
        </p:spPr>
        <p:txBody>
          <a:bodyPr/>
          <a:lstStyle/>
          <a:p>
            <a:r>
              <a:rPr lang="en-GB" dirty="0" smtClean="0"/>
              <a:t>Understand that food spoilage can be harmful to human health.</a:t>
            </a:r>
          </a:p>
          <a:p>
            <a:r>
              <a:rPr lang="en-US" dirty="0" smtClean="0"/>
              <a:t>Understand the methods used to prevent food spoilage.</a:t>
            </a:r>
          </a:p>
          <a:p>
            <a:r>
              <a:rPr lang="en-US" dirty="0" smtClean="0"/>
              <a:t>Understand how microorganisms can be used to make food.</a:t>
            </a:r>
          </a:p>
          <a:p>
            <a:r>
              <a:rPr lang="en-US" dirty="0" smtClean="0"/>
              <a:t>Discuss the advantages and disadvantages of using microorganisms.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864416"/>
          </a:xfrm>
        </p:spPr>
        <p:txBody>
          <a:bodyPr/>
          <a:lstStyle/>
          <a:p>
            <a:r>
              <a:rPr lang="en-GB" dirty="0" smtClean="0"/>
              <a:t>Recall th</a:t>
            </a:r>
            <a:r>
              <a:rPr lang="en-GB" dirty="0" smtClean="0"/>
              <a:t>e ways in which food spoilage can be seen </a:t>
            </a:r>
            <a:r>
              <a:rPr lang="en-GB" dirty="0" smtClean="0"/>
              <a:t>(</a:t>
            </a:r>
            <a:r>
              <a:rPr lang="en-GB" dirty="0" smtClean="0"/>
              <a:t>E-D)</a:t>
            </a:r>
          </a:p>
          <a:p>
            <a:r>
              <a:rPr lang="en-GB" dirty="0" smtClean="0"/>
              <a:t>Describe the ways in which food spoilage can be prevented (</a:t>
            </a:r>
            <a:r>
              <a:rPr lang="en-GB" dirty="0" smtClean="0"/>
              <a:t>C-B)</a:t>
            </a:r>
            <a:r>
              <a:rPr lang="en-GB" dirty="0" smtClean="0"/>
              <a:t>.</a:t>
            </a:r>
          </a:p>
          <a:p>
            <a:r>
              <a:rPr lang="en-GB" dirty="0" smtClean="0"/>
              <a:t>Explain how microorganisms can be used to make food and the advantages/disadvantages of this (A-A*) 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If a nuclear holocaust was imminent, what kind of food would you stock in your bomb shelter to last you through the next few months?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 descr="http://www.theshop.stuorg.iastate.edu/wp-content/uploads/2014/01/canned-foods.jpg"/>
          <p:cNvPicPr>
            <a:picLocks noChangeAspect="1" noChangeArrowheads="1"/>
          </p:cNvPicPr>
          <p:nvPr/>
        </p:nvPicPr>
        <p:blipFill>
          <a:blip r:embed="rId2" cstate="print"/>
          <a:srcRect l="7115" t="2681" r="5724" b="3491"/>
          <a:stretch>
            <a:fillRect/>
          </a:stretch>
        </p:blipFill>
        <p:spPr bwMode="auto">
          <a:xfrm>
            <a:off x="1043608" y="2636912"/>
            <a:ext cx="2016224" cy="14401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0770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Canned Food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40770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Dry Cereals</a:t>
            </a:r>
            <a:endParaRPr lang="en-GB" b="1" dirty="0"/>
          </a:p>
        </p:txBody>
      </p:sp>
      <p:pic>
        <p:nvPicPr>
          <p:cNvPr id="11270" name="Picture 6" descr="http://thumbs.dreamstime.com/z/pasta-cereals-8037641.jpg"/>
          <p:cNvPicPr>
            <a:picLocks noChangeAspect="1" noChangeArrowheads="1"/>
          </p:cNvPicPr>
          <p:nvPr/>
        </p:nvPicPr>
        <p:blipFill>
          <a:blip r:embed="rId3" cstate="print"/>
          <a:srcRect r="11082"/>
          <a:stretch>
            <a:fillRect/>
          </a:stretch>
        </p:blipFill>
        <p:spPr bwMode="auto">
          <a:xfrm rot="5400000">
            <a:off x="3731233" y="2325551"/>
            <a:ext cx="1532311" cy="2011017"/>
          </a:xfrm>
          <a:prstGeom prst="rect">
            <a:avLst/>
          </a:prstGeom>
          <a:noFill/>
        </p:spPr>
      </p:pic>
      <p:pic>
        <p:nvPicPr>
          <p:cNvPr id="11272" name="Picture 8" descr="http://4.bp.blogspot.com/_894fJiaj6Tk/TNV7AXEjahI/AAAAAAAACg8/6uK2IC7LRoQ/s400/amish-pickled-food-jars-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564904"/>
            <a:ext cx="2273936" cy="15121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68144" y="40770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Pickled Food</a:t>
            </a:r>
            <a:endParaRPr lang="en-GB" b="1" dirty="0"/>
          </a:p>
        </p:txBody>
      </p:sp>
      <p:pic>
        <p:nvPicPr>
          <p:cNvPr id="11274" name="Picture 10" descr="http://www.thegrocer.co.uk/Pictures/620xAny/2/1/6/20216_wild-west-beef-jerk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653136"/>
            <a:ext cx="2515970" cy="18707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59832" y="515719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Dried/</a:t>
            </a:r>
          </a:p>
          <a:p>
            <a:pPr algn="ctr"/>
            <a:r>
              <a:rPr lang="en-GB" b="1" dirty="0" smtClean="0"/>
              <a:t>Salted</a:t>
            </a:r>
          </a:p>
          <a:p>
            <a:pPr algn="ctr"/>
            <a:r>
              <a:rPr lang="en-GB" b="1" dirty="0" smtClean="0"/>
              <a:t>Snacks</a:t>
            </a:r>
            <a:endParaRPr lang="en-GB" b="1" dirty="0"/>
          </a:p>
        </p:txBody>
      </p:sp>
      <p:pic>
        <p:nvPicPr>
          <p:cNvPr id="11276" name="Picture 12" descr="http://tastyislandhawaii.com/images10/grindzoftheday/uj_smoked_meat_rawcu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797152"/>
            <a:ext cx="2393329" cy="165618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695728" y="522920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Smoked</a:t>
            </a:r>
          </a:p>
          <a:p>
            <a:pPr algn="ctr"/>
            <a:r>
              <a:rPr lang="en-GB" b="1" dirty="0" smtClean="0"/>
              <a:t>Food</a:t>
            </a:r>
            <a:endParaRPr lang="en-GB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Food Spoilage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How do we know food is spoilt?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For example, meat left out for a while may be covered in harmful bacteria.</a:t>
            </a:r>
          </a:p>
          <a:p>
            <a:r>
              <a:rPr lang="en-GB" sz="2800" dirty="0" smtClean="0"/>
              <a:t>The meat may look fine to eat, but consumption could cause major illness.</a:t>
            </a:r>
            <a:endParaRPr lang="en-GB" sz="20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2" name="Picture 2" descr="http://www.uptoyoutoronto.com/Quickstart/ImageLib/lunchsaver.jpg"/>
          <p:cNvPicPr>
            <a:picLocks noChangeAspect="1" noChangeArrowheads="1"/>
          </p:cNvPicPr>
          <p:nvPr/>
        </p:nvPicPr>
        <p:blipFill>
          <a:blip r:embed="rId2" cstate="print"/>
          <a:srcRect l="5462" t="14369" r="7144" b="9679"/>
          <a:stretch>
            <a:fillRect/>
          </a:stretch>
        </p:blipFill>
        <p:spPr bwMode="auto">
          <a:xfrm>
            <a:off x="3923928" y="1772816"/>
            <a:ext cx="4608512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227687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 signs of food spoilage are not always immediately visible.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Food Spoilage – Visible Growth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Moulds are the most obvious visible form of microorganism on our food.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Fungi like the ones above feed </a:t>
            </a:r>
            <a:r>
              <a:rPr lang="en-GB" sz="2800" b="1" dirty="0" err="1" smtClean="0"/>
              <a:t>saprophytically</a:t>
            </a:r>
            <a:r>
              <a:rPr lang="en-GB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This means they secrete enzymes onto food and then absorb the products into their cells. </a:t>
            </a:r>
            <a:endParaRPr lang="en-GB" sz="2400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 descr="http://cdn.c.photoshelter.com/img-get/I0000CF_DaQFXWVw/s/880/880/AH-MG-0587-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022618" cy="2016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2210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/>
              <a:t>Mucor</a:t>
            </a:r>
            <a:r>
              <a:rPr lang="en-GB" i="1" dirty="0" smtClean="0"/>
              <a:t> </a:t>
            </a:r>
            <a:r>
              <a:rPr lang="en-GB" dirty="0" smtClean="0"/>
              <a:t>fungus on bread.</a:t>
            </a:r>
            <a:endParaRPr lang="en-GB" i="1" dirty="0"/>
          </a:p>
        </p:txBody>
      </p:sp>
      <p:pic>
        <p:nvPicPr>
          <p:cNvPr id="8196" name="Picture 4" descr="http://www.uoguelph.ca/~gbarron/MISCELLANEOUS/penic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2205245" cy="20162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92280" y="2492896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 orange covered in </a:t>
            </a:r>
            <a:r>
              <a:rPr lang="en-GB" i="1" dirty="0" smtClean="0"/>
              <a:t>Penicillium </a:t>
            </a:r>
            <a:r>
              <a:rPr lang="en-GB" dirty="0" smtClean="0"/>
              <a:t>fungus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1376" y="3212976"/>
            <a:ext cx="5112568" cy="3528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Food Spoilage – Toxins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Some microorganisms release toxins onto our food.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This can cause serious illness, especially in the case of </a:t>
            </a:r>
            <a:r>
              <a:rPr lang="en-GB" sz="2400" i="1" dirty="0" smtClean="0"/>
              <a:t>Clostridium </a:t>
            </a:r>
            <a:r>
              <a:rPr lang="en-GB" sz="2400" i="1" dirty="0" err="1" smtClean="0"/>
              <a:t>botulinium</a:t>
            </a:r>
            <a:r>
              <a:rPr lang="en-GB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This bacteria releases </a:t>
            </a:r>
            <a:r>
              <a:rPr lang="en-GB" sz="2400" b="1" dirty="0" err="1" smtClean="0"/>
              <a:t>botulin</a:t>
            </a:r>
            <a:r>
              <a:rPr lang="en-GB" sz="2400" b="1" dirty="0" smtClean="0"/>
              <a:t>, </a:t>
            </a:r>
            <a:r>
              <a:rPr lang="en-GB" sz="2400" dirty="0" smtClean="0"/>
              <a:t>of which as little as 1µg can kill a person.</a:t>
            </a:r>
            <a:endParaRPr lang="en-GB" sz="2000" dirty="0" smtClean="0"/>
          </a:p>
          <a:p>
            <a:pPr>
              <a:buNone/>
            </a:pPr>
            <a:endParaRPr lang="en-GB" sz="28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26" name="AutoShape 2" descr="https://microbewiki.kenyon.edu/images/thumb/0/0c/SEM_Clostridium_Botulinum.png/400px-SEM_Clostridium_Botulinu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28" name="AutoShape 4" descr="https://microbewiki.kenyon.edu/images/thumb/0/0c/SEM_Clostridium_Botulinum.png/400px-SEM_Clostridium_Botulinu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400px-SEM_Clostridium_Botulin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437112"/>
            <a:ext cx="3022958" cy="2252104"/>
          </a:xfrm>
          <a:prstGeom prst="rect">
            <a:avLst/>
          </a:prstGeom>
        </p:spPr>
      </p:pic>
      <p:pic>
        <p:nvPicPr>
          <p:cNvPr id="26630" name="Picture 6" descr="http://media.tumblr.com/38cc76fa50019bae4e346c7ea3055c64/tumblr_inline_mkm6noKKAF1qz4rg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5005604" cy="331621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580112" y="321297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C. </a:t>
            </a:r>
            <a:r>
              <a:rPr lang="en-GB" i="1" dirty="0" err="1" smtClean="0"/>
              <a:t>botulinium</a:t>
            </a:r>
            <a:r>
              <a:rPr lang="en-GB" i="1" dirty="0" smtClean="0"/>
              <a:t> </a:t>
            </a:r>
            <a:r>
              <a:rPr lang="en-GB" dirty="0" smtClean="0"/>
              <a:t>causes the disease, </a:t>
            </a:r>
            <a:r>
              <a:rPr lang="en-GB" b="1" dirty="0" smtClean="0"/>
              <a:t>botulism.</a:t>
            </a:r>
            <a:endParaRPr lang="en-GB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Food Spoilage – Infection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A very common problem caused by eating spoilt food is </a:t>
            </a:r>
            <a:r>
              <a:rPr lang="en-GB" sz="2400" u="sng" dirty="0" smtClean="0"/>
              <a:t>infection</a:t>
            </a:r>
            <a:r>
              <a:rPr lang="en-GB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GB" sz="2400" i="1" dirty="0" smtClean="0"/>
              <a:t>Salmonella</a:t>
            </a:r>
            <a:r>
              <a:rPr lang="en-GB" sz="2400" dirty="0" smtClean="0"/>
              <a:t> bacteria is associated with poultry (both meat &amp; eggs).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The bacteria attack the lining of the stomach and intestine.</a:t>
            </a:r>
            <a:endParaRPr lang="en-GB" sz="2000" dirty="0" smtClean="0"/>
          </a:p>
          <a:p>
            <a:pPr>
              <a:buNone/>
            </a:pPr>
            <a:endParaRPr lang="en-GB" sz="28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0" name="Picture 2" descr="http://www.marlerblog.com/uploads/file/large_20090129_Salmon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96952"/>
            <a:ext cx="3960440" cy="3636961"/>
          </a:xfrm>
          <a:prstGeom prst="rect">
            <a:avLst/>
          </a:prstGeom>
          <a:noFill/>
        </p:spPr>
      </p:pic>
      <p:pic>
        <p:nvPicPr>
          <p:cNvPr id="27652" name="Picture 4" descr="http://www.wales.nhs.uk/sitesplus/gallery/888/salmonell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Preventing Food Spoilage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Preventing Food Spoilage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Use the bottom half of page 158 to find out how fresh food can be saved from spoilage.</a:t>
            </a:r>
          </a:p>
          <a:p>
            <a:pPr>
              <a:buNone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55576" y="2132856"/>
          <a:ext cx="7704856" cy="429448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20280"/>
                <a:gridCol w="5184576"/>
              </a:tblGrid>
              <a:tr h="522058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Method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How</a:t>
                      </a:r>
                      <a:r>
                        <a:rPr lang="en-GB" sz="2400" baseline="0" dirty="0" smtClean="0"/>
                        <a:t> it works...</a:t>
                      </a:r>
                      <a:endParaRPr lang="en-GB" sz="240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Cooking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Heat kills any</a:t>
                      </a:r>
                      <a:r>
                        <a:rPr lang="en-GB" baseline="0" dirty="0" smtClean="0"/>
                        <a:t> bacteria present. Denatures enzymes.</a:t>
                      </a:r>
                      <a:endParaRPr lang="en-GB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Pasteurising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Drying/Salting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Smoking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Pickling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Irradiation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Cooling/Freezing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240</TotalTime>
  <Words>842</Words>
  <Application>Microsoft Macintosh PowerPoint</Application>
  <PresentationFormat>On-screen Show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Lesson 3 Microorganisms &amp; Food</vt:lpstr>
      <vt:lpstr>PowerPoint Presentation</vt:lpstr>
      <vt:lpstr>Starter</vt:lpstr>
      <vt:lpstr>Food Spoilage</vt:lpstr>
      <vt:lpstr>Food Spoilage – Visible Growth</vt:lpstr>
      <vt:lpstr>Food Spoilage – Toxins</vt:lpstr>
      <vt:lpstr>Food Spoilage – Infection</vt:lpstr>
      <vt:lpstr>Preventing Food Spoilage</vt:lpstr>
      <vt:lpstr>Preventing Food Spoilage</vt:lpstr>
      <vt:lpstr>Microorganisms In Making Food</vt:lpstr>
      <vt:lpstr>Microorganisms in Making Food</vt:lpstr>
      <vt:lpstr>Microorganisms in Making Food</vt:lpstr>
      <vt:lpstr>QuornTM</vt:lpstr>
      <vt:lpstr>Advantages &amp; Disadvantages of Using Microorganisms </vt:lpstr>
      <vt:lpstr>Plenary Questions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Nutrition, Diet &amp; CHD</dc:title>
  <dc:creator>Varinder Singh</dc:creator>
  <cp:lastModifiedBy>Varinder Singh</cp:lastModifiedBy>
  <cp:revision>18</cp:revision>
  <dcterms:created xsi:type="dcterms:W3CDTF">2014-02-11T19:35:20Z</dcterms:created>
  <dcterms:modified xsi:type="dcterms:W3CDTF">2014-02-24T18:34:22Z</dcterms:modified>
</cp:coreProperties>
</file>