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85" r:id="rId7"/>
    <p:sldId id="286" r:id="rId8"/>
    <p:sldId id="289" r:id="rId9"/>
    <p:sldId id="287" r:id="rId10"/>
    <p:sldId id="288" r:id="rId11"/>
    <p:sldId id="29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69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CE030-54F1-41D4-ABEC-1A1E0DA9CCF2}" type="datetimeFigureOut">
              <a:rPr lang="en-GB" smtClean="0"/>
              <a:pPr/>
              <a:t>25/02/2014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Lesson </a:t>
            </a:r>
            <a:r>
              <a:rPr lang="en-GB" dirty="0"/>
              <a:t>5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Transmission of Diseases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OCR AS Biology – F212 – Module 2</a:t>
            </a:r>
          </a:p>
          <a:p>
            <a:r>
              <a:rPr lang="en-GB" dirty="0" smtClean="0"/>
              <a:t>Food &amp; Health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Transmission of Malaria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Use page 163 of the textbook to put the following stages in order:</a:t>
            </a:r>
          </a:p>
          <a:p>
            <a:endParaRPr lang="en-GB" sz="2400" dirty="0"/>
          </a:p>
          <a:p>
            <a:pPr marL="493776" indent="-457200">
              <a:buFont typeface="Wingdings 2"/>
              <a:buAutoNum type="arabicPeriod"/>
            </a:pP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Gametes fuse and form the zygote in the mosquito’s stomach.</a:t>
            </a:r>
          </a:p>
          <a:p>
            <a:pPr marL="493776" indent="-457200">
              <a:buFont typeface="Wingdings 2"/>
              <a:buAutoNum type="arabicPeriod"/>
            </a:pP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 now enters the blood, where new gametes are produced.</a:t>
            </a:r>
            <a:endParaRPr lang="en-GB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93776" indent="-457200">
              <a:buAutoNum type="arabicPeriod"/>
            </a:pPr>
            <a:r>
              <a:rPr lang="en-GB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Plasmodium</a:t>
            </a: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develops and moves to salivary glands.</a:t>
            </a:r>
          </a:p>
          <a:p>
            <a:pPr marL="493776" indent="-457200">
              <a:buFont typeface="Wingdings 2"/>
              <a:buAutoNum type="arabicPeriod"/>
            </a:pPr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Mosquito draws in malarial-parasite gametes during a blood-meal.</a:t>
            </a:r>
          </a:p>
          <a:p>
            <a:pPr marL="493776" indent="-457200">
              <a:buAutoNum type="arabicPeriod"/>
            </a:pP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Mosquito bites another human and infects them with the parasite.</a:t>
            </a:r>
          </a:p>
          <a:p>
            <a:pPr marL="493776" indent="-457200">
              <a:buAutoNum type="arabicPeriod"/>
            </a:pPr>
            <a:r>
              <a:rPr lang="en-GB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infective stage of the parasite enters the liver and multiplies.</a:t>
            </a:r>
          </a:p>
          <a:p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09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93776" indent="-457200">
              <a:buFont typeface="Wingdings 2"/>
              <a:buAutoNum type="arabicPeriod"/>
            </a:pP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Mosquito draws in malarial-parasite gametes during a blood-meal.</a:t>
            </a:r>
          </a:p>
          <a:p>
            <a:pPr marL="493776" indent="-457200">
              <a:buFont typeface="Wingdings 2"/>
              <a:buAutoNum type="arabicPeriod"/>
            </a:pP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Gametes fuse and form the zygote in the mosquito’s stomach.</a:t>
            </a:r>
          </a:p>
          <a:p>
            <a:pPr marL="493776" indent="-457200">
              <a:buFont typeface="Wingdings 2"/>
              <a:buAutoNum type="arabicPeriod"/>
            </a:pPr>
            <a:r>
              <a:rPr lang="en-GB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Plasmodium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develops and moves to salivary glands.</a:t>
            </a:r>
          </a:p>
          <a:p>
            <a:pPr marL="493776" indent="-457200">
              <a:buFont typeface="Wingdings 2"/>
              <a:buAutoNum type="arabicPeriod"/>
            </a:pP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Mosquito bites another human and infects them with the parasite.</a:t>
            </a:r>
          </a:p>
          <a:p>
            <a:pPr marL="493776" indent="-457200">
              <a:buFont typeface="Wingdings 2"/>
              <a:buAutoNum type="arabicPeriod"/>
            </a:pP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infective stage of the parasite enters the liver and multiplies.</a:t>
            </a:r>
          </a:p>
          <a:p>
            <a:pPr marL="493776" indent="-457200">
              <a:buFont typeface="Wingdings 2"/>
              <a:buAutoNum type="arabicPeriod"/>
            </a:pP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 </a:t>
            </a:r>
            <a:r>
              <a:rPr lang="en-GB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now enters the blood, where new gametes are produced.</a:t>
            </a:r>
            <a:endParaRPr lang="en-GB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6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HIV/AIDS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HIV/AIDS is caused by the </a:t>
            </a:r>
            <a:r>
              <a:rPr lang="en-GB" sz="2400" u="sng" dirty="0" smtClean="0"/>
              <a:t>human immunodeficiency virus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Once it enters the body, the virus may remain inactive (HIV-positive).</a:t>
            </a:r>
          </a:p>
          <a:p>
            <a:r>
              <a:rPr lang="en-GB" sz="2400" dirty="0" smtClean="0"/>
              <a:t>When activated, the virus kills </a:t>
            </a:r>
            <a:r>
              <a:rPr lang="en-GB" sz="2400" b="1" dirty="0" smtClean="0"/>
              <a:t>T helper cells</a:t>
            </a:r>
            <a:r>
              <a:rPr lang="en-GB" sz="2400" dirty="0" smtClean="0"/>
              <a:t>, which normally prevent infection.</a:t>
            </a:r>
          </a:p>
          <a:p>
            <a:r>
              <a:rPr lang="en-GB" sz="2400" dirty="0" smtClean="0"/>
              <a:t>A person will then be susceptible to other pathogens and may contract </a:t>
            </a:r>
            <a:r>
              <a:rPr lang="en-GB" sz="2400" b="1" dirty="0" smtClean="0"/>
              <a:t>opportunistic infections</a:t>
            </a:r>
            <a:r>
              <a:rPr lang="en-GB" sz="2400" dirty="0" smtClean="0"/>
              <a:t>, which could kill them.</a:t>
            </a:r>
            <a:endParaRPr lang="en-GB" sz="2000" dirty="0"/>
          </a:p>
          <a:p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3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2771800" y="2636912"/>
            <a:ext cx="3672408" cy="144016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Transmission of HIV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90872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Body-fluid exchange (blood)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4868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Unprotected sex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83671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Unscreened blood transfusions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708920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 of </a:t>
            </a:r>
            <a:r>
              <a:rPr lang="en-US" sz="2000" dirty="0" err="1" smtClean="0"/>
              <a:t>unsterilised</a:t>
            </a:r>
            <a:r>
              <a:rPr lang="en-US" sz="2000" dirty="0" smtClean="0"/>
              <a:t> surgical equipment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72514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Sharing hypodermic needles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50131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Needle-stick injuries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458112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Across placenta during childbirth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256490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Mother-baby during breastfeeding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339752" y="1916832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283968" y="1340768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56176" y="1988840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60232" y="306896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56176" y="429309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44008" y="4221088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27784" y="422108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79712" y="3429000"/>
            <a:ext cx="57606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73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Use </a:t>
            </a:r>
            <a:r>
              <a:rPr lang="en-GB" sz="2400" b="1" dirty="0" smtClean="0"/>
              <a:t>Figure 2</a:t>
            </a:r>
            <a:r>
              <a:rPr lang="en-GB" sz="2400" dirty="0" smtClean="0"/>
              <a:t> on page 165 of the student textbook to:</a:t>
            </a:r>
          </a:p>
          <a:p>
            <a:endParaRPr lang="en-GB" sz="2400" dirty="0" smtClean="0"/>
          </a:p>
          <a:p>
            <a:pPr marL="36576" indent="0" algn="ctr">
              <a:buNone/>
            </a:pPr>
            <a:r>
              <a:rPr lang="en-GB" sz="2400" b="1" dirty="0" smtClean="0">
                <a:solidFill>
                  <a:srgbClr val="FF6600"/>
                </a:solidFill>
              </a:rPr>
              <a:t>Create a bar chart showing the prevalence of AIDS in 2005.</a:t>
            </a:r>
          </a:p>
          <a:p>
            <a:pPr marL="36576" indent="0">
              <a:buNone/>
            </a:pPr>
            <a:r>
              <a:rPr lang="en-GB" sz="2400" b="1" dirty="0" smtClean="0"/>
              <a:t> </a:t>
            </a:r>
          </a:p>
          <a:p>
            <a:r>
              <a:rPr lang="en-GB" sz="2400" dirty="0" smtClean="0"/>
              <a:t>By 2006/07 HIV/AIDS was spreading rapidly in China.</a:t>
            </a:r>
          </a:p>
          <a:p>
            <a:endParaRPr lang="en-GB" sz="2400" dirty="0" smtClean="0"/>
          </a:p>
          <a:p>
            <a:r>
              <a:rPr lang="en-GB" sz="2400" dirty="0" smtClean="0"/>
              <a:t>Soon, the number of cases in China is expected to exceed the number of cases in any other country.</a:t>
            </a:r>
            <a:endParaRPr lang="en-GB" sz="2000" dirty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61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9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Tuberculosis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TB is a bacterial infection transmitted by </a:t>
            </a:r>
            <a:r>
              <a:rPr lang="en-GB" sz="2400" b="1" dirty="0" smtClean="0"/>
              <a:t>droplet infection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Tiny droplets of liquids released when an infected person sneezes contain the bacteria: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The bacteria is usually found in the </a:t>
            </a:r>
            <a:r>
              <a:rPr lang="en-GB" sz="2400" b="1" dirty="0" smtClean="0"/>
              <a:t>lungs</a:t>
            </a:r>
            <a:r>
              <a:rPr lang="en-GB" sz="2400" dirty="0" smtClean="0"/>
              <a:t>. </a:t>
            </a:r>
          </a:p>
          <a:p>
            <a:endParaRPr lang="en-GB" sz="2400" dirty="0"/>
          </a:p>
          <a:p>
            <a:r>
              <a:rPr lang="en-GB" sz="2400" dirty="0" smtClean="0"/>
              <a:t>Conditions that increase risk of contraction include:</a:t>
            </a:r>
          </a:p>
          <a:p>
            <a:pPr lvl="1"/>
            <a:r>
              <a:rPr lang="en-GB" sz="1800" dirty="0" smtClean="0"/>
              <a:t>Overcrowding</a:t>
            </a:r>
          </a:p>
          <a:p>
            <a:pPr lvl="1"/>
            <a:r>
              <a:rPr lang="en-GB" sz="1800" dirty="0" smtClean="0"/>
              <a:t>Poor ventilation</a:t>
            </a:r>
          </a:p>
          <a:p>
            <a:pPr lvl="1"/>
            <a:r>
              <a:rPr lang="en-GB" sz="1800" dirty="0" smtClean="0"/>
              <a:t>Poor health </a:t>
            </a:r>
          </a:p>
          <a:p>
            <a:pPr lvl="1"/>
            <a:r>
              <a:rPr lang="en-GB" sz="1800" dirty="0" smtClean="0"/>
              <a:t>Poor diet</a:t>
            </a:r>
          </a:p>
          <a:p>
            <a:pPr lvl="1"/>
            <a:r>
              <a:rPr lang="en-GB" sz="1800" dirty="0" smtClean="0"/>
              <a:t>Homelessness</a:t>
            </a:r>
          </a:p>
          <a:p>
            <a:pPr lvl="1"/>
            <a:endParaRPr lang="en-GB" sz="1600" dirty="0"/>
          </a:p>
          <a:p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835696" y="2420888"/>
            <a:ext cx="54726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6600"/>
                </a:solidFill>
              </a:rPr>
              <a:t>Mycobacterium tuberculosis</a:t>
            </a:r>
          </a:p>
          <a:p>
            <a:pPr algn="ctr"/>
            <a:r>
              <a:rPr lang="en-US" sz="2000" dirty="0" smtClean="0">
                <a:solidFill>
                  <a:srgbClr val="FF6600"/>
                </a:solidFill>
              </a:rPr>
              <a:t>or</a:t>
            </a:r>
          </a:p>
          <a:p>
            <a:pPr algn="ctr"/>
            <a:r>
              <a:rPr lang="en-US" sz="2400" b="1" i="1" dirty="0" smtClean="0">
                <a:solidFill>
                  <a:srgbClr val="FF6600"/>
                </a:solidFill>
              </a:rPr>
              <a:t>Mycobacterium </a:t>
            </a:r>
            <a:r>
              <a:rPr lang="en-US" sz="2400" b="1" i="1" dirty="0" err="1" smtClean="0">
                <a:solidFill>
                  <a:srgbClr val="FF6600"/>
                </a:solidFill>
              </a:rPr>
              <a:t>bovis</a:t>
            </a:r>
            <a:endParaRPr lang="en-US" sz="24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2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Tuberculosis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Like the previous 2 diseases, TB is a </a:t>
            </a:r>
            <a:r>
              <a:rPr lang="en-US" sz="2400" b="1" dirty="0" smtClean="0"/>
              <a:t>worldwide</a:t>
            </a:r>
            <a:r>
              <a:rPr lang="en-US" sz="2400" dirty="0" smtClean="0"/>
              <a:t> disease.</a:t>
            </a:r>
          </a:p>
          <a:p>
            <a:r>
              <a:rPr lang="en-US" sz="2400" dirty="0" smtClean="0"/>
              <a:t>Approximately 1% of the world’s population is newly infected every year.</a:t>
            </a:r>
          </a:p>
          <a:p>
            <a:r>
              <a:rPr lang="en-US" sz="2400" dirty="0" smtClean="0"/>
              <a:t>Current estimates suggest that up to 30% of the world’s population may be infected with </a:t>
            </a:r>
            <a:r>
              <a:rPr lang="en-US" sz="2400" i="1" dirty="0" smtClean="0"/>
              <a:t>Mycobacterium</a:t>
            </a:r>
            <a:r>
              <a:rPr lang="en-US" sz="2400" dirty="0" smtClean="0"/>
              <a:t>*.</a:t>
            </a:r>
          </a:p>
          <a:p>
            <a:endParaRPr lang="en-US" sz="2400" dirty="0"/>
          </a:p>
          <a:p>
            <a:r>
              <a:rPr lang="en-US" sz="2400" dirty="0" smtClean="0"/>
              <a:t>TB is common in South-east Asia and in Sub-Saharan Africa.</a:t>
            </a:r>
          </a:p>
          <a:p>
            <a:r>
              <a:rPr lang="en-US" sz="2400" dirty="0" smtClean="0"/>
              <a:t>There is a threat from </a:t>
            </a:r>
            <a:r>
              <a:rPr lang="en-US" sz="2400" b="1" dirty="0" smtClean="0"/>
              <a:t>new strains</a:t>
            </a:r>
            <a:r>
              <a:rPr lang="en-US" sz="2400" dirty="0" smtClean="0"/>
              <a:t> of </a:t>
            </a:r>
            <a:r>
              <a:rPr lang="en-US" sz="2400" i="1" dirty="0" smtClean="0"/>
              <a:t>Mycobacterium</a:t>
            </a:r>
            <a:r>
              <a:rPr lang="en-US" sz="2400" dirty="0" smtClean="0"/>
              <a:t> that are </a:t>
            </a:r>
            <a:r>
              <a:rPr lang="en-US" sz="2400" b="1" dirty="0" smtClean="0"/>
              <a:t>resistant</a:t>
            </a:r>
            <a:r>
              <a:rPr lang="en-US" sz="2400" dirty="0" smtClean="0"/>
              <a:t> to most of the drugs available to treat it.</a:t>
            </a:r>
            <a:endParaRPr lang="en-GB" sz="1800" dirty="0" smtClean="0"/>
          </a:p>
          <a:p>
            <a:pPr lvl="1"/>
            <a:endParaRPr lang="en-GB" sz="1600" dirty="0"/>
          </a:p>
          <a:p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27984" y="6392361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Most peoples’ immune system keeps the disease at bay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0717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 Exam Question</a:t>
            </a:r>
          </a:p>
          <a:p>
            <a:r>
              <a:rPr lang="en-US" dirty="0" smtClean="0"/>
              <a:t>6 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84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the causes and means of transmission of malaria, HIV/AIDS and TB.</a:t>
            </a:r>
          </a:p>
          <a:p>
            <a:endParaRPr lang="en-GB" dirty="0"/>
          </a:p>
          <a:p>
            <a:r>
              <a:rPr lang="en-US" dirty="0" smtClean="0"/>
              <a:t>U</a:t>
            </a:r>
            <a:r>
              <a:rPr lang="en-GB" dirty="0" err="1" smtClean="0"/>
              <a:t>nderstand</a:t>
            </a:r>
            <a:r>
              <a:rPr lang="en-GB" dirty="0" smtClean="0"/>
              <a:t> the global impact of the three diseases.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Describe common features of the transmission of all diseases (E-D)</a:t>
            </a:r>
          </a:p>
          <a:p>
            <a:endParaRPr lang="en-GB" dirty="0" smtClean="0"/>
          </a:p>
          <a:p>
            <a:r>
              <a:rPr lang="en-GB" dirty="0" smtClean="0"/>
              <a:t>Describe the transmission of malaria, HIV/AIDS and TB (C-B)</a:t>
            </a:r>
          </a:p>
          <a:p>
            <a:endParaRPr lang="en-GB" dirty="0" smtClean="0"/>
          </a:p>
          <a:p>
            <a:r>
              <a:rPr lang="en-GB" dirty="0" smtClean="0"/>
              <a:t>Explain The global impact of the three diseases and possible future implications. (A-A*)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diseases can be spread by sneezing?</a:t>
            </a:r>
          </a:p>
          <a:p>
            <a:r>
              <a:rPr lang="en-GB" dirty="0" smtClean="0"/>
              <a:t>Explain why somebody with AIDS is at high risk of death due to influenza.</a:t>
            </a:r>
          </a:p>
          <a:p>
            <a:r>
              <a:rPr lang="en-GB" dirty="0" smtClean="0"/>
              <a:t>Explain why people living in less economically developed countries are more likely to suffer from infectious diseases.</a:t>
            </a:r>
          </a:p>
          <a:p>
            <a:pPr marL="36576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the causes and means of transmission of malaria, HIV/AIDS and TB.</a:t>
            </a:r>
          </a:p>
          <a:p>
            <a:endParaRPr lang="en-GB" dirty="0"/>
          </a:p>
          <a:p>
            <a:r>
              <a:rPr lang="en-US" dirty="0" smtClean="0"/>
              <a:t>U</a:t>
            </a:r>
            <a:r>
              <a:rPr lang="en-GB" dirty="0" err="1" smtClean="0"/>
              <a:t>nderstand</a:t>
            </a:r>
            <a:r>
              <a:rPr lang="en-GB" dirty="0" smtClean="0"/>
              <a:t> the global impact of the three diseases.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Describe common features of the transmission of all diseases (E-D)</a:t>
            </a:r>
          </a:p>
          <a:p>
            <a:endParaRPr lang="en-GB" dirty="0" smtClean="0"/>
          </a:p>
          <a:p>
            <a:r>
              <a:rPr lang="en-GB" dirty="0" smtClean="0"/>
              <a:t>Describe the transmission of malaria, HIV/AIDS and TB (C-B)</a:t>
            </a:r>
          </a:p>
          <a:p>
            <a:endParaRPr lang="en-GB" dirty="0" smtClean="0"/>
          </a:p>
          <a:p>
            <a:r>
              <a:rPr lang="en-GB" dirty="0" smtClean="0"/>
              <a:t>Explain The global impact of the three diseases and possible future implications. (A-A*)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549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/>
          <a:srcRect l="5756" t="1901" r="8224" b="5408"/>
          <a:stretch/>
        </p:blipFill>
        <p:spPr>
          <a:xfrm>
            <a:off x="5148064" y="1628800"/>
            <a:ext cx="3719914" cy="225470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Match the disease to it’s most likely ‘carrier’ (Vector):</a:t>
            </a: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27584" y="23488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Malaria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37890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HIV/AIDS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53012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Tuberculosis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25144"/>
            <a:ext cx="2542465" cy="1916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/>
          <a:srcRect l="5893" t="15643" r="28196" b="13304"/>
          <a:stretch/>
        </p:blipFill>
        <p:spPr>
          <a:xfrm>
            <a:off x="3995936" y="2996952"/>
            <a:ext cx="2600820" cy="185882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339752" y="2636912"/>
            <a:ext cx="3888432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71800" y="2636912"/>
            <a:ext cx="3240360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03848" y="3933056"/>
            <a:ext cx="1584176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Transmission of a Disease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Copy out the following sentence and then put the boxes in the correct order</a:t>
            </a:r>
            <a:r>
              <a:rPr lang="en-US" sz="2800" dirty="0" smtClean="0"/>
              <a:t>….</a:t>
            </a:r>
          </a:p>
          <a:p>
            <a:endParaRPr lang="en-US" sz="2800" dirty="0"/>
          </a:p>
          <a:p>
            <a:pPr marL="36576" indent="0" algn="ctr">
              <a:buNone/>
            </a:pP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 order to cause a disease, a pathogen must be able to:</a:t>
            </a:r>
            <a:endParaRPr lang="en-GB" sz="2800" dirty="0" smtClean="0"/>
          </a:p>
          <a:p>
            <a:endParaRPr lang="en-GB" sz="20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99792" y="4149080"/>
            <a:ext cx="1944216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Cause damage to the host’s tissues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149080"/>
            <a:ext cx="194421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Reproduce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4149080"/>
            <a:ext cx="1944216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Travel from one host to another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4149080"/>
            <a:ext cx="1944216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Get into the host’s tissues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602128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1880" y="602128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80112" y="602128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668344" y="602128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0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Today’s Focus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Importance of, and Transmission of: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 marL="36576" indent="0">
              <a:lnSpc>
                <a:spcPct val="90000"/>
              </a:lnSpc>
              <a:buNone/>
            </a:pPr>
            <a:r>
              <a:rPr lang="en-GB" sz="3200" b="1" dirty="0" smtClean="0"/>
              <a:t>	Malaria		-	</a:t>
            </a:r>
            <a:r>
              <a:rPr lang="en-GB" sz="3200" dirty="0" smtClean="0"/>
              <a:t>Vector</a:t>
            </a:r>
          </a:p>
          <a:p>
            <a:pPr marL="36576" indent="0">
              <a:lnSpc>
                <a:spcPct val="90000"/>
              </a:lnSpc>
              <a:buNone/>
            </a:pPr>
            <a:endParaRPr lang="en-GB" sz="3200" b="1" dirty="0"/>
          </a:p>
          <a:p>
            <a:pPr marL="36576" indent="0">
              <a:lnSpc>
                <a:spcPct val="90000"/>
              </a:lnSpc>
              <a:buNone/>
            </a:pPr>
            <a:r>
              <a:rPr lang="en-GB" sz="3200" b="1" dirty="0" smtClean="0"/>
              <a:t>	HIV/AIDS		-	</a:t>
            </a:r>
            <a:r>
              <a:rPr lang="en-GB" sz="3200" dirty="0" smtClean="0"/>
              <a:t>Physical Contact</a:t>
            </a:r>
          </a:p>
          <a:p>
            <a:pPr marL="36576" indent="0">
              <a:lnSpc>
                <a:spcPct val="90000"/>
              </a:lnSpc>
              <a:buNone/>
            </a:pPr>
            <a:endParaRPr lang="en-GB" sz="3200" b="1" dirty="0"/>
          </a:p>
          <a:p>
            <a:pPr marL="36576" indent="0">
              <a:lnSpc>
                <a:spcPct val="90000"/>
              </a:lnSpc>
              <a:buNone/>
            </a:pPr>
            <a:r>
              <a:rPr lang="en-GB" sz="3200" b="1" dirty="0" smtClean="0"/>
              <a:t>	Tuberculosis	-	</a:t>
            </a:r>
            <a:r>
              <a:rPr lang="en-GB" sz="3200" dirty="0" smtClean="0"/>
              <a:t>Droplet Infection</a:t>
            </a:r>
            <a:endParaRPr lang="en-GB" sz="3200" b="1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Malaria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Malaria is caused by the </a:t>
            </a:r>
            <a:r>
              <a:rPr lang="en-GB" sz="2400" b="1" dirty="0" smtClean="0"/>
              <a:t>eukaryote</a:t>
            </a:r>
            <a:r>
              <a:rPr lang="en-GB" sz="2400" dirty="0" smtClean="0"/>
              <a:t>, </a:t>
            </a:r>
            <a:r>
              <a:rPr lang="en-GB" sz="2400" i="1" dirty="0" smtClean="0"/>
              <a:t>Plasmodium</a:t>
            </a:r>
            <a:r>
              <a:rPr lang="en-GB" sz="2400" dirty="0" smtClean="0"/>
              <a:t>, of which there are </a:t>
            </a:r>
            <a:r>
              <a:rPr lang="en-GB" sz="2400" u="sng" dirty="0" smtClean="0"/>
              <a:t>four</a:t>
            </a:r>
            <a:r>
              <a:rPr lang="en-GB" sz="2400" dirty="0" smtClean="0"/>
              <a:t> species: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Malaria is spread by a vector; the female </a:t>
            </a:r>
            <a:r>
              <a:rPr lang="en-GB" sz="2400" i="1" dirty="0" smtClean="0"/>
              <a:t>Anopheles </a:t>
            </a:r>
            <a:r>
              <a:rPr lang="en-GB" sz="2400" dirty="0" smtClean="0"/>
              <a:t>mosquito.</a:t>
            </a:r>
          </a:p>
          <a:p>
            <a:r>
              <a:rPr lang="en-GB" sz="2400" dirty="0" smtClean="0"/>
              <a:t>When the mosquito feeds on blood, it carries the </a:t>
            </a:r>
            <a:r>
              <a:rPr lang="en-GB" sz="2400" i="1" dirty="0" smtClean="0"/>
              <a:t>Plasmodium</a:t>
            </a:r>
            <a:r>
              <a:rPr lang="en-GB" sz="2400" dirty="0" smtClean="0"/>
              <a:t> from an infected person to an uninfected person.</a:t>
            </a:r>
          </a:p>
          <a:p>
            <a:r>
              <a:rPr lang="en-GB" sz="2400" dirty="0" smtClean="0"/>
              <a:t>The malarial parasite (</a:t>
            </a:r>
            <a:r>
              <a:rPr lang="en-GB" sz="2400" i="1" dirty="0" smtClean="0"/>
              <a:t>Plasmodium) </a:t>
            </a:r>
            <a:r>
              <a:rPr lang="en-GB" sz="2400" dirty="0" smtClean="0"/>
              <a:t>lives in red blood cells and feeds on haemoglobin.</a:t>
            </a:r>
            <a:endParaRPr lang="en-GB" sz="2000" dirty="0"/>
          </a:p>
          <a:p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139952" y="200335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i="1" dirty="0" smtClean="0"/>
              <a:t>P. </a:t>
            </a:r>
            <a:r>
              <a:rPr lang="en-US" sz="2400" i="1" dirty="0" err="1" smtClean="0"/>
              <a:t>falciparium</a:t>
            </a:r>
            <a:endParaRPr lang="en-US" sz="2400" i="1" dirty="0" smtClean="0"/>
          </a:p>
          <a:p>
            <a:pPr marL="457200" indent="-457200">
              <a:buAutoNum type="arabicPeriod"/>
            </a:pPr>
            <a:r>
              <a:rPr lang="en-US" sz="2400" i="1" dirty="0" smtClean="0"/>
              <a:t>P. </a:t>
            </a:r>
            <a:r>
              <a:rPr lang="en-US" sz="2400" i="1" dirty="0" err="1" smtClean="0"/>
              <a:t>vivax</a:t>
            </a:r>
            <a:endParaRPr lang="en-US" sz="2400" i="1" dirty="0" smtClean="0"/>
          </a:p>
          <a:p>
            <a:pPr marL="457200" indent="-457200">
              <a:buAutoNum type="arabicPeriod"/>
            </a:pPr>
            <a:r>
              <a:rPr lang="en-US" sz="2400" i="1" dirty="0" smtClean="0"/>
              <a:t>P. </a:t>
            </a:r>
            <a:r>
              <a:rPr lang="en-US" sz="2400" i="1" dirty="0" err="1" smtClean="0"/>
              <a:t>ovale</a:t>
            </a:r>
            <a:endParaRPr lang="en-US" sz="2400" i="1" dirty="0" smtClean="0"/>
          </a:p>
          <a:p>
            <a:pPr marL="457200" indent="-457200">
              <a:buAutoNum type="arabicPeriod"/>
            </a:pPr>
            <a:r>
              <a:rPr lang="en-US" sz="2400" i="1" dirty="0" smtClean="0"/>
              <a:t>P. </a:t>
            </a:r>
            <a:r>
              <a:rPr lang="en-US" sz="2400" i="1" dirty="0" err="1" smtClean="0"/>
              <a:t>malariae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15816" y="221938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19672" y="19313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Most widespread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47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Global Impact of Malaria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1662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Malaria affects around 300 million people a year, of which it kills around 3 million.</a:t>
            </a:r>
          </a:p>
          <a:p>
            <a:r>
              <a:rPr lang="en-GB" sz="2400" dirty="0" smtClean="0"/>
              <a:t>Malaria occurs wherever its vector (</a:t>
            </a:r>
            <a:r>
              <a:rPr lang="en-GB" sz="2400" i="1" dirty="0" smtClean="0"/>
              <a:t>Anopheles</a:t>
            </a:r>
            <a:r>
              <a:rPr lang="en-GB" sz="2400" dirty="0" smtClean="0"/>
              <a:t>) lives.</a:t>
            </a:r>
            <a:endParaRPr lang="en-GB" sz="2000" dirty="0"/>
          </a:p>
          <a:p>
            <a:endParaRPr lang="en-GB" sz="2400" dirty="0" smtClean="0"/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5041462" cy="380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2636912"/>
            <a:ext cx="30963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Anopheles</a:t>
            </a:r>
            <a:r>
              <a:rPr lang="en-US" sz="2000" dirty="0" smtClean="0"/>
              <a:t> currently lives in tropical regions, but rising global temperatures means that soon it may even be able to survive in Europe.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 smtClean="0">
                <a:sym typeface="Wingdings"/>
              </a:rPr>
              <a:t></a:t>
            </a:r>
          </a:p>
          <a:p>
            <a:pPr algn="ctr"/>
            <a:r>
              <a:rPr lang="en-US" sz="2000" i="1" dirty="0" smtClean="0">
                <a:sym typeface="Wingdings"/>
              </a:rPr>
              <a:t>Malarial risk map.</a:t>
            </a:r>
          </a:p>
          <a:p>
            <a:pPr algn="ctr"/>
            <a:r>
              <a:rPr lang="en-US" sz="2000" i="1" dirty="0" smtClean="0">
                <a:sym typeface="Wingdings"/>
              </a:rPr>
              <a:t>90% of cases occur in sub-Saharan Africa. 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9967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11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52" t="29338" r="1419" b="31286"/>
          <a:stretch/>
        </p:blipFill>
        <p:spPr>
          <a:xfrm rot="16200000">
            <a:off x="1358025" y="-132815"/>
            <a:ext cx="6427952" cy="7056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241491">
            <a:off x="3598121" y="9444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START</a:t>
            </a:r>
            <a:endParaRPr lang="en-GB" sz="2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8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451</TotalTime>
  <Words>865</Words>
  <Application>Microsoft Office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Technic</vt:lpstr>
      <vt:lpstr>Lesson 5 Transmission of Diseases</vt:lpstr>
      <vt:lpstr>Slide 2</vt:lpstr>
      <vt:lpstr>Starter</vt:lpstr>
      <vt:lpstr>The Transmission of a Disease</vt:lpstr>
      <vt:lpstr>Today’s Focus…</vt:lpstr>
      <vt:lpstr>Malaria</vt:lpstr>
      <vt:lpstr>Malaria</vt:lpstr>
      <vt:lpstr>Global Impact of Malaria</vt:lpstr>
      <vt:lpstr>Slide 9</vt:lpstr>
      <vt:lpstr>Transmission of Malaria</vt:lpstr>
      <vt:lpstr>Answer</vt:lpstr>
      <vt:lpstr>HIV/AIDS</vt:lpstr>
      <vt:lpstr>HIV/AIDS</vt:lpstr>
      <vt:lpstr>Slide 14</vt:lpstr>
      <vt:lpstr>Task</vt:lpstr>
      <vt:lpstr>Tuberculosis</vt:lpstr>
      <vt:lpstr>Tuberculosis</vt:lpstr>
      <vt:lpstr>Tuberculosis</vt:lpstr>
      <vt:lpstr>Homework</vt:lpstr>
      <vt:lpstr>Plenary Questions</vt:lpstr>
      <vt:lpstr>Slide 21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Nutrition, Diet &amp; CHD</dc:title>
  <dc:creator>Varinder Singh</dc:creator>
  <cp:lastModifiedBy>Varinder Singh</cp:lastModifiedBy>
  <cp:revision>50</cp:revision>
  <dcterms:created xsi:type="dcterms:W3CDTF">2014-02-11T19:35:20Z</dcterms:created>
  <dcterms:modified xsi:type="dcterms:W3CDTF">2014-02-25T10:10:12Z</dcterms:modified>
</cp:coreProperties>
</file>