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6" r:id="rId15"/>
    <p:sldId id="269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94660"/>
  </p:normalViewPr>
  <p:slideViewPr>
    <p:cSldViewPr>
      <p:cViewPr varScale="1">
        <p:scale>
          <a:sx n="94" d="100"/>
          <a:sy n="94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Lesson 6</a:t>
            </a:r>
            <a:br>
              <a:rPr lang="en-GB" dirty="0" smtClean="0"/>
            </a:br>
            <a:r>
              <a:rPr lang="en-GB" dirty="0" smtClean="0"/>
              <a:t>Non-Specific Responses to Diseases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Phagocytes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If the primary defences fail to prevent entry of pathogens, it is the job of </a:t>
            </a:r>
            <a:r>
              <a:rPr lang="en-GB" sz="2400" b="1" u="sng" dirty="0" smtClean="0">
                <a:solidFill>
                  <a:srgbClr val="FFC000"/>
                </a:solidFill>
              </a:rPr>
              <a:t>phagocyte cells</a:t>
            </a:r>
            <a:r>
              <a:rPr lang="en-GB" sz="2400" dirty="0" smtClean="0">
                <a:solidFill>
                  <a:srgbClr val="FFC000"/>
                </a:solidFill>
              </a:rPr>
              <a:t> </a:t>
            </a:r>
            <a:r>
              <a:rPr lang="en-GB" sz="2400" dirty="0" smtClean="0"/>
              <a:t>to kill them.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2" name="Picture 2" descr="http://wni3.files.wordpress.com/2011/02/15-11_phagocyte_1.jpg"/>
          <p:cNvPicPr>
            <a:picLocks noChangeAspect="1" noChangeArrowheads="1"/>
          </p:cNvPicPr>
          <p:nvPr/>
        </p:nvPicPr>
        <p:blipFill>
          <a:blip r:embed="rId2" cstate="print"/>
          <a:srcRect l="21000" t="27177" r="21728" b="20942"/>
          <a:stretch>
            <a:fillRect/>
          </a:stretch>
        </p:blipFill>
        <p:spPr bwMode="auto">
          <a:xfrm>
            <a:off x="323528" y="3429000"/>
            <a:ext cx="4320480" cy="3024336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691680" y="2924944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31840" y="2924944"/>
            <a:ext cx="0" cy="19442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51920" y="2924944"/>
            <a:ext cx="648072" cy="25202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576" y="25649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phagocyte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25649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pseudopodia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25649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pathogen</a:t>
            </a:r>
            <a:endParaRPr lang="en-GB" sz="1600" dirty="0"/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5076056" y="2348880"/>
            <a:ext cx="3968824" cy="4320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en-GB" sz="2400" b="1" i="0" u="sng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types</a:t>
            </a:r>
            <a:r>
              <a:rPr kumimoji="0" lang="en-GB" sz="2400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phagocyte: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GB" sz="2400" b="0" u="none" baseline="0" dirty="0" smtClean="0"/>
          </a:p>
          <a:p>
            <a:pPr marL="493776" indent="-457200">
              <a:spcBef>
                <a:spcPct val="20000"/>
              </a:spcBef>
              <a:buClr>
                <a:schemeClr val="accent1"/>
              </a:buClr>
              <a:buSzPct val="80000"/>
              <a:buFontTx/>
              <a:buAutoNum type="arabicPeriod"/>
            </a:pPr>
            <a:r>
              <a:rPr lang="en-GB" sz="2400" dirty="0" err="1" smtClean="0"/>
              <a:t>Neutrophils</a:t>
            </a:r>
            <a:r>
              <a:rPr lang="en-GB" sz="2400" dirty="0" smtClean="0"/>
              <a:t> – the most common form of phagocyte.</a:t>
            </a:r>
          </a:p>
          <a:p>
            <a:pPr marL="493776" indent="-457200">
              <a:spcBef>
                <a:spcPct val="20000"/>
              </a:spcBef>
              <a:buClr>
                <a:schemeClr val="accent1"/>
              </a:buClr>
              <a:buSzPct val="80000"/>
              <a:buFontTx/>
              <a:buAutoNum type="arabicPeriod"/>
            </a:pPr>
            <a:endParaRPr lang="en-GB" sz="2400" dirty="0" smtClean="0"/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AutoNum type="arabicPeriod"/>
              <a:tabLst/>
              <a:defRPr/>
            </a:pPr>
            <a:r>
              <a:rPr kumimoji="0" lang="en-GB" sz="24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Macrophages (discussed later)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AutoNum type="arabicPeriod"/>
              <a:tabLst/>
              <a:defRPr/>
            </a:pPr>
            <a:endParaRPr lang="en-GB" sz="2400" b="0" u="none" baseline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Phagocyte #1 : </a:t>
            </a:r>
            <a:r>
              <a:rPr lang="en-GB" b="1" dirty="0" err="1" smtClean="0"/>
              <a:t>Neutrophils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Neutrophils</a:t>
            </a:r>
            <a:r>
              <a:rPr lang="en-GB" sz="2200" dirty="0" smtClean="0"/>
              <a:t> are manufactured in the </a:t>
            </a:r>
            <a:r>
              <a:rPr lang="en-GB" sz="2200" b="1" dirty="0" smtClean="0"/>
              <a:t>bone marrow</a:t>
            </a:r>
            <a:r>
              <a:rPr lang="en-GB" sz="2200" dirty="0" smtClean="0"/>
              <a:t>, and have a </a:t>
            </a:r>
            <a:r>
              <a:rPr lang="en-GB" sz="2200" b="1" i="1" dirty="0" err="1" smtClean="0"/>
              <a:t>multilobed</a:t>
            </a:r>
            <a:r>
              <a:rPr lang="en-GB" sz="2200" b="1" i="1" dirty="0" smtClean="0"/>
              <a:t> nucleus:</a:t>
            </a:r>
          </a:p>
          <a:p>
            <a:endParaRPr lang="en-GB" sz="2200" b="1" i="1" dirty="0" smtClean="0"/>
          </a:p>
          <a:p>
            <a:endParaRPr lang="en-GB" sz="2200" b="1" i="1" dirty="0" smtClean="0"/>
          </a:p>
          <a:p>
            <a:endParaRPr lang="en-GB" sz="2200" b="1" i="1" dirty="0" smtClean="0"/>
          </a:p>
          <a:p>
            <a:endParaRPr lang="en-GB" sz="2200" b="1" i="1" dirty="0" smtClean="0"/>
          </a:p>
          <a:p>
            <a:endParaRPr lang="en-GB" sz="2200" b="1" i="1" dirty="0" smtClean="0"/>
          </a:p>
          <a:p>
            <a:r>
              <a:rPr lang="en-GB" sz="2200" dirty="0" smtClean="0"/>
              <a:t>As shown in the picture, </a:t>
            </a:r>
            <a:r>
              <a:rPr lang="en-GB" sz="2200" dirty="0" err="1" smtClean="0"/>
              <a:t>neutrophils</a:t>
            </a:r>
            <a:r>
              <a:rPr lang="en-GB" sz="2200" dirty="0" smtClean="0"/>
              <a:t> travel in the </a:t>
            </a:r>
            <a:r>
              <a:rPr lang="en-GB" sz="2200" b="1" dirty="0" smtClean="0">
                <a:solidFill>
                  <a:srgbClr val="FF0000"/>
                </a:solidFill>
              </a:rPr>
              <a:t>blood</a:t>
            </a:r>
            <a:r>
              <a:rPr lang="en-GB" sz="2200" dirty="0" smtClean="0"/>
              <a:t>, but can also be found in:</a:t>
            </a:r>
          </a:p>
          <a:p>
            <a:pPr marL="493776" indent="-457200">
              <a:buAutoNum type="arabicPeriod"/>
            </a:pPr>
            <a:r>
              <a:rPr lang="en-GB" sz="2200" b="1" i="1" dirty="0" smtClean="0">
                <a:solidFill>
                  <a:srgbClr val="FFC000"/>
                </a:solidFill>
              </a:rPr>
              <a:t>Tissue fluid</a:t>
            </a:r>
          </a:p>
          <a:p>
            <a:pPr marL="493776" indent="-457200">
              <a:buAutoNum type="arabicPeriod"/>
            </a:pPr>
            <a:r>
              <a:rPr lang="en-GB" sz="2200" b="1" i="1" dirty="0" smtClean="0">
                <a:solidFill>
                  <a:srgbClr val="FFC000"/>
                </a:solidFill>
              </a:rPr>
              <a:t>Epithelium of the lungs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Neutrophils</a:t>
            </a:r>
            <a:r>
              <a:rPr lang="en-GB" sz="2200" dirty="0" smtClean="0"/>
              <a:t> are release in </a:t>
            </a:r>
            <a:r>
              <a:rPr lang="en-GB" sz="2200" b="1" dirty="0" smtClean="0"/>
              <a:t>vast amounts</a:t>
            </a:r>
            <a:r>
              <a:rPr lang="en-GB" sz="2200" dirty="0" smtClean="0"/>
              <a:t> after an infection.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4" name="Picture 2" descr="http://www.wadsworth.org/chemheme/heme/microscope/pix/seg_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88" y="1772816"/>
            <a:ext cx="2445457" cy="18722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2321585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</a:rPr>
              <a:t>A </a:t>
            </a:r>
            <a:r>
              <a:rPr lang="en-GB" sz="2000" b="1" dirty="0" err="1" smtClean="0">
                <a:solidFill>
                  <a:srgbClr val="FFC000"/>
                </a:solidFill>
              </a:rPr>
              <a:t>neutrophil</a:t>
            </a:r>
            <a:r>
              <a:rPr lang="en-GB" sz="2000" b="1" dirty="0" smtClean="0">
                <a:solidFill>
                  <a:srgbClr val="FFC000"/>
                </a:solidFill>
              </a:rPr>
              <a:t> amongst red blood cells.</a:t>
            </a:r>
          </a:p>
          <a:p>
            <a:pPr algn="ctr"/>
            <a:r>
              <a:rPr lang="en-GB" sz="2000" b="1" dirty="0" smtClean="0">
                <a:solidFill>
                  <a:srgbClr val="FFC000"/>
                </a:solidFill>
              </a:rPr>
              <a:t>The nucleus has three visible lobes.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32040" y="2708920"/>
            <a:ext cx="2088232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Phagocyte #2 : </a:t>
            </a:r>
            <a:r>
              <a:rPr lang="en-GB" b="1" dirty="0" smtClean="0"/>
              <a:t>Macrophages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200" dirty="0" smtClean="0"/>
              <a:t>Macrophages are similar to </a:t>
            </a:r>
            <a:r>
              <a:rPr lang="en-GB" sz="2200" dirty="0" err="1" smtClean="0"/>
              <a:t>neutrophils</a:t>
            </a:r>
            <a:r>
              <a:rPr lang="en-GB" sz="2200" dirty="0" smtClean="0"/>
              <a:t>, but are larger and </a:t>
            </a:r>
            <a:r>
              <a:rPr lang="en-GB" sz="2200" b="1" dirty="0" smtClean="0">
                <a:solidFill>
                  <a:srgbClr val="FFC000"/>
                </a:solidFill>
              </a:rPr>
              <a:t>are generally found in the </a:t>
            </a:r>
            <a:r>
              <a:rPr lang="en-GB" sz="2200" b="1" u="sng" dirty="0" smtClean="0">
                <a:solidFill>
                  <a:srgbClr val="FFC000"/>
                </a:solidFill>
              </a:rPr>
              <a:t>lymph nodes</a:t>
            </a:r>
            <a:r>
              <a:rPr lang="en-GB" sz="22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GB" sz="2200" dirty="0" smtClean="0"/>
              <a:t>Before this, when they are in the blood, they are known as </a:t>
            </a:r>
            <a:r>
              <a:rPr lang="en-GB" sz="2200" b="1" dirty="0" err="1" smtClean="0">
                <a:solidFill>
                  <a:srgbClr val="FF0000"/>
                </a:solidFill>
              </a:rPr>
              <a:t>monocytes</a:t>
            </a:r>
            <a:r>
              <a:rPr lang="en-GB" sz="2200" dirty="0" smtClean="0"/>
              <a:t>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51520" y="2852936"/>
            <a:ext cx="8640960" cy="3816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GB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GB" sz="2200" b="1" i="0" u="sng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macrophages do?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GB" sz="2200" noProof="0" dirty="0" smtClean="0"/>
              <a:t>Infected cells release </a:t>
            </a:r>
            <a:r>
              <a:rPr lang="en-GB" sz="2200" b="1" i="1" noProof="0" dirty="0" smtClean="0">
                <a:solidFill>
                  <a:srgbClr val="00B0F0"/>
                </a:solidFill>
              </a:rPr>
              <a:t>histamine</a:t>
            </a:r>
            <a:r>
              <a:rPr lang="en-GB" sz="2200" noProof="0" dirty="0" smtClean="0"/>
              <a:t>, which cause capillaries to become ‘leaky’.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GB" sz="2200" noProof="0" dirty="0" smtClean="0"/>
              <a:t>This causes swelling as fluid enters the tissue fluid.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GB" sz="220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GB" sz="2200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tissue fluid </a:t>
            </a:r>
            <a:r>
              <a:rPr kumimoji="0" lang="en-GB" sz="2200" b="1" i="1" strike="noStrike" kern="1200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(and pathogens) </a:t>
            </a:r>
            <a:r>
              <a:rPr kumimoji="0" lang="en-GB" sz="2200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enter the lymphatic system, where the macrophages are waiting!</a:t>
            </a:r>
            <a:endParaRPr kumimoji="0" lang="en-GB" sz="220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7332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FF0000"/>
                </a:solidFill>
              </a:rPr>
              <a:t>IMPORTANT!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550794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C000"/>
                </a:solidFill>
              </a:rPr>
              <a:t>The macrophages play a massive part in starting a </a:t>
            </a:r>
            <a:r>
              <a:rPr lang="en-GB" b="1" i="1" u="sng" dirty="0" smtClean="0">
                <a:solidFill>
                  <a:srgbClr val="FFC000"/>
                </a:solidFill>
              </a:rPr>
              <a:t>SPECIFIC</a:t>
            </a:r>
            <a:r>
              <a:rPr lang="en-GB" b="1" i="1" dirty="0" smtClean="0">
                <a:solidFill>
                  <a:srgbClr val="FFC000"/>
                </a:solidFill>
              </a:rPr>
              <a:t> immune response.</a:t>
            </a:r>
          </a:p>
          <a:p>
            <a:pPr algn="ctr"/>
            <a:r>
              <a:rPr lang="en-GB" b="1" i="1" dirty="0" smtClean="0">
                <a:solidFill>
                  <a:srgbClr val="FFC000"/>
                </a:solidFill>
              </a:rPr>
              <a:t>We will see this in the coming lessons.</a:t>
            </a:r>
            <a:endParaRPr lang="en-GB" b="1" i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5301208"/>
            <a:ext cx="7992888" cy="136815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300192" y="5229200"/>
            <a:ext cx="2520280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C000"/>
                </a:solidFill>
              </a:rPr>
              <a:t>Lead to a </a:t>
            </a:r>
            <a:r>
              <a:rPr lang="en-GB" sz="2000" b="1" u="sng" dirty="0" smtClean="0">
                <a:solidFill>
                  <a:srgbClr val="FFC000"/>
                </a:solidFill>
              </a:rPr>
              <a:t>specific response</a:t>
            </a:r>
            <a:r>
              <a:rPr lang="en-GB" sz="2000" dirty="0" smtClean="0">
                <a:solidFill>
                  <a:srgbClr val="FFC000"/>
                </a:solidFill>
              </a:rPr>
              <a:t> by the immune system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552" y="3429000"/>
            <a:ext cx="1872208" cy="8463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dirty="0" smtClean="0"/>
              <a:t>  Skin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 Mucous Membrane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 etc.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91680" y="836712"/>
            <a:ext cx="3672408" cy="2016224"/>
            <a:chOff x="1691680" y="836712"/>
            <a:chExt cx="3672408" cy="201622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691680" y="1844824"/>
              <a:ext cx="0" cy="1008112"/>
            </a:xfrm>
            <a:prstGeom prst="line">
              <a:avLst/>
            </a:prstGeom>
            <a:ln w="984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64088" y="1844824"/>
              <a:ext cx="0" cy="1008112"/>
            </a:xfrm>
            <a:prstGeom prst="line">
              <a:avLst/>
            </a:prstGeom>
            <a:ln w="984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572000" y="836712"/>
              <a:ext cx="0" cy="1008112"/>
            </a:xfrm>
            <a:prstGeom prst="line">
              <a:avLst/>
            </a:prstGeom>
            <a:ln w="984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691680" y="1844824"/>
              <a:ext cx="3672408" cy="0"/>
            </a:xfrm>
            <a:prstGeom prst="line">
              <a:avLst/>
            </a:prstGeom>
            <a:ln w="984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7596336" y="4273932"/>
            <a:ext cx="0" cy="648072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31840" y="4273932"/>
            <a:ext cx="0" cy="648072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64088" y="3265820"/>
            <a:ext cx="0" cy="1008112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779912" y="2473732"/>
            <a:ext cx="31683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</a:rPr>
              <a:t>Secondary Defences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4705980"/>
            <a:ext cx="23042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C000"/>
                </a:solidFill>
              </a:rPr>
              <a:t>Neutrophils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4705980"/>
            <a:ext cx="25202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</a:rPr>
              <a:t>Macrophages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131840" y="4273932"/>
            <a:ext cx="4464496" cy="0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39752" y="404664"/>
            <a:ext cx="446449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Non-Specific Responses to Disease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552" y="2492896"/>
            <a:ext cx="23042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C000"/>
                </a:solidFill>
              </a:rPr>
              <a:t>Primary Defences</a:t>
            </a:r>
            <a:endParaRPr lang="en-GB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15" grpId="0" animBg="1"/>
      <p:bldP spid="19" grpId="0" animBg="1"/>
      <p:bldP spid="20" grpId="0" animBg="1"/>
      <p:bldP spid="2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– </a:t>
            </a:r>
            <a:r>
              <a:rPr lang="en-GB" dirty="0" err="1" smtClean="0"/>
              <a:t>Phagocytosis</a:t>
            </a:r>
            <a:r>
              <a:rPr lang="en-GB" dirty="0" smtClean="0"/>
              <a:t> Comic Strip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 the ‘</a:t>
            </a:r>
            <a:r>
              <a:rPr lang="en-GB" sz="2400" b="1" dirty="0" smtClean="0"/>
              <a:t>How </a:t>
            </a:r>
            <a:r>
              <a:rPr lang="en-GB" sz="2400" b="1" dirty="0" err="1" smtClean="0"/>
              <a:t>Phagocystes</a:t>
            </a:r>
            <a:r>
              <a:rPr lang="en-GB" sz="2400" b="1" dirty="0" smtClean="0"/>
              <a:t> Work’ </a:t>
            </a:r>
            <a:r>
              <a:rPr lang="en-GB" sz="2400" dirty="0" smtClean="0"/>
              <a:t>section on </a:t>
            </a:r>
            <a:r>
              <a:rPr lang="en-GB" sz="2400" b="1" dirty="0" smtClean="0"/>
              <a:t>page 167</a:t>
            </a:r>
            <a:r>
              <a:rPr lang="en-GB" sz="2400" dirty="0" smtClean="0"/>
              <a:t> of the textbook to create a comic about the action of phagocytes.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Make sure you include all of the detail in the book.</a:t>
            </a:r>
          </a:p>
          <a:p>
            <a:r>
              <a:rPr lang="en-GB" sz="2400" dirty="0" smtClean="0"/>
              <a:t>Use </a:t>
            </a:r>
            <a:r>
              <a:rPr lang="en-GB" sz="2400" b="1" dirty="0" smtClean="0"/>
              <a:t>Figure 2</a:t>
            </a:r>
            <a:r>
              <a:rPr lang="en-GB" sz="2400" dirty="0" smtClean="0"/>
              <a:t> in the textbook to help you.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755576" y="2492896"/>
            <a:ext cx="7704856" cy="2808312"/>
            <a:chOff x="755576" y="2636912"/>
            <a:chExt cx="7704856" cy="2808312"/>
          </a:xfrm>
        </p:grpSpPr>
        <p:sp>
          <p:nvSpPr>
            <p:cNvPr id="6" name="Rectangle 5"/>
            <p:cNvSpPr/>
            <p:nvPr/>
          </p:nvSpPr>
          <p:spPr>
            <a:xfrm>
              <a:off x="755576" y="2636912"/>
              <a:ext cx="7704856" cy="28083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55576" y="2636912"/>
              <a:ext cx="77048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5576" y="2636912"/>
              <a:ext cx="0" cy="2808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5576" y="5445224"/>
              <a:ext cx="77048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460432" y="2636912"/>
              <a:ext cx="0" cy="2808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5576" y="4005064"/>
              <a:ext cx="77048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1840" y="2636912"/>
              <a:ext cx="0" cy="2808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940152" y="2636912"/>
              <a:ext cx="0" cy="28083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how a </a:t>
            </a:r>
            <a:r>
              <a:rPr lang="en-GB" dirty="0" err="1" smtClean="0"/>
              <a:t>neutrophil</a:t>
            </a:r>
            <a:r>
              <a:rPr lang="en-GB" dirty="0" smtClean="0"/>
              <a:t> performs </a:t>
            </a:r>
            <a:r>
              <a:rPr lang="en-GB" dirty="0" err="1" smtClean="0"/>
              <a:t>phagocytosis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Explain what is meant by a </a:t>
            </a:r>
            <a:r>
              <a:rPr lang="en-GB" smtClean="0"/>
              <a:t>non-specific response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what the primary defence mechanisms against disease are.</a:t>
            </a:r>
          </a:p>
          <a:p>
            <a:endParaRPr lang="en-GB" dirty="0" smtClean="0"/>
          </a:p>
          <a:p>
            <a:r>
              <a:rPr lang="en-GB" dirty="0" smtClean="0"/>
              <a:t>Understand the role played by phagocytic cells as secondary defence mechanisms.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Recall the main primary defence mechanisms (</a:t>
            </a:r>
            <a:r>
              <a:rPr lang="en-GB" dirty="0" smtClean="0"/>
              <a:t>E)</a:t>
            </a:r>
          </a:p>
          <a:p>
            <a:r>
              <a:rPr lang="en-GB" dirty="0" smtClean="0"/>
              <a:t>Describe the role played by skin and mucus to prevent infection (D-C)</a:t>
            </a:r>
            <a:endParaRPr lang="en-GB" dirty="0" smtClean="0"/>
          </a:p>
          <a:p>
            <a:r>
              <a:rPr lang="en-GB" dirty="0" smtClean="0"/>
              <a:t>Describe the action of neutrophils and macrophages in fighting pathogens (B) </a:t>
            </a:r>
          </a:p>
          <a:p>
            <a:r>
              <a:rPr lang="en-GB" dirty="0" smtClean="0"/>
              <a:t>Explain how phagocytosis works to engulf pathogens (A)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57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what the primary defence mechanisms against disease are.</a:t>
            </a:r>
          </a:p>
          <a:p>
            <a:endParaRPr lang="en-GB" dirty="0" smtClean="0"/>
          </a:p>
          <a:p>
            <a:r>
              <a:rPr lang="en-GB" dirty="0" smtClean="0"/>
              <a:t>Understand the role played by phagocytic cells as secondary defence mechanisms.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Recall the main primary defence mechanisms (</a:t>
            </a:r>
            <a:r>
              <a:rPr lang="en-GB" dirty="0" smtClean="0"/>
              <a:t>E)</a:t>
            </a:r>
          </a:p>
          <a:p>
            <a:r>
              <a:rPr lang="en-GB" dirty="0" smtClean="0"/>
              <a:t>Describe the role played by skin and mucus to prevent infection (D-C)</a:t>
            </a:r>
            <a:endParaRPr lang="en-GB" dirty="0" smtClean="0"/>
          </a:p>
          <a:p>
            <a:r>
              <a:rPr lang="en-GB" dirty="0" smtClean="0"/>
              <a:t>Describe the action of neutrophils and macrophages in fighting pathogens (B) </a:t>
            </a:r>
          </a:p>
          <a:p>
            <a:r>
              <a:rPr lang="en-GB" dirty="0" smtClean="0"/>
              <a:t>Explain how phagocytosis works to engulf pathogens (A)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 Question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What are the first lines of defence that the body has against disease?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0" name="AutoShape 2" descr="http://www.sclerodermasociety.co.uk/userfiles/sk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2" name="Picture 4" descr="http://upload.wikimedia.org/wikipedia/commons/5/5d/Anatomy_The_Skin_-_NCI_Visuals_Online.jpg"/>
          <p:cNvPicPr>
            <a:picLocks noChangeAspect="1" noChangeArrowheads="1"/>
          </p:cNvPicPr>
          <p:nvPr/>
        </p:nvPicPr>
        <p:blipFill>
          <a:blip r:embed="rId2" cstate="print"/>
          <a:srcRect t="10633" b="4305"/>
          <a:stretch>
            <a:fillRect/>
          </a:stretch>
        </p:blipFill>
        <p:spPr bwMode="auto">
          <a:xfrm>
            <a:off x="3131840" y="2060848"/>
            <a:ext cx="2549650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37074" y="227687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Skin</a:t>
            </a:r>
            <a:endParaRPr lang="en-GB" sz="2000" dirty="0"/>
          </a:p>
        </p:txBody>
      </p:sp>
      <p:pic>
        <p:nvPicPr>
          <p:cNvPr id="12294" name="Picture 6" descr="http://2.bp.blogspot.com/-QrLcX6OBQyE/TswKVvFH5iI/AAAAAAAAAAU/zFQUckHeaiI/s1600/watery+eyes.jpg"/>
          <p:cNvPicPr>
            <a:picLocks noChangeAspect="1" noChangeArrowheads="1"/>
          </p:cNvPicPr>
          <p:nvPr/>
        </p:nvPicPr>
        <p:blipFill>
          <a:blip r:embed="rId3" cstate="print"/>
          <a:srcRect l="48108"/>
          <a:stretch>
            <a:fillRect/>
          </a:stretch>
        </p:blipFill>
        <p:spPr bwMode="auto">
          <a:xfrm>
            <a:off x="395536" y="2204864"/>
            <a:ext cx="1087388" cy="18192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328498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Chemicals in tears</a:t>
            </a:r>
            <a:endParaRPr lang="en-GB" sz="2000" dirty="0"/>
          </a:p>
        </p:txBody>
      </p:sp>
      <p:pic>
        <p:nvPicPr>
          <p:cNvPr id="12296" name="Picture 8" descr="http://www.buzzle.com/img/articleImages/398952-133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3" y="4725144"/>
            <a:ext cx="2592287" cy="17281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95937" y="57332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Chemicals in sweat</a:t>
            </a:r>
            <a:endParaRPr lang="en-GB" sz="2000" dirty="0"/>
          </a:p>
        </p:txBody>
      </p:sp>
      <p:pic>
        <p:nvPicPr>
          <p:cNvPr id="12298" name="Picture 10" descr="http://images.fineartamerica.com/images-medium-large/stomach-acid-reflux-john-bavo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4581128"/>
            <a:ext cx="2809246" cy="171988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07905" y="458112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Stomach acid</a:t>
            </a:r>
            <a:endParaRPr lang="en-GB" sz="2000" dirty="0"/>
          </a:p>
        </p:txBody>
      </p:sp>
      <p:pic>
        <p:nvPicPr>
          <p:cNvPr id="12300" name="Picture 12" descr="http://www.aedrops.com/wp-content/uploads/2013/11/7-Ways-to-Beat-Post-Nasal-Drip-and-the-Mucus-Monster7-Ways-to-Beat-Post-Nasal-Drip-and-the-Mucus-Monster-300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060848"/>
            <a:ext cx="2137420" cy="213742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5400000">
            <a:off x="7832395" y="297691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Mucus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Primary Defences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Before a pathogen can harm a host, it must first </a:t>
            </a:r>
            <a:r>
              <a:rPr lang="en-GB" b="1" dirty="0" smtClean="0">
                <a:solidFill>
                  <a:srgbClr val="FF0000"/>
                </a:solidFill>
              </a:rPr>
              <a:t>enter the host</a:t>
            </a:r>
            <a:r>
              <a:rPr lang="en-GB" b="1" dirty="0" smtClean="0"/>
              <a:t>.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b="1" dirty="0" smtClean="0"/>
              <a:t>The mechanisms that have evolved to prevent the entry of pathogens are called </a:t>
            </a:r>
            <a:r>
              <a:rPr lang="en-GB" b="1" i="1" dirty="0" smtClean="0">
                <a:solidFill>
                  <a:srgbClr val="FF0000"/>
                </a:solidFill>
              </a:rPr>
              <a:t>primary defences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3568" y="4725144"/>
            <a:ext cx="7776864" cy="156966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!! Remember !!</a:t>
            </a:r>
          </a:p>
          <a:p>
            <a:pPr algn="ctr"/>
            <a:endParaRPr lang="en-GB" sz="2400" u="sng" dirty="0" smtClean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pPr algn="ctr"/>
            <a:r>
              <a:rPr lang="en-GB" sz="2400" u="sng" dirty="0" smtClean="0">
                <a:effectLst/>
              </a:rPr>
              <a:t>Primary defences don’t rid the body of pathogens, or fight disease. They simply prevent infection.</a:t>
            </a:r>
            <a:endParaRPr lang="en-GB" sz="2400" u="sng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Primary Defence 1: </a:t>
            </a:r>
            <a:r>
              <a:rPr lang="en-GB" b="1" u="sng" dirty="0" smtClean="0"/>
              <a:t>Skin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skin</a:t>
            </a:r>
            <a:r>
              <a:rPr lang="en-GB" sz="2400" dirty="0" smtClean="0"/>
              <a:t> is the main primary defence.</a:t>
            </a:r>
          </a:p>
          <a:p>
            <a:r>
              <a:rPr lang="en-GB" sz="2400" dirty="0" smtClean="0"/>
              <a:t>It acts as a </a:t>
            </a:r>
            <a:r>
              <a:rPr lang="en-GB" sz="2400" b="1" dirty="0" smtClean="0"/>
              <a:t>barrier</a:t>
            </a:r>
            <a:r>
              <a:rPr lang="en-GB" sz="2400" dirty="0" smtClean="0"/>
              <a:t> to pathogens.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0" name="Picture 2" descr="http://upload.wikimedia.org/wikipedia/commons/8/84/Epidermis-delimited.JPG"/>
          <p:cNvPicPr>
            <a:picLocks noChangeAspect="1" noChangeArrowheads="1"/>
          </p:cNvPicPr>
          <p:nvPr/>
        </p:nvPicPr>
        <p:blipFill>
          <a:blip r:embed="rId2" cstate="print"/>
          <a:srcRect l="51407" r="11549"/>
          <a:stretch>
            <a:fillRect/>
          </a:stretch>
        </p:blipFill>
        <p:spPr bwMode="auto">
          <a:xfrm>
            <a:off x="6095478" y="1916832"/>
            <a:ext cx="2797001" cy="4681365"/>
          </a:xfrm>
          <a:prstGeom prst="rect">
            <a:avLst/>
          </a:prstGeom>
          <a:noFill/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395536" y="2060848"/>
            <a:ext cx="5472608" cy="4536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outer layer is called the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epidermis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GB" sz="2400" b="0" dirty="0" smtClean="0">
                <a:solidFill>
                  <a:schemeClr val="bg1"/>
                </a:solidFill>
              </a:rPr>
              <a:t>Young </a:t>
            </a:r>
            <a:r>
              <a:rPr lang="en-GB" sz="2400" b="1" i="1" dirty="0" err="1" smtClean="0">
                <a:solidFill>
                  <a:schemeClr val="bg1"/>
                </a:solidFill>
              </a:rPr>
              <a:t>keratinocyte</a:t>
            </a:r>
            <a:r>
              <a:rPr lang="en-GB" sz="2400" dirty="0" smtClean="0">
                <a:solidFill>
                  <a:schemeClr val="bg1"/>
                </a:solidFill>
              </a:rPr>
              <a:t> cells form by mitosis towards the bottom of the epidermis.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migrate towards the surface</a:t>
            </a:r>
            <a:r>
              <a:rPr lang="en-GB" sz="2400" dirty="0" smtClean="0">
                <a:solidFill>
                  <a:schemeClr val="bg1"/>
                </a:solidFill>
              </a:rPr>
              <a:t>, where their cytoplasm is replaced by the protein </a:t>
            </a:r>
            <a:r>
              <a:rPr lang="en-GB" sz="2400" b="1" dirty="0" smtClean="0">
                <a:solidFill>
                  <a:schemeClr val="bg1"/>
                </a:solidFill>
              </a:rPr>
              <a:t>keratin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keratinised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 acts as an anti-pathogen barrier.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GB" sz="2400" b="0" baseline="0" dirty="0" smtClean="0">
              <a:solidFill>
                <a:schemeClr val="bg1"/>
              </a:solidFill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whole process takes around 30 days.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55776" y="2564904"/>
            <a:ext cx="39604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3600" dirty="0" smtClean="0"/>
              <a:t>Primary Defence 2: </a:t>
            </a:r>
            <a:r>
              <a:rPr lang="en-GB" sz="3600" b="1" u="sng" dirty="0" smtClean="0"/>
              <a:t>Mucous Membranes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Our </a:t>
            </a:r>
            <a:r>
              <a:rPr lang="en-GB" sz="2400" b="1" dirty="0" smtClean="0">
                <a:solidFill>
                  <a:srgbClr val="FF0000"/>
                </a:solidFill>
              </a:rPr>
              <a:t>airways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FF0000"/>
                </a:solidFill>
              </a:rPr>
              <a:t>lungs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FF0000"/>
                </a:solidFill>
              </a:rPr>
              <a:t>digestive systems </a:t>
            </a:r>
            <a:r>
              <a:rPr lang="en-GB" sz="2400" dirty="0" smtClean="0"/>
              <a:t>are areas where pathogen may enter the body.</a:t>
            </a:r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b="1" i="1" dirty="0" smtClean="0"/>
              <a:t>epithelial layers </a:t>
            </a:r>
            <a:r>
              <a:rPr lang="en-GB" sz="2400" dirty="0" smtClean="0"/>
              <a:t>of these areas contain </a:t>
            </a:r>
            <a:r>
              <a:rPr lang="en-GB" sz="2400" b="1" dirty="0" smtClean="0">
                <a:solidFill>
                  <a:srgbClr val="FF0000"/>
                </a:solidFill>
              </a:rPr>
              <a:t>goblet cells</a:t>
            </a:r>
            <a:r>
              <a:rPr lang="en-GB" sz="2400" dirty="0" smtClean="0"/>
              <a:t>, which secrete mucus.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The mucus traps pathogens.</a:t>
            </a:r>
          </a:p>
          <a:p>
            <a:r>
              <a:rPr lang="en-GB" sz="2400" dirty="0" smtClean="0"/>
              <a:t>The epithelium is lined with </a:t>
            </a:r>
            <a:r>
              <a:rPr lang="en-GB" sz="2400" b="1" u="sng" dirty="0" smtClean="0"/>
              <a:t>ciliated</a:t>
            </a:r>
            <a:r>
              <a:rPr lang="en-GB" sz="2400" dirty="0" smtClean="0"/>
              <a:t> cells. These cilia rhythmically beat the mucus and pathogens towards the oesophagus.</a:t>
            </a:r>
          </a:p>
          <a:p>
            <a:endParaRPr lang="en-GB" sz="2400" dirty="0" smtClean="0"/>
          </a:p>
          <a:p>
            <a:r>
              <a:rPr lang="en-GB" sz="2800" b="1" u="sng" dirty="0" smtClean="0"/>
              <a:t>Explain why swallowing the mucus and pathogens is not harmful.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ws.collin.edu/mweis/Images/Histology/2401%20histology/Tissue%20Histo/tissue%20histo%20labeled/tissue_histo_membrane_mucus_labeled.png"/>
          <p:cNvPicPr>
            <a:picLocks noChangeAspect="1" noChangeArrowheads="1"/>
          </p:cNvPicPr>
          <p:nvPr/>
        </p:nvPicPr>
        <p:blipFill>
          <a:blip r:embed="rId2" cstate="print"/>
          <a:srcRect t="18872"/>
          <a:stretch>
            <a:fillRect/>
          </a:stretch>
        </p:blipFill>
        <p:spPr bwMode="auto">
          <a:xfrm>
            <a:off x="1187624" y="2204864"/>
            <a:ext cx="6912768" cy="4333572"/>
          </a:xfrm>
          <a:prstGeom prst="rect">
            <a:avLst/>
          </a:prstGeom>
          <a:noFill/>
        </p:spPr>
      </p:pic>
      <p:pic>
        <p:nvPicPr>
          <p:cNvPr id="29698" name="Picture 2" descr="http://25.media.tumblr.com/271831e07f368faa0a2260dcb3395f11/tumblr_mjm2i043sl1rlxtnv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1801489" cy="12241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9992" y="3429000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99992" y="1844824"/>
            <a:ext cx="288032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32040" y="1844824"/>
            <a:ext cx="1656184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60232" y="90872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cilia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Autofit/>
          </a:bodyPr>
          <a:lstStyle/>
          <a:p>
            <a:r>
              <a:rPr lang="en-GB" sz="4100" dirty="0" smtClean="0"/>
              <a:t>Other Primary Defences:</a:t>
            </a:r>
            <a:endParaRPr lang="en-GB" sz="41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marL="550926" indent="-514350">
              <a:buAutoNum type="arabicPeriod"/>
            </a:pPr>
            <a:r>
              <a:rPr lang="en-GB" dirty="0" smtClean="0"/>
              <a:t>The eyes are protected by </a:t>
            </a:r>
            <a:r>
              <a:rPr lang="en-GB" b="1" dirty="0" smtClean="0"/>
              <a:t>antibodies </a:t>
            </a:r>
            <a:r>
              <a:rPr lang="en-GB" dirty="0" smtClean="0"/>
              <a:t>in the tear fluid.</a:t>
            </a:r>
          </a:p>
          <a:p>
            <a:pPr marL="550926" indent="-514350">
              <a:buAutoNum type="arabicPeriod"/>
            </a:pPr>
            <a:endParaRPr lang="en-GB" dirty="0" smtClean="0"/>
          </a:p>
          <a:p>
            <a:pPr marL="550926" indent="-514350">
              <a:buAutoNum type="arabicPeriod"/>
            </a:pPr>
            <a:r>
              <a:rPr lang="en-GB" dirty="0" smtClean="0"/>
              <a:t>The ear canal is lined with </a:t>
            </a:r>
            <a:r>
              <a:rPr lang="en-GB" b="1" dirty="0" smtClean="0"/>
              <a:t>wax</a:t>
            </a:r>
            <a:r>
              <a:rPr lang="en-GB" dirty="0" smtClean="0"/>
              <a:t>, which traps pathogens.</a:t>
            </a:r>
          </a:p>
          <a:p>
            <a:pPr marL="550926" indent="-514350">
              <a:buAutoNum type="arabicPeriod"/>
            </a:pPr>
            <a:endParaRPr lang="en-GB" dirty="0" smtClean="0"/>
          </a:p>
          <a:p>
            <a:pPr marL="550926" indent="-514350">
              <a:buAutoNum type="arabicPeriod"/>
            </a:pPr>
            <a:r>
              <a:rPr lang="en-GB" dirty="0" smtClean="0"/>
              <a:t>The vagina is protected by maintaining </a:t>
            </a:r>
            <a:r>
              <a:rPr lang="en-GB" b="1" dirty="0" smtClean="0"/>
              <a:t>acidic </a:t>
            </a:r>
            <a:r>
              <a:rPr lang="en-GB" dirty="0" smtClean="0"/>
              <a:t>conditions.</a:t>
            </a:r>
          </a:p>
          <a:p>
            <a:pPr marL="550926" indent="-514350">
              <a:buAutoNum type="arabicPeriod"/>
            </a:pPr>
            <a:endParaRPr lang="en-GB" dirty="0" smtClean="0"/>
          </a:p>
          <a:p>
            <a:pPr marL="550926" indent="-514350">
              <a:buAutoNum type="arabicPeriod"/>
            </a:pPr>
            <a:r>
              <a:rPr lang="en-GB" dirty="0" smtClean="0"/>
              <a:t>The anus also has a mucous membrane.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Defence:</a:t>
            </a:r>
            <a:br>
              <a:rPr lang="en-GB" dirty="0" smtClean="0"/>
            </a:br>
            <a:r>
              <a:rPr lang="en-GB" dirty="0" smtClean="0"/>
              <a:t>Phagocytes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230</TotalTime>
  <Words>764</Words>
  <Application>Microsoft Macintosh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Lesson 6 Non-Specific Responses to Diseases</vt:lpstr>
      <vt:lpstr>PowerPoint Presentation</vt:lpstr>
      <vt:lpstr>Starter Question</vt:lpstr>
      <vt:lpstr>Primary Defences</vt:lpstr>
      <vt:lpstr>Primary Defence 1: Skin</vt:lpstr>
      <vt:lpstr>Primary Defence 2: Mucous Membranes</vt:lpstr>
      <vt:lpstr>PowerPoint Presentation</vt:lpstr>
      <vt:lpstr>Other Primary Defences:</vt:lpstr>
      <vt:lpstr>Secondary Defence: Phagocytes</vt:lpstr>
      <vt:lpstr>Phagocytes</vt:lpstr>
      <vt:lpstr>Phagocyte #1 : Neutrophils</vt:lpstr>
      <vt:lpstr>Phagocyte #2 : Macrophages</vt:lpstr>
      <vt:lpstr>PowerPoint Presentation</vt:lpstr>
      <vt:lpstr>Task – Phagocytosis Comic Strip</vt:lpstr>
      <vt:lpstr>Plenary Questions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Varinder Singh</cp:lastModifiedBy>
  <cp:revision>11</cp:revision>
  <dcterms:created xsi:type="dcterms:W3CDTF">2014-02-11T19:35:20Z</dcterms:created>
  <dcterms:modified xsi:type="dcterms:W3CDTF">2014-02-25T20:49:34Z</dcterms:modified>
</cp:coreProperties>
</file>