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69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66FF"/>
    <a:srgbClr val="FF6FCF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9" autoAdjust="0"/>
    <p:restoredTop sz="94660"/>
  </p:normalViewPr>
  <p:slideViewPr>
    <p:cSldViewPr>
      <p:cViewPr>
        <p:scale>
          <a:sx n="90" d="100"/>
          <a:sy n="90" d="100"/>
        </p:scale>
        <p:origin x="-188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04/03/2014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04/03/2014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04/03/2014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04/03/2014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04/03/2014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04/03/2014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C1CE030-54F1-41D4-ABEC-1A1E0DA9CCF2}" type="datetimeFigureOut">
              <a:rPr lang="en-GB" smtClean="0"/>
              <a:pPr/>
              <a:t>04/03/2014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1CE030-54F1-41D4-ABEC-1A1E0DA9CCF2}" type="datetimeFigureOut">
              <a:rPr lang="en-GB" smtClean="0"/>
              <a:pPr/>
              <a:t>04/03/2014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Ys_V6FcYD5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Lesson 8</a:t>
            </a:r>
            <a:br>
              <a:rPr lang="en-GB" dirty="0" smtClean="0"/>
            </a:br>
            <a:r>
              <a:rPr lang="en-GB" dirty="0" smtClean="0"/>
              <a:t>Antibodies &amp; vaccination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OCR AS Biology – F212 – Module 2</a:t>
            </a:r>
          </a:p>
          <a:p>
            <a:r>
              <a:rPr lang="en-GB" dirty="0" smtClean="0"/>
              <a:t>Food &amp; Health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Primary &amp; Secondary Immune Responses</a:t>
            </a:r>
            <a:endParaRPr lang="en-GB" sz="36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After the initial exposure to a pathogen, antibody production is </a:t>
            </a:r>
            <a:r>
              <a:rPr lang="en-GB" sz="2200" dirty="0" smtClean="0">
                <a:solidFill>
                  <a:srgbClr val="F7DF56"/>
                </a:solidFill>
              </a:rPr>
              <a:t>small-scale</a:t>
            </a:r>
            <a:r>
              <a:rPr lang="en-GB" sz="2200" dirty="0" smtClean="0"/>
              <a:t> and </a:t>
            </a:r>
            <a:r>
              <a:rPr lang="en-GB" sz="2200" dirty="0" smtClean="0">
                <a:solidFill>
                  <a:srgbClr val="F7DF56"/>
                </a:solidFill>
              </a:rPr>
              <a:t>takes a while</a:t>
            </a:r>
            <a:r>
              <a:rPr lang="en-GB" sz="2200" dirty="0" smtClean="0"/>
              <a:t>.</a:t>
            </a: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5063976" cy="3520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2132856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Due to the production of </a:t>
            </a:r>
            <a:r>
              <a:rPr lang="en-US" sz="2000" b="1" i="1" dirty="0" smtClean="0">
                <a:solidFill>
                  <a:srgbClr val="F7DF56"/>
                </a:solidFill>
              </a:rPr>
              <a:t>memory cells</a:t>
            </a:r>
            <a:r>
              <a:rPr lang="en-US" sz="2000" dirty="0" smtClean="0"/>
              <a:t>, a second attack by the pathogen will be dealt with swiftly.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This time antibodies are produced in </a:t>
            </a:r>
            <a:r>
              <a:rPr lang="en-US" sz="2000" b="1" i="1" dirty="0" smtClean="0">
                <a:solidFill>
                  <a:srgbClr val="FF8000"/>
                </a:solidFill>
              </a:rPr>
              <a:t>greater numbers</a:t>
            </a:r>
            <a:r>
              <a:rPr lang="en-US" sz="2000" dirty="0" smtClean="0"/>
              <a:t> and </a:t>
            </a:r>
            <a:r>
              <a:rPr lang="en-US" sz="2000" b="1" u="sng" dirty="0" smtClean="0">
                <a:solidFill>
                  <a:srgbClr val="FF8000"/>
                </a:solidFill>
              </a:rPr>
              <a:t>more rapidly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58924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This swifter and stronger attack is known as the:</a:t>
            </a:r>
          </a:p>
          <a:p>
            <a:pPr algn="ctr"/>
            <a:r>
              <a:rPr lang="en-US" sz="2800" b="1" dirty="0" smtClean="0">
                <a:solidFill>
                  <a:srgbClr val="FF6FCF"/>
                </a:solidFill>
              </a:rPr>
              <a:t>Secondary Immune Response</a:t>
            </a:r>
            <a:endParaRPr lang="en-US" sz="2800" b="1" dirty="0">
              <a:solidFill>
                <a:srgbClr val="FF6F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7FA"/>
              </a:clrFrom>
              <a:clrTo>
                <a:srgbClr val="F6F7FA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3937000" y="4005064"/>
            <a:ext cx="5207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2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What’s a Vaccine?</a:t>
            </a:r>
            <a:endParaRPr lang="en-GB" sz="36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Vaccines are simple.</a:t>
            </a:r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  <a:p>
            <a:endParaRPr lang="en-GB" sz="2200" dirty="0" smtClean="0"/>
          </a:p>
          <a:p>
            <a:r>
              <a:rPr lang="en-GB" sz="2200" u="sng" dirty="0" smtClean="0">
                <a:solidFill>
                  <a:srgbClr val="F7DF56"/>
                </a:solidFill>
              </a:rPr>
              <a:t>To stimulate the immune response, vaccines can contain:</a:t>
            </a:r>
          </a:p>
          <a:p>
            <a:pPr marL="493776" indent="-457200">
              <a:buAutoNum type="arabicPeriod"/>
            </a:pPr>
            <a:r>
              <a:rPr lang="en-GB" sz="2200" i="1" dirty="0" smtClean="0"/>
              <a:t>Whole, live microorganisms (not as harmful as the real deal).</a:t>
            </a:r>
          </a:p>
          <a:p>
            <a:pPr marL="493776" indent="-457200">
              <a:buAutoNum type="arabicPeriod"/>
            </a:pPr>
            <a:r>
              <a:rPr lang="en-GB" sz="2200" i="1" dirty="0" smtClean="0"/>
              <a:t>A weakened or attenuated form of the pathogen.</a:t>
            </a:r>
          </a:p>
          <a:p>
            <a:pPr marL="493776" indent="-457200">
              <a:buAutoNum type="arabicPeriod"/>
            </a:pPr>
            <a:r>
              <a:rPr lang="en-GB" sz="2200" i="1" dirty="0" smtClean="0"/>
              <a:t>A dead pathogen.</a:t>
            </a:r>
          </a:p>
          <a:p>
            <a:pPr marL="493776" indent="-457200">
              <a:buAutoNum type="arabicPeriod"/>
            </a:pPr>
            <a:r>
              <a:rPr lang="en-GB" sz="2200" i="1" dirty="0" smtClean="0"/>
              <a:t>Just the isolated antigens (no pathogen).</a:t>
            </a:r>
          </a:p>
          <a:p>
            <a:pPr marL="493776" indent="-457200">
              <a:buAutoNum type="arabicPeriod"/>
            </a:pPr>
            <a:r>
              <a:rPr lang="en-GB" sz="2200" i="1" dirty="0" smtClean="0"/>
              <a:t>Harmless forms of toxins.</a:t>
            </a:r>
          </a:p>
          <a:p>
            <a:pPr marL="493776" indent="-457200">
              <a:buAutoNum type="arabicPeriod"/>
            </a:pPr>
            <a:endParaRPr lang="en-GB" sz="2200" i="1" dirty="0" smtClean="0"/>
          </a:p>
          <a:p>
            <a:pPr marL="493776" indent="-457200">
              <a:buAutoNum type="arabicPeriod"/>
            </a:pPr>
            <a:endParaRPr lang="en-GB" sz="22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7544" y="1556792"/>
            <a:ext cx="8280920" cy="110799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A vaccination is a </a:t>
            </a:r>
            <a:r>
              <a:rPr lang="en-US" sz="2200" b="1" i="1" dirty="0" smtClean="0">
                <a:solidFill>
                  <a:srgbClr val="F7DF56"/>
                </a:solidFill>
              </a:rPr>
              <a:t>deliberate exposure</a:t>
            </a:r>
            <a:r>
              <a:rPr lang="en-US" sz="2200" i="1" dirty="0" smtClean="0">
                <a:solidFill>
                  <a:srgbClr val="F7DF56"/>
                </a:solidFill>
              </a:rPr>
              <a:t> </a:t>
            </a:r>
            <a:r>
              <a:rPr lang="en-US" sz="2200" i="1" dirty="0" smtClean="0"/>
              <a:t>to antigenic material, which </a:t>
            </a:r>
            <a:r>
              <a:rPr lang="en-US" sz="2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activates the immune system</a:t>
            </a:r>
            <a:r>
              <a:rPr lang="en-US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i="1" dirty="0" smtClean="0"/>
              <a:t>to make a response and provide immunity.</a:t>
            </a:r>
            <a:endParaRPr lang="en-US" sz="2200" i="1" dirty="0"/>
          </a:p>
        </p:txBody>
      </p:sp>
      <p:sp>
        <p:nvSpPr>
          <p:cNvPr id="9" name="Rectangle 8"/>
          <p:cNvSpPr/>
          <p:nvPr/>
        </p:nvSpPr>
        <p:spPr>
          <a:xfrm>
            <a:off x="539552" y="5661248"/>
            <a:ext cx="799288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vaccinated person is said to have:</a:t>
            </a:r>
          </a:p>
          <a:p>
            <a:pPr algn="ctr"/>
            <a:r>
              <a:rPr lang="en-US" sz="2800" b="1" dirty="0" smtClean="0"/>
              <a:t>Artificial Active Immunity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3449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You can get vaccines for</a:t>
            </a:r>
            <a:r>
              <a:rPr lang="en-US" sz="3600" dirty="0" smtClean="0"/>
              <a:t>…</a:t>
            </a:r>
            <a:endParaRPr lang="en-GB" sz="36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81" t="15284" r="15276" b="3303"/>
          <a:stretch/>
        </p:blipFill>
        <p:spPr>
          <a:xfrm>
            <a:off x="558455" y="1052736"/>
            <a:ext cx="3653505" cy="2414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5976" y="105273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protection against childhood diseases.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988840"/>
            <a:ext cx="4442222" cy="25912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27984" y="465313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 prevention of tropical disease contraction when travelling abroad.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3037" t="585" r="25896"/>
          <a:stretch/>
        </p:blipFill>
        <p:spPr>
          <a:xfrm>
            <a:off x="539552" y="3672408"/>
            <a:ext cx="1539465" cy="299695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547664" y="5589240"/>
            <a:ext cx="180020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75856" y="5807005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 protection against a disease once it has been contracted.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8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Active &amp; Passive Immunity</a:t>
            </a:r>
            <a:endParaRPr lang="en-GB" sz="36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Active immunity is achieved by the </a:t>
            </a:r>
            <a:r>
              <a:rPr lang="en-GB" sz="2200" b="1" dirty="0" smtClean="0">
                <a:solidFill>
                  <a:srgbClr val="FF0000"/>
                </a:solidFill>
              </a:rPr>
              <a:t>activation of the immune system</a:t>
            </a:r>
            <a:r>
              <a:rPr lang="en-GB" sz="2200" b="1" dirty="0" smtClean="0"/>
              <a:t>.</a:t>
            </a:r>
          </a:p>
          <a:p>
            <a:r>
              <a:rPr lang="en-GB" sz="2200" dirty="0" smtClean="0"/>
              <a:t>Passive immunity is provided by </a:t>
            </a:r>
            <a:r>
              <a:rPr lang="en-GB" sz="2200" b="1" dirty="0" smtClean="0">
                <a:solidFill>
                  <a:srgbClr val="FF0000"/>
                </a:solidFill>
              </a:rPr>
              <a:t>antibodies </a:t>
            </a:r>
            <a:r>
              <a:rPr lang="en-GB" sz="2200" dirty="0" smtClean="0"/>
              <a:t>that have not been produced by the immune system.</a:t>
            </a:r>
            <a:endParaRPr lang="en-GB" sz="2200" dirty="0" smtClean="0">
              <a:solidFill>
                <a:srgbClr val="FF0000"/>
              </a:solidFill>
            </a:endParaRPr>
          </a:p>
          <a:p>
            <a:pPr marL="493776" indent="-457200">
              <a:buAutoNum type="arabicPeriod"/>
            </a:pPr>
            <a:endParaRPr lang="en-GB" sz="2200" dirty="0" smtClean="0"/>
          </a:p>
          <a:p>
            <a:pPr marL="493776" indent="-457200">
              <a:buAutoNum type="arabicPeriod"/>
            </a:pPr>
            <a:endParaRPr lang="en-GB" sz="2200" dirty="0"/>
          </a:p>
          <a:p>
            <a:r>
              <a:rPr lang="en-GB" sz="2200" dirty="0" smtClean="0"/>
              <a:t>Active immunity usually lasts for many years.</a:t>
            </a:r>
          </a:p>
          <a:p>
            <a:r>
              <a:rPr lang="en-GB" sz="2200" dirty="0" smtClean="0"/>
              <a:t>Passive immunity is short-lived.</a:t>
            </a:r>
            <a:endParaRPr lang="en-GB" sz="22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83568" y="5355213"/>
            <a:ext cx="7776864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Both types of immunity can be achieved either </a:t>
            </a:r>
            <a:r>
              <a:rPr lang="en-US" sz="2800" b="1" i="1" dirty="0" smtClean="0">
                <a:solidFill>
                  <a:srgbClr val="FF8000"/>
                </a:solidFill>
              </a:rPr>
              <a:t>naturally</a:t>
            </a:r>
            <a:r>
              <a:rPr lang="en-US" sz="2800" b="1" dirty="0" smtClean="0">
                <a:solidFill>
                  <a:srgbClr val="FF8000"/>
                </a:solidFill>
              </a:rPr>
              <a:t> </a:t>
            </a:r>
            <a:r>
              <a:rPr lang="en-US" sz="2800" dirty="0" smtClean="0"/>
              <a:t>or </a:t>
            </a:r>
            <a:r>
              <a:rPr lang="en-US" sz="2800" b="1" i="1" dirty="0" smtClean="0">
                <a:solidFill>
                  <a:srgbClr val="FF8000"/>
                </a:solidFill>
              </a:rPr>
              <a:t>artificially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808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2555776" y="4293096"/>
            <a:ext cx="1512168" cy="1368152"/>
          </a:xfrm>
          <a:prstGeom prst="line">
            <a:avLst/>
          </a:prstGeom>
          <a:ln w="889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11760" y="2852936"/>
            <a:ext cx="1512168" cy="1368152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55776" y="1700808"/>
            <a:ext cx="1512168" cy="1368152"/>
          </a:xfrm>
          <a:prstGeom prst="line">
            <a:avLst/>
          </a:prstGeom>
          <a:ln w="889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915816" y="1556792"/>
            <a:ext cx="1008112" cy="4176465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24128" y="4077072"/>
            <a:ext cx="1296144" cy="36004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68144" y="2924944"/>
            <a:ext cx="936104" cy="2808312"/>
          </a:xfrm>
          <a:prstGeom prst="line">
            <a:avLst/>
          </a:prstGeom>
          <a:ln w="889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24128" y="1556792"/>
            <a:ext cx="1440160" cy="1656184"/>
          </a:xfrm>
          <a:prstGeom prst="line">
            <a:avLst/>
          </a:prstGeom>
          <a:ln w="889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496" y="107920"/>
            <a:ext cx="50405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Match the pictures to the correct description, and then to the correct example of immunity…..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256" r="6105" b="35780"/>
          <a:stretch/>
        </p:blipFill>
        <p:spPr>
          <a:xfrm>
            <a:off x="827584" y="836712"/>
            <a:ext cx="2191548" cy="1800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605" t="13828" r="20534" b="15649"/>
          <a:stretch/>
        </p:blipFill>
        <p:spPr>
          <a:xfrm>
            <a:off x="179512" y="2492896"/>
            <a:ext cx="2664296" cy="140663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877" t="14721" r="20088" b="14129"/>
          <a:stretch/>
        </p:blipFill>
        <p:spPr>
          <a:xfrm>
            <a:off x="323528" y="4941168"/>
            <a:ext cx="2952918" cy="16390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9912" y="2204864"/>
            <a:ext cx="2376264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Immunity provided by the immune system, when stimulated by an infection.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3645024"/>
            <a:ext cx="2376264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Immunity provided by the injection of weakened/dead pathogens.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79912" y="5108991"/>
            <a:ext cx="2376264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Passing antibodies to a baby either via the placenta or by breastfeeding.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1034733"/>
            <a:ext cx="2160240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ACTIVE/NATURAL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2474893"/>
            <a:ext cx="2160240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PASSIVE/NATURAL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660232" y="3915053"/>
            <a:ext cx="216024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ACTIVE/ARTIFICIAL</a:t>
            </a:r>
            <a:endParaRPr lang="en-US" sz="2800" dirty="0"/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6012160" y="1556793"/>
            <a:ext cx="720080" cy="4320479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60232" y="5283205"/>
            <a:ext cx="216024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PASSIVE/ARTIFICIAL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5445" t="25992" r="43029"/>
          <a:stretch/>
        </p:blipFill>
        <p:spPr>
          <a:xfrm>
            <a:off x="1187624" y="3645024"/>
            <a:ext cx="1872208" cy="15620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779912" y="1065510"/>
            <a:ext cx="237626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injection of antibodies made by another organism.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1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Why </a:t>
            </a:r>
            <a:r>
              <a:rPr lang="en-GB" dirty="0" smtClean="0"/>
              <a:t>has it proven to be so difficult to rid the world of cold and influenza viruses?</a:t>
            </a:r>
          </a:p>
          <a:p>
            <a:endParaRPr lang="en-GB" dirty="0"/>
          </a:p>
          <a:p>
            <a:pPr marL="36576" indent="0">
              <a:buNone/>
            </a:pPr>
            <a:r>
              <a:rPr lang="en-GB" sz="3600" b="1" dirty="0" smtClean="0">
                <a:solidFill>
                  <a:srgbClr val="FF8000"/>
                </a:solidFill>
              </a:rPr>
              <a:t>HOMEWORK:</a:t>
            </a:r>
          </a:p>
          <a:p>
            <a:pPr marL="36576" indent="0">
              <a:buNone/>
            </a:pPr>
            <a:r>
              <a:rPr lang="en-GB" sz="3600" dirty="0" smtClean="0">
                <a:solidFill>
                  <a:srgbClr val="FF8000"/>
                </a:solidFill>
              </a:rPr>
              <a:t>Use the internet to find examples of ‘herd’ and ‘ring’ vaccination.</a:t>
            </a:r>
          </a:p>
          <a:p>
            <a:pPr marL="36576" indent="0">
              <a:buNone/>
            </a:pPr>
            <a:r>
              <a:rPr lang="en-GB" sz="3600" dirty="0" smtClean="0">
                <a:solidFill>
                  <a:srgbClr val="FF8000"/>
                </a:solidFill>
              </a:rPr>
              <a:t>Bring information to class next lesson to discuss and add to your biology folder.</a:t>
            </a:r>
            <a:endParaRPr lang="en-GB" sz="3200" dirty="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6183" y="332656"/>
            <a:ext cx="4040188" cy="838200"/>
          </a:xfrm>
        </p:spPr>
        <p:txBody>
          <a:bodyPr>
            <a:noAutofit/>
          </a:bodyPr>
          <a:lstStyle/>
          <a:p>
            <a:r>
              <a:rPr lang="en-GB" sz="3100" dirty="0" smtClean="0"/>
              <a:t>Learning Objectives</a:t>
            </a:r>
            <a:endParaRPr lang="en-GB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838200"/>
          </a:xfrm>
        </p:spPr>
        <p:txBody>
          <a:bodyPr/>
          <a:lstStyle/>
          <a:p>
            <a:r>
              <a:rPr lang="en-GB" sz="3100" dirty="0" smtClean="0"/>
              <a:t>Success Criteria</a:t>
            </a:r>
            <a:endParaRPr lang="en-GB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864416"/>
          </a:xfrm>
        </p:spPr>
        <p:txBody>
          <a:bodyPr/>
          <a:lstStyle/>
          <a:p>
            <a:r>
              <a:rPr lang="en-GB" dirty="0" smtClean="0"/>
              <a:t>Understand the role played by antibodies in the immune system.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Understand the the </a:t>
            </a:r>
            <a:r>
              <a:rPr lang="en-GB" dirty="0" smtClean="0"/>
              <a:t>uses and importance of vaccination in preventing/treating disease.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4864416"/>
          </a:xfrm>
        </p:spPr>
        <p:txBody>
          <a:bodyPr>
            <a:normAutofit/>
          </a:bodyPr>
          <a:lstStyle/>
          <a:p>
            <a:r>
              <a:rPr lang="en-GB" dirty="0" smtClean="0"/>
              <a:t>Describe the structure of an antibody (D-C)</a:t>
            </a:r>
            <a:endParaRPr lang="en-GB" dirty="0"/>
          </a:p>
          <a:p>
            <a:r>
              <a:rPr lang="en-GB" dirty="0" smtClean="0"/>
              <a:t>State the two ways in which antibodies fight pathogens (B-A)</a:t>
            </a:r>
            <a:endParaRPr lang="en-GB" dirty="0" smtClean="0"/>
          </a:p>
          <a:p>
            <a:r>
              <a:rPr lang="en-GB" dirty="0" smtClean="0"/>
              <a:t>State what a vaccine is (D-C)</a:t>
            </a:r>
            <a:endParaRPr lang="en-GB" dirty="0" smtClean="0"/>
          </a:p>
          <a:p>
            <a:r>
              <a:rPr lang="en-GB" dirty="0" smtClean="0"/>
              <a:t>Distinguish between different types of immunity (B-A)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2898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6183" y="332656"/>
            <a:ext cx="4040188" cy="838200"/>
          </a:xfrm>
        </p:spPr>
        <p:txBody>
          <a:bodyPr>
            <a:noAutofit/>
          </a:bodyPr>
          <a:lstStyle/>
          <a:p>
            <a:r>
              <a:rPr lang="en-GB" sz="3100" dirty="0" smtClean="0"/>
              <a:t>Learning Objectives</a:t>
            </a:r>
            <a:endParaRPr lang="en-GB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838200"/>
          </a:xfrm>
        </p:spPr>
        <p:txBody>
          <a:bodyPr/>
          <a:lstStyle/>
          <a:p>
            <a:r>
              <a:rPr lang="en-GB" sz="3100" dirty="0" smtClean="0"/>
              <a:t>Success Criteria</a:t>
            </a:r>
            <a:endParaRPr lang="en-GB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864416"/>
          </a:xfrm>
        </p:spPr>
        <p:txBody>
          <a:bodyPr/>
          <a:lstStyle/>
          <a:p>
            <a:r>
              <a:rPr lang="en-GB" dirty="0" smtClean="0"/>
              <a:t>Understand the role played by antibodies in the immune system.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Understand the the </a:t>
            </a:r>
            <a:r>
              <a:rPr lang="en-GB" dirty="0" smtClean="0"/>
              <a:t>uses and importance of vaccination in preventing/treating disease.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4864416"/>
          </a:xfrm>
        </p:spPr>
        <p:txBody>
          <a:bodyPr>
            <a:normAutofit/>
          </a:bodyPr>
          <a:lstStyle/>
          <a:p>
            <a:r>
              <a:rPr lang="en-GB" dirty="0" smtClean="0"/>
              <a:t>Describe the structure of an antibody (D-C)</a:t>
            </a:r>
            <a:endParaRPr lang="en-GB" dirty="0"/>
          </a:p>
          <a:p>
            <a:r>
              <a:rPr lang="en-GB" dirty="0" smtClean="0"/>
              <a:t>State the two ways in which antibodies fight pathogens (B-A)</a:t>
            </a:r>
            <a:endParaRPr lang="en-GB" dirty="0" smtClean="0"/>
          </a:p>
          <a:p>
            <a:r>
              <a:rPr lang="en-GB" dirty="0" smtClean="0"/>
              <a:t>State what a vaccine is (D-C)</a:t>
            </a:r>
            <a:endParaRPr lang="en-GB" dirty="0" smtClean="0"/>
          </a:p>
          <a:p>
            <a:r>
              <a:rPr lang="en-GB" dirty="0" smtClean="0"/>
              <a:t>Distinguish between different types of immunity (B-A)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Starter Question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List the names of as many cells to do with the immune system as you can:</a:t>
            </a: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90" name="AutoShape 2" descr="http://www.sclerodermasociety.co.uk/userfiles/ski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39552" y="2348880"/>
            <a:ext cx="2304256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Neutrophil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012160" y="2204864"/>
            <a:ext cx="2304256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Macrophage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23528" y="3861048"/>
            <a:ext cx="2520280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B-lymphocyte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203848" y="2780928"/>
            <a:ext cx="2520280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</a:t>
            </a:r>
            <a:r>
              <a:rPr lang="en-US" sz="2800" dirty="0" smtClean="0"/>
              <a:t>-lymphocyte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372200" y="3717032"/>
            <a:ext cx="2304256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T-helper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491880" y="4221088"/>
            <a:ext cx="2304256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T-killer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11560" y="5229200"/>
            <a:ext cx="2304256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T-memory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635896" y="5589240"/>
            <a:ext cx="2304256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Plasma Cell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372200" y="5013176"/>
            <a:ext cx="2304256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B-memory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Recap of the Specific Immune System</a:t>
            </a:r>
            <a:endParaRPr lang="en-GB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Remember that </a:t>
            </a:r>
            <a:r>
              <a:rPr lang="en-GB" sz="2400" i="1" dirty="0" smtClean="0"/>
              <a:t>after stimulation by T-helper cells</a:t>
            </a:r>
            <a:r>
              <a:rPr lang="en-GB" sz="2400" dirty="0" smtClean="0"/>
              <a:t>, B-lymphocytes differentiate into </a:t>
            </a:r>
            <a:r>
              <a:rPr lang="en-GB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Plasma Cells</a:t>
            </a:r>
            <a:r>
              <a:rPr lang="en-GB" sz="2400" dirty="0" smtClean="0"/>
              <a:t>.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/>
              <a:t>Plasma cells secrete </a:t>
            </a:r>
            <a:r>
              <a:rPr lang="en-GB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antibodies</a:t>
            </a:r>
            <a:r>
              <a:rPr lang="en-GB" sz="2400" dirty="0" smtClean="0"/>
              <a:t> which work to fight off pathogens.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7" t="19079" r="487" b="14341"/>
          <a:stretch/>
        </p:blipFill>
        <p:spPr>
          <a:xfrm>
            <a:off x="3059832" y="2708920"/>
            <a:ext cx="5590111" cy="2806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3501008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Don’t forget that some B-lymphocytes also turn into B-memory cells.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These release antibodies during a secondary infection.</a:t>
            </a:r>
            <a:endParaRPr lang="en-US" dirty="0"/>
          </a:p>
        </p:txBody>
      </p:sp>
      <p:sp>
        <p:nvSpPr>
          <p:cNvPr id="10" name="TextBox 9">
            <a:hlinkClick r:id="rId3"/>
          </p:cNvPr>
          <p:cNvSpPr txBox="1"/>
          <p:nvPr/>
        </p:nvSpPr>
        <p:spPr>
          <a:xfrm>
            <a:off x="3203848" y="5847655"/>
            <a:ext cx="532859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Brief video on Antibodies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060848"/>
            <a:ext cx="3384376" cy="46805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Antibodies</a:t>
            </a:r>
            <a:endParaRPr lang="en-GB" sz="36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r>
              <a:rPr lang="en-GB" sz="2300" dirty="0" smtClean="0"/>
              <a:t>Antibodies are large proteins, also known as </a:t>
            </a:r>
            <a:r>
              <a:rPr lang="en-GB" sz="2300" i="1" dirty="0" err="1" smtClean="0">
                <a:solidFill>
                  <a:srgbClr val="FF8000"/>
                </a:solidFill>
              </a:rPr>
              <a:t>immunoglobulins</a:t>
            </a:r>
            <a:r>
              <a:rPr lang="en-GB" sz="2300" i="1" dirty="0" smtClean="0"/>
              <a:t>.</a:t>
            </a:r>
          </a:p>
          <a:p>
            <a:r>
              <a:rPr lang="en-GB" sz="2300" dirty="0" smtClean="0"/>
              <a:t>Their shape is </a:t>
            </a:r>
            <a:r>
              <a:rPr lang="en-GB" sz="23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complementary</a:t>
            </a:r>
            <a:r>
              <a:rPr lang="en-GB" sz="2300" dirty="0"/>
              <a:t> </a:t>
            </a:r>
            <a:r>
              <a:rPr lang="en-GB" sz="2300" dirty="0" smtClean="0"/>
              <a:t>to a particular antigen.</a:t>
            </a:r>
          </a:p>
          <a:p>
            <a:endParaRPr lang="en-GB" sz="25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132856"/>
            <a:ext cx="3238500" cy="4572000"/>
          </a:xfrm>
          <a:prstGeom prst="rect">
            <a:avLst/>
          </a:prstGeom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4139952" y="2348880"/>
            <a:ext cx="4752528" cy="4320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00" dirty="0" smtClean="0"/>
              <a:t>Our immune system manufactures one type of antibody for every antigen detected.</a:t>
            </a:r>
          </a:p>
          <a:p>
            <a:endParaRPr lang="en-GB" sz="2300" dirty="0"/>
          </a:p>
          <a:p>
            <a:r>
              <a:rPr lang="en-GB" sz="2300" dirty="0" smtClean="0"/>
              <a:t>They have a characteristic ‘Y’ shape.</a:t>
            </a:r>
          </a:p>
          <a:p>
            <a:endParaRPr lang="en-GB" sz="2300" dirty="0"/>
          </a:p>
          <a:p>
            <a:r>
              <a:rPr lang="en-GB" sz="2300" dirty="0" smtClean="0"/>
              <a:t>All antibodies contain very similar features</a:t>
            </a:r>
            <a:r>
              <a:rPr lang="en-US" sz="2300" dirty="0" smtClean="0"/>
              <a:t>…</a:t>
            </a:r>
            <a:endParaRPr lang="en-GB" sz="2300" dirty="0" smtClean="0"/>
          </a:p>
          <a:p>
            <a:endParaRPr lang="en-GB" sz="25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-85402"/>
            <a:ext cx="8640960" cy="778098"/>
          </a:xfrm>
        </p:spPr>
        <p:txBody>
          <a:bodyPr>
            <a:noAutofit/>
          </a:bodyPr>
          <a:lstStyle/>
          <a:p>
            <a:r>
              <a:rPr lang="en-GB" sz="2800" dirty="0" smtClean="0"/>
              <a:t>Antibody Structure</a:t>
            </a:r>
            <a:endParaRPr lang="en-GB" sz="2800" b="1" u="sng" dirty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75856" y="3501008"/>
            <a:ext cx="432048" cy="2952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55976" y="3501008"/>
            <a:ext cx="432048" cy="2952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613418" y="3047999"/>
            <a:ext cx="267368" cy="432000"/>
          </a:xfrm>
          <a:custGeom>
            <a:avLst/>
            <a:gdLst>
              <a:gd name="connsiteX0" fmla="*/ 93579 w 267368"/>
              <a:gd name="connsiteY0" fmla="*/ 414421 h 414421"/>
              <a:gd name="connsiteX1" fmla="*/ 267368 w 267368"/>
              <a:gd name="connsiteY1" fmla="*/ 307474 h 414421"/>
              <a:gd name="connsiteX2" fmla="*/ 13368 w 267368"/>
              <a:gd name="connsiteY2" fmla="*/ 267368 h 414421"/>
              <a:gd name="connsiteX3" fmla="*/ 213894 w 267368"/>
              <a:gd name="connsiteY3" fmla="*/ 147053 h 414421"/>
              <a:gd name="connsiteX4" fmla="*/ 13368 w 267368"/>
              <a:gd name="connsiteY4" fmla="*/ 26737 h 414421"/>
              <a:gd name="connsiteX5" fmla="*/ 0 w 267368"/>
              <a:gd name="connsiteY5" fmla="*/ 0 h 41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368" h="414421">
                <a:moveTo>
                  <a:pt x="93579" y="414421"/>
                </a:moveTo>
                <a:lnTo>
                  <a:pt x="267368" y="307474"/>
                </a:lnTo>
                <a:lnTo>
                  <a:pt x="13368" y="267368"/>
                </a:lnTo>
                <a:lnTo>
                  <a:pt x="213894" y="147053"/>
                </a:lnTo>
                <a:lnTo>
                  <a:pt x="13368" y="26737"/>
                </a:lnTo>
                <a:lnTo>
                  <a:pt x="0" y="0"/>
                </a:lnTo>
              </a:path>
            </a:pathLst>
          </a:custGeom>
          <a:ln w="508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>
            <a:off x="4139952" y="3068959"/>
            <a:ext cx="267368" cy="432000"/>
          </a:xfrm>
          <a:custGeom>
            <a:avLst/>
            <a:gdLst>
              <a:gd name="connsiteX0" fmla="*/ 93579 w 267368"/>
              <a:gd name="connsiteY0" fmla="*/ 414421 h 414421"/>
              <a:gd name="connsiteX1" fmla="*/ 267368 w 267368"/>
              <a:gd name="connsiteY1" fmla="*/ 307474 h 414421"/>
              <a:gd name="connsiteX2" fmla="*/ 13368 w 267368"/>
              <a:gd name="connsiteY2" fmla="*/ 267368 h 414421"/>
              <a:gd name="connsiteX3" fmla="*/ 213894 w 267368"/>
              <a:gd name="connsiteY3" fmla="*/ 147053 h 414421"/>
              <a:gd name="connsiteX4" fmla="*/ 13368 w 267368"/>
              <a:gd name="connsiteY4" fmla="*/ 26737 h 414421"/>
              <a:gd name="connsiteX5" fmla="*/ 0 w 267368"/>
              <a:gd name="connsiteY5" fmla="*/ 0 h 41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368" h="414421">
                <a:moveTo>
                  <a:pt x="93579" y="414421"/>
                </a:moveTo>
                <a:lnTo>
                  <a:pt x="267368" y="307474"/>
                </a:lnTo>
                <a:lnTo>
                  <a:pt x="13368" y="267368"/>
                </a:lnTo>
                <a:lnTo>
                  <a:pt x="213894" y="147053"/>
                </a:lnTo>
                <a:lnTo>
                  <a:pt x="13368" y="26737"/>
                </a:lnTo>
                <a:lnTo>
                  <a:pt x="0" y="0"/>
                </a:lnTo>
              </a:path>
            </a:pathLst>
          </a:custGeom>
          <a:ln w="508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9816872">
            <a:off x="2817210" y="1709278"/>
            <a:ext cx="432048" cy="15397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783128" flipH="1">
            <a:off x="4781231" y="1706638"/>
            <a:ext cx="432048" cy="15397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9816872">
            <a:off x="2217966" y="990670"/>
            <a:ext cx="432048" cy="8416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783128" flipH="1">
            <a:off x="5399902" y="960461"/>
            <a:ext cx="432048" cy="8416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9816872">
            <a:off x="2044928" y="2099440"/>
            <a:ext cx="432048" cy="15397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9816872">
            <a:off x="1445684" y="1380832"/>
            <a:ext cx="432048" cy="8416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783128" flipH="1">
            <a:off x="5573320" y="2138686"/>
            <a:ext cx="432048" cy="15397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783128" flipH="1">
            <a:off x="6192370" y="1392509"/>
            <a:ext cx="432048" cy="8416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36512" y="58052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Heavy Chain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979712" y="6021288"/>
            <a:ext cx="144016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47864" y="170080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Hinge Region</a:t>
            </a:r>
            <a:endParaRPr lang="en-US" dirty="0"/>
          </a:p>
        </p:txBody>
      </p:sp>
      <p:cxnSp>
        <p:nvCxnSpPr>
          <p:cNvPr id="1025" name="Straight Arrow Connector 1024"/>
          <p:cNvCxnSpPr>
            <a:endCxn id="18" idx="3"/>
          </p:cNvCxnSpPr>
          <p:nvPr/>
        </p:nvCxnSpPr>
        <p:spPr>
          <a:xfrm flipH="1">
            <a:off x="3827312" y="2420888"/>
            <a:ext cx="168624" cy="7804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Arrow Connector 1027"/>
          <p:cNvCxnSpPr>
            <a:stCxn id="31" idx="2"/>
            <a:endCxn id="31" idx="2"/>
          </p:cNvCxnSpPr>
          <p:nvPr/>
        </p:nvCxnSpPr>
        <p:spPr>
          <a:xfrm>
            <a:off x="3995936" y="234713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108520" y="33569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 Chain</a:t>
            </a:r>
            <a:endParaRPr lang="en-US" dirty="0"/>
          </a:p>
        </p:txBody>
      </p:sp>
      <p:cxnSp>
        <p:nvCxnSpPr>
          <p:cNvPr id="1033" name="Straight Arrow Connector 1032"/>
          <p:cNvCxnSpPr/>
          <p:nvPr/>
        </p:nvCxnSpPr>
        <p:spPr>
          <a:xfrm flipV="1">
            <a:off x="1763688" y="3212976"/>
            <a:ext cx="64807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" name="Right Brace 1033"/>
          <p:cNvSpPr/>
          <p:nvPr/>
        </p:nvSpPr>
        <p:spPr>
          <a:xfrm>
            <a:off x="7020272" y="2420888"/>
            <a:ext cx="432048" cy="4032448"/>
          </a:xfrm>
          <a:prstGeom prst="rightBrace">
            <a:avLst>
              <a:gd name="adj1" fmla="val 8333"/>
              <a:gd name="adj2" fmla="val 5663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TextBox 1034"/>
          <p:cNvSpPr txBox="1"/>
          <p:nvPr/>
        </p:nvSpPr>
        <p:spPr>
          <a:xfrm>
            <a:off x="7380312" y="43651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Constant Region</a:t>
            </a:r>
            <a:endParaRPr lang="en-US" dirty="0"/>
          </a:p>
        </p:txBody>
      </p:sp>
      <p:sp>
        <p:nvSpPr>
          <p:cNvPr id="45" name="Right Brace 44"/>
          <p:cNvSpPr/>
          <p:nvPr/>
        </p:nvSpPr>
        <p:spPr>
          <a:xfrm>
            <a:off x="7020272" y="836712"/>
            <a:ext cx="432048" cy="1512168"/>
          </a:xfrm>
          <a:prstGeom prst="rightBrace">
            <a:avLst>
              <a:gd name="adj1" fmla="val 8333"/>
              <a:gd name="adj2" fmla="val 5663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380312" y="134076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Variable Region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9" grpId="0"/>
      <p:bldP spid="31" grpId="0"/>
      <p:bldP spid="40" grpId="0"/>
      <p:bldP spid="1034" grpId="0" animBg="1"/>
      <p:bldP spid="1035" grpId="0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Antibody Structure</a:t>
            </a:r>
            <a:endParaRPr lang="en-GB" sz="36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908720"/>
            <a:ext cx="5184576" cy="576064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Four polypeptide chains held together by </a:t>
            </a:r>
            <a:r>
              <a:rPr lang="en-GB" sz="2200" b="1" dirty="0" smtClean="0">
                <a:solidFill>
                  <a:srgbClr val="FF8000"/>
                </a:solidFill>
              </a:rPr>
              <a:t>disulphide bridges</a:t>
            </a:r>
            <a:r>
              <a:rPr lang="en-GB" sz="2200" dirty="0" smtClean="0"/>
              <a:t>.</a:t>
            </a:r>
          </a:p>
          <a:p>
            <a:endParaRPr lang="en-GB" sz="2200" dirty="0" smtClean="0"/>
          </a:p>
          <a:p>
            <a:r>
              <a:rPr lang="en-GB" sz="2200" dirty="0" smtClean="0"/>
              <a:t>A </a:t>
            </a:r>
            <a:r>
              <a:rPr lang="en-GB" sz="2200" b="1" dirty="0" smtClean="0">
                <a:solidFill>
                  <a:srgbClr val="FF8000"/>
                </a:solidFill>
              </a:rPr>
              <a:t>constant region </a:t>
            </a:r>
            <a:r>
              <a:rPr lang="en-GB" sz="2200" dirty="0" smtClean="0"/>
              <a:t>which is identical to that in all antibodies.</a:t>
            </a:r>
          </a:p>
          <a:p>
            <a:endParaRPr lang="en-GB" sz="2200" dirty="0" smtClean="0"/>
          </a:p>
          <a:p>
            <a:r>
              <a:rPr lang="en-GB" sz="2200" dirty="0" smtClean="0"/>
              <a:t>A </a:t>
            </a:r>
            <a:r>
              <a:rPr lang="en-GB" sz="2200" b="1" dirty="0" smtClean="0">
                <a:solidFill>
                  <a:srgbClr val="FF8000"/>
                </a:solidFill>
              </a:rPr>
              <a:t>variable region </a:t>
            </a:r>
            <a:r>
              <a:rPr lang="en-GB" sz="2200" dirty="0" smtClean="0"/>
              <a:t>which is </a:t>
            </a:r>
            <a:r>
              <a:rPr lang="en-GB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specific </a:t>
            </a:r>
            <a:r>
              <a:rPr lang="en-GB" sz="2200" dirty="0" smtClean="0"/>
              <a:t>to the shape of </a:t>
            </a:r>
            <a:r>
              <a:rPr lang="en-GB" sz="2200" b="1" dirty="0" smtClean="0">
                <a:solidFill>
                  <a:srgbClr val="FF8000"/>
                </a:solidFill>
              </a:rPr>
              <a:t>a particular antigen</a:t>
            </a:r>
            <a:r>
              <a:rPr lang="en-GB" sz="2200" dirty="0" smtClean="0"/>
              <a:t>.</a:t>
            </a:r>
          </a:p>
          <a:p>
            <a:endParaRPr lang="en-GB" sz="2200" dirty="0" smtClean="0"/>
          </a:p>
          <a:p>
            <a:r>
              <a:rPr lang="en-GB" sz="2200" dirty="0" smtClean="0"/>
              <a:t>A</a:t>
            </a:r>
            <a:r>
              <a:rPr lang="en-GB" sz="2200" b="1" dirty="0" smtClean="0">
                <a:solidFill>
                  <a:srgbClr val="FF8000"/>
                </a:solidFill>
              </a:rPr>
              <a:t> hinge region</a:t>
            </a:r>
            <a:r>
              <a:rPr lang="en-GB" sz="2200" dirty="0" smtClean="0"/>
              <a:t> which allows for </a:t>
            </a:r>
            <a:r>
              <a:rPr lang="en-GB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flexibility</a:t>
            </a:r>
            <a:r>
              <a:rPr lang="en-GB" sz="2200" dirty="0" smtClean="0"/>
              <a:t> and attachment to more than one antigen.</a:t>
            </a: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5796136" y="3212976"/>
            <a:ext cx="2838284" cy="2972595"/>
            <a:chOff x="1445684" y="960461"/>
            <a:chExt cx="5178734" cy="5492875"/>
          </a:xfrm>
        </p:grpSpPr>
        <p:sp>
          <p:nvSpPr>
            <p:cNvPr id="11" name="Rectangle 10"/>
            <p:cNvSpPr/>
            <p:nvPr/>
          </p:nvSpPr>
          <p:spPr>
            <a:xfrm>
              <a:off x="3275856" y="3501008"/>
              <a:ext cx="432048" cy="29523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55976" y="3501008"/>
              <a:ext cx="432048" cy="29523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13418" y="3047999"/>
              <a:ext cx="267368" cy="432000"/>
            </a:xfrm>
            <a:custGeom>
              <a:avLst/>
              <a:gdLst>
                <a:gd name="connsiteX0" fmla="*/ 93579 w 267368"/>
                <a:gd name="connsiteY0" fmla="*/ 414421 h 414421"/>
                <a:gd name="connsiteX1" fmla="*/ 267368 w 267368"/>
                <a:gd name="connsiteY1" fmla="*/ 307474 h 414421"/>
                <a:gd name="connsiteX2" fmla="*/ 13368 w 267368"/>
                <a:gd name="connsiteY2" fmla="*/ 267368 h 414421"/>
                <a:gd name="connsiteX3" fmla="*/ 213894 w 267368"/>
                <a:gd name="connsiteY3" fmla="*/ 147053 h 414421"/>
                <a:gd name="connsiteX4" fmla="*/ 13368 w 267368"/>
                <a:gd name="connsiteY4" fmla="*/ 26737 h 414421"/>
                <a:gd name="connsiteX5" fmla="*/ 0 w 267368"/>
                <a:gd name="connsiteY5" fmla="*/ 0 h 41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68" h="414421">
                  <a:moveTo>
                    <a:pt x="93579" y="414421"/>
                  </a:moveTo>
                  <a:lnTo>
                    <a:pt x="267368" y="307474"/>
                  </a:lnTo>
                  <a:lnTo>
                    <a:pt x="13368" y="267368"/>
                  </a:lnTo>
                  <a:lnTo>
                    <a:pt x="213894" y="147053"/>
                  </a:lnTo>
                  <a:lnTo>
                    <a:pt x="13368" y="26737"/>
                  </a:lnTo>
                  <a:lnTo>
                    <a:pt x="0" y="0"/>
                  </a:lnTo>
                </a:path>
              </a:pathLst>
            </a:custGeom>
            <a:ln w="508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flipH="1">
              <a:off x="4139952" y="3068959"/>
              <a:ext cx="267368" cy="432000"/>
            </a:xfrm>
            <a:custGeom>
              <a:avLst/>
              <a:gdLst>
                <a:gd name="connsiteX0" fmla="*/ 93579 w 267368"/>
                <a:gd name="connsiteY0" fmla="*/ 414421 h 414421"/>
                <a:gd name="connsiteX1" fmla="*/ 267368 w 267368"/>
                <a:gd name="connsiteY1" fmla="*/ 307474 h 414421"/>
                <a:gd name="connsiteX2" fmla="*/ 13368 w 267368"/>
                <a:gd name="connsiteY2" fmla="*/ 267368 h 414421"/>
                <a:gd name="connsiteX3" fmla="*/ 213894 w 267368"/>
                <a:gd name="connsiteY3" fmla="*/ 147053 h 414421"/>
                <a:gd name="connsiteX4" fmla="*/ 13368 w 267368"/>
                <a:gd name="connsiteY4" fmla="*/ 26737 h 414421"/>
                <a:gd name="connsiteX5" fmla="*/ 0 w 267368"/>
                <a:gd name="connsiteY5" fmla="*/ 0 h 41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68" h="414421">
                  <a:moveTo>
                    <a:pt x="93579" y="414421"/>
                  </a:moveTo>
                  <a:lnTo>
                    <a:pt x="267368" y="307474"/>
                  </a:lnTo>
                  <a:lnTo>
                    <a:pt x="13368" y="267368"/>
                  </a:lnTo>
                  <a:lnTo>
                    <a:pt x="213894" y="147053"/>
                  </a:lnTo>
                  <a:lnTo>
                    <a:pt x="13368" y="26737"/>
                  </a:lnTo>
                  <a:lnTo>
                    <a:pt x="0" y="0"/>
                  </a:lnTo>
                </a:path>
              </a:pathLst>
            </a:custGeom>
            <a:ln w="508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9816872">
              <a:off x="2817210" y="1709278"/>
              <a:ext cx="432048" cy="15397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783128" flipH="1">
              <a:off x="4781231" y="1706638"/>
              <a:ext cx="432048" cy="15397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9816872">
              <a:off x="2217966" y="990670"/>
              <a:ext cx="432048" cy="84165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783128" flipH="1">
              <a:off x="5399902" y="960461"/>
              <a:ext cx="432048" cy="84165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9816872">
              <a:off x="2044928" y="2099440"/>
              <a:ext cx="432048" cy="1539754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9816872">
              <a:off x="1445684" y="1380832"/>
              <a:ext cx="432048" cy="84165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783128" flipH="1">
              <a:off x="5573320" y="2138686"/>
              <a:ext cx="432048" cy="1539754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783128" flipH="1">
              <a:off x="6192370" y="1392509"/>
              <a:ext cx="432048" cy="84165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387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How Antibodies Work - </a:t>
            </a:r>
            <a:r>
              <a:rPr lang="en-GB" sz="3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Neutralisation</a:t>
            </a:r>
            <a:endParaRPr lang="en-GB" sz="36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The antigens on some pathogens act as </a:t>
            </a:r>
            <a:r>
              <a:rPr lang="en-GB" sz="2200" i="1" u="sng" dirty="0" smtClean="0">
                <a:solidFill>
                  <a:srgbClr val="FFFF00"/>
                </a:solidFill>
              </a:rPr>
              <a:t>binding sites</a:t>
            </a:r>
            <a:r>
              <a:rPr lang="en-GB" sz="2200" dirty="0" smtClean="0"/>
              <a:t>, which allow them into body cells.</a:t>
            </a:r>
          </a:p>
          <a:p>
            <a:r>
              <a:rPr lang="en-GB" sz="2200" dirty="0" smtClean="0"/>
              <a:t>If </a:t>
            </a:r>
            <a:r>
              <a:rPr lang="en-GB" sz="2200" i="1" dirty="0" smtClean="0">
                <a:solidFill>
                  <a:srgbClr val="FFFF00"/>
                </a:solidFill>
              </a:rPr>
              <a:t>complementary </a:t>
            </a:r>
            <a:r>
              <a:rPr lang="en-GB" sz="2200" dirty="0" smtClean="0"/>
              <a:t>antibodies attach to the antigens, the pathogen will be </a:t>
            </a:r>
            <a:r>
              <a:rPr lang="en-GB" sz="2200" b="1" dirty="0" smtClean="0">
                <a:solidFill>
                  <a:srgbClr val="FF8000"/>
                </a:solidFill>
              </a:rPr>
              <a:t>blocked from entering </a:t>
            </a:r>
            <a:r>
              <a:rPr lang="en-GB" sz="2200" dirty="0" smtClean="0"/>
              <a:t>body cells.</a:t>
            </a: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 descr="Screen Shot 2014-02-27 at 19.57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08920"/>
            <a:ext cx="1440160" cy="1879600"/>
          </a:xfrm>
          <a:prstGeom prst="rect">
            <a:avLst/>
          </a:prstGeom>
        </p:spPr>
      </p:pic>
      <p:pic>
        <p:nvPicPr>
          <p:cNvPr id="3" name="Picture 2" descr="Screen Shot 2014-02-27 at 19.57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1435100" cy="1872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72514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antigens on these viruses allow them to enter red blood cells.</a:t>
            </a:r>
            <a:endParaRPr lang="en-US" dirty="0"/>
          </a:p>
        </p:txBody>
      </p:sp>
      <p:pic>
        <p:nvPicPr>
          <p:cNvPr id="5" name="Picture 4" descr="Screen Shot 2014-02-27 at 19.57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08921"/>
            <a:ext cx="2624460" cy="18722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36096" y="472514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Antibodies have attached to the antigens, blocking entry to the red blood cells.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779912" y="3284984"/>
            <a:ext cx="1728192" cy="7920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antibodies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877272"/>
            <a:ext cx="849694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This is called </a:t>
            </a:r>
            <a:r>
              <a:rPr lang="en-US" sz="4000" b="1" dirty="0" err="1" smtClean="0"/>
              <a:t>Neutralisation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6703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How Antibodies Work - </a:t>
            </a:r>
            <a:r>
              <a:rPr lang="en-GB" sz="3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Agglutination</a:t>
            </a:r>
            <a:endParaRPr lang="en-GB" sz="36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Some antibodies are different to the conventional ‘Y’ shape.</a:t>
            </a:r>
          </a:p>
          <a:p>
            <a:r>
              <a:rPr lang="en-GB" sz="2200" dirty="0" smtClean="0"/>
              <a:t>They look like </a:t>
            </a:r>
            <a:r>
              <a:rPr lang="en-GB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multiple</a:t>
            </a:r>
            <a:r>
              <a:rPr lang="en-GB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200" dirty="0" smtClean="0"/>
              <a:t>antibodies joined together.</a:t>
            </a: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225" t="56552" r="44951"/>
          <a:stretch/>
        </p:blipFill>
        <p:spPr>
          <a:xfrm>
            <a:off x="323528" y="1988840"/>
            <a:ext cx="2713790" cy="26872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1840" y="1988840"/>
            <a:ext cx="5688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multiple antigen-binding sites mean that </a:t>
            </a:r>
            <a:r>
              <a:rPr lang="en-US" sz="2000" b="1" i="1" dirty="0" smtClean="0">
                <a:solidFill>
                  <a:srgbClr val="F7DF56"/>
                </a:solidFill>
              </a:rPr>
              <a:t>several pathogens </a:t>
            </a:r>
            <a:r>
              <a:rPr lang="en-US" sz="2000" dirty="0" smtClean="0"/>
              <a:t>can be </a:t>
            </a:r>
            <a:r>
              <a:rPr lang="en-US" sz="2000" i="1" dirty="0" smtClean="0">
                <a:solidFill>
                  <a:srgbClr val="F7DF56"/>
                </a:solidFill>
              </a:rPr>
              <a:t>clumped together</a:t>
            </a:r>
            <a:r>
              <a:rPr lang="en-US" sz="2000" dirty="0" smtClean="0"/>
              <a:t>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When pathogens are stuck together, they </a:t>
            </a:r>
            <a:r>
              <a:rPr lang="en-US" sz="2000" u="sng" dirty="0" smtClean="0">
                <a:solidFill>
                  <a:srgbClr val="F7DF56"/>
                </a:solidFill>
              </a:rPr>
              <a:t>cannot enter body cells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5229200"/>
            <a:ext cx="410445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This is called </a:t>
            </a:r>
            <a:r>
              <a:rPr lang="en-US" sz="4000" b="1" dirty="0" smtClean="0"/>
              <a:t>Agglutination</a:t>
            </a: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789040"/>
            <a:ext cx="3384376" cy="27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5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3469</TotalTime>
  <Words>893</Words>
  <Application>Microsoft Macintosh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Lesson 8 Antibodies &amp; vaccination</vt:lpstr>
      <vt:lpstr>PowerPoint Presentation</vt:lpstr>
      <vt:lpstr>Starter Question</vt:lpstr>
      <vt:lpstr>Recap of the Specific Immune System</vt:lpstr>
      <vt:lpstr>Antibodies</vt:lpstr>
      <vt:lpstr>Antibody Structure</vt:lpstr>
      <vt:lpstr>Antibody Structure</vt:lpstr>
      <vt:lpstr>How Antibodies Work - Neutralisation</vt:lpstr>
      <vt:lpstr>How Antibodies Work - Agglutination</vt:lpstr>
      <vt:lpstr>Primary &amp; Secondary Immune Responses</vt:lpstr>
      <vt:lpstr>Vaccination</vt:lpstr>
      <vt:lpstr>What’s a Vaccine?</vt:lpstr>
      <vt:lpstr>You can get vaccines for…</vt:lpstr>
      <vt:lpstr>Active &amp; Passive Immunity</vt:lpstr>
      <vt:lpstr>PowerPoint Presentation</vt:lpstr>
      <vt:lpstr>Plenary Questions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Nutrition, Diet &amp; CHD</dc:title>
  <dc:creator>Varinder Singh</dc:creator>
  <cp:lastModifiedBy>Varinder Singh</cp:lastModifiedBy>
  <cp:revision>58</cp:revision>
  <dcterms:created xsi:type="dcterms:W3CDTF">2014-02-11T19:35:20Z</dcterms:created>
  <dcterms:modified xsi:type="dcterms:W3CDTF">2014-03-04T19:02:30Z</dcterms:modified>
</cp:coreProperties>
</file>