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9" r:id="rId6"/>
    <p:sldId id="270" r:id="rId7"/>
    <p:sldId id="300" r:id="rId8"/>
    <p:sldId id="301" r:id="rId9"/>
    <p:sldId id="293" r:id="rId10"/>
    <p:sldId id="294" r:id="rId11"/>
    <p:sldId id="302" r:id="rId12"/>
    <p:sldId id="303" r:id="rId13"/>
    <p:sldId id="269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66FF"/>
    <a:srgbClr val="FF6FC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9" autoAdjust="0"/>
    <p:restoredTop sz="94660"/>
  </p:normalViewPr>
  <p:slideViewPr>
    <p:cSldViewPr>
      <p:cViewPr>
        <p:scale>
          <a:sx n="90" d="100"/>
          <a:sy n="90" d="100"/>
        </p:scale>
        <p:origin x="-188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 </a:t>
            </a:r>
            <a:r>
              <a:rPr lang="en-GB" dirty="0" smtClean="0"/>
              <a:t>9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Effects of Smoking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Chronic Bronchitis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Symptoms of bronchitis are </a:t>
            </a:r>
            <a:r>
              <a:rPr lang="en-GB" sz="2200" i="1" dirty="0" smtClean="0">
                <a:solidFill>
                  <a:srgbClr val="FFFF00"/>
                </a:solidFill>
              </a:rPr>
              <a:t>irritation</a:t>
            </a:r>
            <a:r>
              <a:rPr lang="en-GB" sz="2200" i="1" dirty="0" smtClean="0"/>
              <a:t> </a:t>
            </a:r>
            <a:r>
              <a:rPr lang="en-GB" sz="2200" dirty="0" smtClean="0"/>
              <a:t>of the lungs, </a:t>
            </a:r>
            <a:r>
              <a:rPr lang="en-GB" sz="2200" i="1" dirty="0" smtClean="0">
                <a:solidFill>
                  <a:srgbClr val="FFFF00"/>
                </a:solidFill>
              </a:rPr>
              <a:t>continual coughing</a:t>
            </a:r>
            <a:r>
              <a:rPr lang="en-GB" sz="2200" dirty="0" smtClean="0"/>
              <a:t>, and coughing up </a:t>
            </a:r>
            <a:r>
              <a:rPr lang="en-GB" sz="2200" i="1" dirty="0" smtClean="0">
                <a:solidFill>
                  <a:srgbClr val="FFFF00"/>
                </a:solidFill>
              </a:rPr>
              <a:t>mucus</a:t>
            </a:r>
            <a:r>
              <a:rPr lang="en-GB" sz="2200" dirty="0" smtClean="0">
                <a:solidFill>
                  <a:srgbClr val="FFFF00"/>
                </a:solidFill>
              </a:rPr>
              <a:t> </a:t>
            </a:r>
            <a:r>
              <a:rPr lang="en-GB" sz="2200" dirty="0" smtClean="0"/>
              <a:t>filled with </a:t>
            </a:r>
            <a:r>
              <a:rPr lang="en-GB" sz="2200" b="1" dirty="0" smtClean="0">
                <a:solidFill>
                  <a:srgbClr val="FF8000"/>
                </a:solidFill>
              </a:rPr>
              <a:t>bacteria</a:t>
            </a:r>
            <a:r>
              <a:rPr lang="en-GB" sz="2200" b="1" dirty="0" smtClean="0"/>
              <a:t> </a:t>
            </a:r>
            <a:r>
              <a:rPr lang="en-GB" sz="2200" dirty="0" smtClean="0"/>
              <a:t>and </a:t>
            </a:r>
            <a:r>
              <a:rPr lang="en-GB" sz="2200" b="1" dirty="0" smtClean="0">
                <a:solidFill>
                  <a:srgbClr val="FF8000"/>
                </a:solidFill>
              </a:rPr>
              <a:t>white blood cells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Bronchitis results in an increased risk of </a:t>
            </a:r>
            <a:r>
              <a:rPr lang="en-GB" sz="2200" b="1" dirty="0" smtClean="0">
                <a:solidFill>
                  <a:srgbClr val="FFFF00"/>
                </a:solidFill>
              </a:rPr>
              <a:t>lung infection</a:t>
            </a:r>
            <a:r>
              <a:rPr lang="en-GB" sz="2200" dirty="0" smtClean="0"/>
              <a:t>.</a:t>
            </a:r>
            <a:endParaRPr lang="en-GB" sz="2200" dirty="0" smtClean="0"/>
          </a:p>
          <a:p>
            <a:pPr marL="493776" indent="-457200">
              <a:buAutoNum type="arabicPeriod"/>
            </a:pPr>
            <a:endParaRPr lang="en-GB" sz="2200" i="1" dirty="0" smtClean="0"/>
          </a:p>
          <a:p>
            <a:pPr marL="493776" indent="-457200">
              <a:buAutoNum type="arabicPeriod"/>
            </a:pPr>
            <a:endParaRPr lang="en-GB" sz="22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27" y="2564904"/>
            <a:ext cx="3343845" cy="4108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89168"/>
            <a:ext cx="4392488" cy="41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Emphysema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Emphysema is the loss of elasticity in the alveoli, which causes them to </a:t>
            </a:r>
            <a:r>
              <a:rPr lang="en-GB" sz="2200" b="1" dirty="0" smtClean="0">
                <a:solidFill>
                  <a:srgbClr val="FFFF00"/>
                </a:solidFill>
              </a:rPr>
              <a:t>burst</a:t>
            </a:r>
            <a:r>
              <a:rPr lang="en-GB" sz="2200" b="1" dirty="0" smtClean="0"/>
              <a:t>.</a:t>
            </a:r>
            <a:endParaRPr lang="en-GB" sz="2200" b="1" i="1" u="sng" dirty="0" smtClean="0">
              <a:solidFill>
                <a:srgbClr val="FF8000"/>
              </a:solidFill>
            </a:endParaRPr>
          </a:p>
          <a:p>
            <a:r>
              <a:rPr lang="en-GB" sz="2200" b="1" i="1" u="sng" dirty="0" smtClean="0">
                <a:solidFill>
                  <a:srgbClr val="FF8000"/>
                </a:solidFill>
              </a:rPr>
              <a:t>This means a reduced area for gas exchange</a:t>
            </a:r>
            <a:r>
              <a:rPr lang="en-GB" sz="2200" dirty="0" smtClean="0"/>
              <a:t>.</a:t>
            </a:r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People with emphysema are often </a:t>
            </a:r>
            <a:r>
              <a:rPr lang="en-GB" sz="2200" b="1" i="1" dirty="0" smtClean="0"/>
              <a:t>short of breath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Their blood is also less well oxygenated and fatigue occurs very easily when raising activity levels.</a:t>
            </a:r>
            <a:endParaRPr lang="en-GB" sz="2200" dirty="0" smtClean="0"/>
          </a:p>
          <a:p>
            <a:pPr marL="493776" indent="-457200">
              <a:buAutoNum type="arabicPeriod"/>
            </a:pPr>
            <a:endParaRPr lang="en-GB" sz="2200" i="1" dirty="0" smtClean="0"/>
          </a:p>
          <a:p>
            <a:pPr marL="493776" indent="-457200">
              <a:buAutoNum type="arabicPeriod"/>
            </a:pPr>
            <a:endParaRPr lang="en-GB" sz="22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276872"/>
            <a:ext cx="4800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Lung Cancer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GB" sz="2200" b="1" i="1" dirty="0" smtClean="0"/>
              <a:t>Carcinogenic substances in tar </a:t>
            </a:r>
            <a:r>
              <a:rPr lang="en-GB" sz="2200" b="1" i="1" dirty="0" smtClean="0">
                <a:solidFill>
                  <a:srgbClr val="FFFF00"/>
                </a:solidFill>
              </a:rPr>
              <a:t>move in to cells </a:t>
            </a:r>
            <a:r>
              <a:rPr lang="en-GB" sz="2200" b="1" i="1" dirty="0" smtClean="0"/>
              <a:t>and then the </a:t>
            </a:r>
            <a:r>
              <a:rPr lang="en-GB" sz="2200" b="1" i="1" dirty="0" smtClean="0">
                <a:solidFill>
                  <a:srgbClr val="FFFF00"/>
                </a:solidFill>
              </a:rPr>
              <a:t>nuclei </a:t>
            </a:r>
            <a:r>
              <a:rPr lang="en-GB" sz="2200" b="1" i="1" dirty="0" smtClean="0"/>
              <a:t>of lung tissue.</a:t>
            </a:r>
          </a:p>
          <a:p>
            <a:r>
              <a:rPr lang="en-GB" sz="2200" dirty="0" smtClean="0"/>
              <a:t>They may then cause </a:t>
            </a:r>
            <a:r>
              <a:rPr lang="en-GB" sz="2200" b="1" i="1" dirty="0" smtClean="0">
                <a:solidFill>
                  <a:srgbClr val="FFFF00"/>
                </a:solidFill>
              </a:rPr>
              <a:t>mutations </a:t>
            </a:r>
            <a:r>
              <a:rPr lang="en-GB" sz="2200" dirty="0" smtClean="0"/>
              <a:t>in genes controlling cell division.</a:t>
            </a:r>
          </a:p>
          <a:p>
            <a:r>
              <a:rPr lang="en-GB" sz="2200" dirty="0" smtClean="0"/>
              <a:t>This can result in </a:t>
            </a:r>
            <a:r>
              <a:rPr lang="en-GB" sz="2200" b="1" dirty="0" smtClean="0">
                <a:solidFill>
                  <a:srgbClr val="FF8000"/>
                </a:solidFill>
              </a:rPr>
              <a:t>uncontrolled cell division</a:t>
            </a:r>
            <a:r>
              <a:rPr lang="en-GB" sz="2200" dirty="0" smtClean="0"/>
              <a:t> and become a </a:t>
            </a:r>
            <a:r>
              <a:rPr lang="en-GB" sz="2200" b="1" dirty="0" smtClean="0">
                <a:solidFill>
                  <a:srgbClr val="FF8000"/>
                </a:solidFill>
              </a:rPr>
              <a:t>tumour</a:t>
            </a:r>
            <a:r>
              <a:rPr lang="en-GB" sz="2200" dirty="0" smtClean="0"/>
              <a:t>.</a:t>
            </a:r>
            <a:endParaRPr lang="en-GB" sz="2200" dirty="0" smtClean="0"/>
          </a:p>
          <a:p>
            <a:pPr marL="493776" indent="-457200">
              <a:buAutoNum type="arabicPeriod"/>
            </a:pPr>
            <a:endParaRPr lang="en-GB" sz="2200" i="1" dirty="0" smtClean="0"/>
          </a:p>
          <a:p>
            <a:pPr marL="493776" indent="-457200">
              <a:buAutoNum type="arabicPeriod"/>
            </a:pPr>
            <a:endParaRPr lang="en-GB" sz="22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636912"/>
            <a:ext cx="4194003" cy="3974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140968"/>
            <a:ext cx="3600400" cy="310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Lung cancers may take 20-30 years to develop, and a cancer my have been growing for years before it is discovered.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292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Name the three main substances in tobacco s</a:t>
            </a:r>
            <a:r>
              <a:rPr lang="en-US" dirty="0" err="1" smtClean="0"/>
              <a:t>moke</a:t>
            </a:r>
            <a:r>
              <a:rPr lang="en-US" dirty="0" smtClean="0"/>
              <a:t> that can be harmful.</a:t>
            </a:r>
          </a:p>
          <a:p>
            <a:endParaRPr lang="en-US" sz="3200" dirty="0">
              <a:solidFill>
                <a:srgbClr val="FF8000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Explain how the deposition of tar can lead to smoker’s cough.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Explain why smokers are mor</a:t>
            </a:r>
            <a:r>
              <a:rPr lang="en-US" sz="3200" dirty="0" smtClean="0">
                <a:solidFill>
                  <a:srgbClr val="FFFFFF"/>
                </a:solidFill>
              </a:rPr>
              <a:t>e likely than non-smokers to suffer from infections in the lungs.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effects of smoking on the gas exchange system.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Learn about the diseases associated with smoking and the symptoms involved.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dirty="0" smtClean="0"/>
              <a:t>Describe t</a:t>
            </a:r>
            <a:r>
              <a:rPr lang="en-US" dirty="0" smtClean="0"/>
              <a:t>h</a:t>
            </a:r>
            <a:r>
              <a:rPr lang="en-GB" dirty="0" smtClean="0"/>
              <a:t>e short and long term effects of smoking (E-D)</a:t>
            </a:r>
            <a:endParaRPr lang="en-GB" dirty="0"/>
          </a:p>
          <a:p>
            <a:r>
              <a:rPr lang="en-GB" dirty="0" smtClean="0"/>
              <a:t>Explai</a:t>
            </a:r>
            <a:r>
              <a:rPr lang="en-GB" dirty="0" smtClean="0"/>
              <a:t>n how smoker’s cough develops (C)</a:t>
            </a:r>
            <a:endParaRPr lang="en-GB" dirty="0" smtClean="0"/>
          </a:p>
          <a:p>
            <a:r>
              <a:rPr lang="en-GB" dirty="0" smtClean="0"/>
              <a:t>Describe and explain the onset of smoking relating diseases such as bronchitis, emphysema and lung cancer (B-A)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0939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effects of smoking on the gas exchange system.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Learn about the diseases associated with smoking and the symptoms involved.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dirty="0" smtClean="0"/>
              <a:t>Describe t</a:t>
            </a:r>
            <a:r>
              <a:rPr lang="en-US" dirty="0" smtClean="0"/>
              <a:t>h</a:t>
            </a:r>
            <a:r>
              <a:rPr lang="en-GB" dirty="0" smtClean="0"/>
              <a:t>e short and long term effects of smoking (E-D)</a:t>
            </a:r>
            <a:endParaRPr lang="en-GB" dirty="0"/>
          </a:p>
          <a:p>
            <a:r>
              <a:rPr lang="en-GB" dirty="0" smtClean="0"/>
              <a:t>Explai</a:t>
            </a:r>
            <a:r>
              <a:rPr lang="en-GB" dirty="0" smtClean="0"/>
              <a:t>n how smoker’s cough develops (C)</a:t>
            </a:r>
            <a:endParaRPr lang="en-GB" dirty="0" smtClean="0"/>
          </a:p>
          <a:p>
            <a:r>
              <a:rPr lang="en-GB" dirty="0" smtClean="0"/>
              <a:t>Describe and explain the onset of smoking relating diseases such as bronchitis, emphysema and lung cancer (B-A)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 Question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Which of the following chemicals are found in cigarette smoke?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Answer:		     </a:t>
            </a:r>
            <a:r>
              <a:rPr lang="en-GB" u="sng" dirty="0" smtClean="0"/>
              <a:t>all of them</a:t>
            </a:r>
          </a:p>
          <a:p>
            <a:pPr>
              <a:lnSpc>
                <a:spcPct val="90000"/>
              </a:lnSpc>
            </a:pPr>
            <a:endParaRPr lang="en-GB" u="sng" dirty="0"/>
          </a:p>
          <a:p>
            <a:pPr>
              <a:lnSpc>
                <a:spcPct val="90000"/>
              </a:lnSpc>
            </a:pPr>
            <a:r>
              <a:rPr lang="en-GB" dirty="0" smtClean="0"/>
              <a:t>Roughly how many different chemicals are in cigarette smoke?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Answer:		         </a:t>
            </a:r>
            <a:r>
              <a:rPr lang="en-GB" u="sng" dirty="0" smtClean="0"/>
              <a:t>4000</a:t>
            </a: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0" name="AutoShape 2" descr="http://www.sclerodermasociety.co.uk/userfiles/ski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87624" y="220486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8000"/>
                </a:solidFill>
              </a:rPr>
              <a:t>tar, benzene, formaldehyde, ammonia, arsenic, hydrogen cyanide</a:t>
            </a:r>
            <a:endParaRPr lang="en-US" sz="3600" i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Cigarette Smoke</a:t>
            </a:r>
            <a:endParaRPr lang="en-GB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7200800" cy="561662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Most of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GB" sz="2400" dirty="0">
                <a:solidFill>
                  <a:srgbClr val="FFFFFF"/>
                </a:solidFill>
              </a:rPr>
              <a:t>the chemicals in cigarette smoke are harmful.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</a:t>
            </a:r>
            <a:r>
              <a:rPr lang="en-GB" sz="2400" dirty="0" err="1">
                <a:solidFill>
                  <a:srgbClr val="FFFFFF"/>
                </a:solidFill>
              </a:rPr>
              <a:t>hese</a:t>
            </a:r>
            <a:r>
              <a:rPr lang="en-GB" sz="2400" dirty="0">
                <a:solidFill>
                  <a:srgbClr val="FFFFFF"/>
                </a:solidFill>
              </a:rPr>
              <a:t> include:</a:t>
            </a:r>
          </a:p>
          <a:p>
            <a:pPr lvl="1"/>
            <a:r>
              <a:rPr lang="en-GB" sz="2000" dirty="0">
                <a:solidFill>
                  <a:srgbClr val="FFFFFF"/>
                </a:solidFill>
              </a:rPr>
              <a:t>Tar</a:t>
            </a:r>
          </a:p>
          <a:p>
            <a:pPr lvl="1"/>
            <a:r>
              <a:rPr lang="en-GB" sz="2000" dirty="0">
                <a:solidFill>
                  <a:srgbClr val="FFFFFF"/>
                </a:solidFill>
              </a:rPr>
              <a:t>Carbon monoxide</a:t>
            </a:r>
          </a:p>
          <a:p>
            <a:pPr lvl="1"/>
            <a:r>
              <a:rPr lang="en-GB" sz="2000" dirty="0" smtClean="0">
                <a:solidFill>
                  <a:srgbClr val="FFFFFF"/>
                </a:solidFill>
              </a:rPr>
              <a:t>Nicotine</a:t>
            </a:r>
          </a:p>
          <a:p>
            <a:pPr lvl="1"/>
            <a:endParaRPr lang="en-GB" sz="2000" dirty="0">
              <a:solidFill>
                <a:srgbClr val="FFFFFF"/>
              </a:solidFill>
            </a:endParaRPr>
          </a:p>
          <a:p>
            <a:r>
              <a:rPr lang="en-GB" sz="2400" dirty="0" smtClean="0">
                <a:solidFill>
                  <a:srgbClr val="FFFFFF"/>
                </a:solidFill>
              </a:rPr>
              <a:t>Many of the chemicals are </a:t>
            </a:r>
            <a:r>
              <a:rPr lang="en-GB" sz="2400" b="1" i="1" dirty="0" smtClean="0">
                <a:solidFill>
                  <a:srgbClr val="FFFFFF"/>
                </a:solidFill>
              </a:rPr>
              <a:t>carcinogens</a:t>
            </a:r>
            <a:r>
              <a:rPr lang="en-GB" sz="2400" dirty="0" smtClean="0">
                <a:solidFill>
                  <a:srgbClr val="FFFFFF"/>
                </a:solidFill>
              </a:rPr>
              <a:t>.</a:t>
            </a:r>
            <a:endParaRPr lang="en-GB" sz="2000" dirty="0" smtClean="0">
              <a:solidFill>
                <a:srgbClr val="FFFFFF"/>
              </a:solidFill>
            </a:endParaRPr>
          </a:p>
          <a:p>
            <a:pPr marL="448056" lvl="1" indent="0">
              <a:buNone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875" r="6762" b="16982"/>
          <a:stretch/>
        </p:blipFill>
        <p:spPr>
          <a:xfrm rot="16200000">
            <a:off x="4959132" y="2673132"/>
            <a:ext cx="6858002" cy="1511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4725144"/>
            <a:ext cx="5688632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Carcinogens are substances that cause or increase the risk of developing </a:t>
            </a:r>
            <a:r>
              <a:rPr lang="en-US" sz="2800" b="1" u="sng" dirty="0" smtClean="0"/>
              <a:t>cancer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the ‘Smoking: Data Analysis’ question.</a:t>
            </a:r>
          </a:p>
          <a:p>
            <a:endParaRPr lang="en-US" dirty="0"/>
          </a:p>
          <a:p>
            <a:r>
              <a:rPr lang="en-US" dirty="0" err="1" smtClean="0"/>
              <a:t>Approx</a:t>
            </a:r>
            <a:r>
              <a:rPr lang="en-US" dirty="0" smtClean="0"/>
              <a:t> 15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5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Short-term Effects of Smoking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en-GB" sz="2300" b="1" dirty="0" smtClean="0"/>
              <a:t>Tar</a:t>
            </a:r>
            <a:r>
              <a:rPr lang="en-GB" sz="2300" dirty="0" smtClean="0"/>
              <a:t> settles in the lining of the </a:t>
            </a:r>
            <a:r>
              <a:rPr lang="en-GB" sz="2300" i="1" dirty="0" smtClean="0">
                <a:solidFill>
                  <a:srgbClr val="FFFF00"/>
                </a:solidFill>
              </a:rPr>
              <a:t>airways</a:t>
            </a:r>
            <a:r>
              <a:rPr lang="en-GB" sz="2300" i="1" dirty="0" smtClean="0"/>
              <a:t> </a:t>
            </a:r>
            <a:r>
              <a:rPr lang="en-GB" sz="2300" dirty="0" smtClean="0"/>
              <a:t>and </a:t>
            </a:r>
            <a:r>
              <a:rPr lang="en-GB" sz="2300" i="1" dirty="0" smtClean="0">
                <a:solidFill>
                  <a:srgbClr val="FFFF00"/>
                </a:solidFill>
              </a:rPr>
              <a:t>alveoli</a:t>
            </a:r>
            <a:r>
              <a:rPr lang="en-GB" sz="2300" dirty="0" smtClean="0"/>
              <a:t>, increasing the </a:t>
            </a:r>
            <a:r>
              <a:rPr lang="en-GB" sz="2300" b="1" i="1" dirty="0" smtClean="0">
                <a:solidFill>
                  <a:srgbClr val="FF8000"/>
                </a:solidFill>
              </a:rPr>
              <a:t>diffusion distance</a:t>
            </a:r>
            <a:r>
              <a:rPr lang="en-GB" sz="2300" dirty="0" smtClean="0">
                <a:solidFill>
                  <a:srgbClr val="FF8000"/>
                </a:solidFill>
              </a:rPr>
              <a:t> </a:t>
            </a:r>
            <a:r>
              <a:rPr lang="en-GB" sz="2300" dirty="0" smtClean="0"/>
              <a:t>for oxygen and carbon dioxide.</a:t>
            </a:r>
          </a:p>
          <a:p>
            <a:r>
              <a:rPr lang="en-GB" sz="2300" dirty="0" smtClean="0"/>
              <a:t>The chemicals in tar may also cause </a:t>
            </a:r>
            <a:r>
              <a:rPr lang="en-GB" sz="2300" i="1" dirty="0" smtClean="0">
                <a:solidFill>
                  <a:srgbClr val="FFFF00"/>
                </a:solidFill>
              </a:rPr>
              <a:t>allergic reactions</a:t>
            </a:r>
            <a:r>
              <a:rPr lang="en-GB" sz="2300" dirty="0" smtClean="0"/>
              <a:t>, which narrow the lumen of the airways, restricting flow of air.</a:t>
            </a:r>
          </a:p>
          <a:p>
            <a:endParaRPr lang="en-GB" sz="2300" dirty="0"/>
          </a:p>
          <a:p>
            <a:endParaRPr lang="en-GB" sz="2300" dirty="0" smtClean="0"/>
          </a:p>
          <a:p>
            <a:endParaRPr lang="en-GB" sz="2300" dirty="0" smtClean="0"/>
          </a:p>
          <a:p>
            <a:r>
              <a:rPr lang="en-GB" sz="2300" dirty="0" smtClean="0"/>
              <a:t>The tar also destroys </a:t>
            </a:r>
            <a:r>
              <a:rPr lang="en-GB" sz="2300" b="1" i="1" dirty="0" smtClean="0">
                <a:solidFill>
                  <a:srgbClr val="FF8000"/>
                </a:solidFill>
              </a:rPr>
              <a:t>cilia</a:t>
            </a:r>
            <a:r>
              <a:rPr lang="en-GB" sz="2300" dirty="0" smtClean="0"/>
              <a:t>, rendering them </a:t>
            </a:r>
            <a:r>
              <a:rPr lang="en-GB" sz="2300" i="1" dirty="0" smtClean="0">
                <a:solidFill>
                  <a:srgbClr val="FFFF00"/>
                </a:solidFill>
              </a:rPr>
              <a:t>unable to move mucus</a:t>
            </a:r>
            <a:r>
              <a:rPr lang="en-GB" sz="2300" dirty="0" smtClean="0">
                <a:solidFill>
                  <a:srgbClr val="FFFF00"/>
                </a:solidFill>
              </a:rPr>
              <a:t> </a:t>
            </a:r>
            <a:r>
              <a:rPr lang="en-GB" sz="2300" dirty="0" smtClean="0"/>
              <a:t>upwards.</a:t>
            </a:r>
            <a:endParaRPr lang="en-GB" sz="2300" dirty="0" smtClean="0"/>
          </a:p>
          <a:p>
            <a:r>
              <a:rPr lang="en-US" sz="2300" dirty="0" smtClean="0"/>
              <a:t>T</a:t>
            </a:r>
            <a:r>
              <a:rPr lang="en-GB" sz="2300" dirty="0" smtClean="0"/>
              <a:t>he mucus itself becomes thicker due to stimulation of </a:t>
            </a:r>
            <a:r>
              <a:rPr lang="en-GB" sz="2300" b="1" i="1" dirty="0" smtClean="0">
                <a:solidFill>
                  <a:srgbClr val="FF8000"/>
                </a:solidFill>
              </a:rPr>
              <a:t>goblet cells</a:t>
            </a:r>
            <a:r>
              <a:rPr lang="en-GB" sz="2300" dirty="0" smtClean="0"/>
              <a:t>.</a:t>
            </a:r>
          </a:p>
          <a:p>
            <a:r>
              <a:rPr lang="en-GB" sz="2300" b="1" i="1" dirty="0" smtClean="0"/>
              <a:t>Bacteria </a:t>
            </a:r>
            <a:r>
              <a:rPr lang="en-GB" sz="2300" dirty="0" smtClean="0"/>
              <a:t>and </a:t>
            </a:r>
            <a:r>
              <a:rPr lang="en-GB" sz="2300" b="1" i="1" dirty="0" smtClean="0"/>
              <a:t>viruses</a:t>
            </a:r>
            <a:r>
              <a:rPr lang="en-GB" sz="2300" dirty="0" smtClean="0"/>
              <a:t> become trapped in the mucus and lead to increased risk of infection.</a:t>
            </a:r>
            <a:endParaRPr lang="en-GB" sz="2300" b="1" i="1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259632" y="3039343"/>
            <a:ext cx="6552728" cy="461665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Both of these effects raise blood pressure.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Longer</a:t>
            </a:r>
            <a:r>
              <a:rPr lang="en-GB" sz="3600" dirty="0" smtClean="0"/>
              <a:t>-term Effects of Smoking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en-GB" sz="2300" b="1" dirty="0" smtClean="0"/>
              <a:t>Smokers cough</a:t>
            </a:r>
            <a:r>
              <a:rPr lang="en-GB" sz="2300" dirty="0"/>
              <a:t> </a:t>
            </a:r>
            <a:r>
              <a:rPr lang="en-GB" sz="2300" dirty="0" smtClean="0"/>
              <a:t>is one of the most common smoking-related health problems.</a:t>
            </a:r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endParaRPr lang="en-GB" sz="2300" b="1" i="1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2132856"/>
            <a:ext cx="7416824" cy="20621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 page 178, under the heading ‘Longer-term effects’, use the first two paragraphs to summarise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the development of smokers cough.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4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Longer</a:t>
            </a:r>
            <a:r>
              <a:rPr lang="en-GB" sz="3600" dirty="0" smtClean="0"/>
              <a:t>-term Effects of Smoking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en-GB" sz="2300" dirty="0" smtClean="0"/>
              <a:t>Frequent infection by bacteria causes </a:t>
            </a:r>
            <a:r>
              <a:rPr lang="en-GB" sz="2300" b="1" i="1" dirty="0" smtClean="0">
                <a:solidFill>
                  <a:srgbClr val="FFFF00"/>
                </a:solidFill>
              </a:rPr>
              <a:t>white blood cells</a:t>
            </a:r>
            <a:r>
              <a:rPr lang="en-GB" sz="2300" i="1" dirty="0"/>
              <a:t> </a:t>
            </a:r>
            <a:r>
              <a:rPr lang="en-GB" sz="2300" dirty="0" smtClean="0"/>
              <a:t>to enter the airways.</a:t>
            </a:r>
          </a:p>
          <a:p>
            <a:r>
              <a:rPr lang="en-GB" sz="2300" dirty="0" smtClean="0"/>
              <a:t>They use the enzyme </a:t>
            </a:r>
            <a:r>
              <a:rPr lang="en-GB" sz="2300" b="1" i="1" dirty="0" err="1" smtClean="0">
                <a:solidFill>
                  <a:srgbClr val="FFFF00"/>
                </a:solidFill>
              </a:rPr>
              <a:t>elastase</a:t>
            </a:r>
            <a:r>
              <a:rPr lang="en-GB" sz="2300" dirty="0" smtClean="0">
                <a:solidFill>
                  <a:srgbClr val="FFFF00"/>
                </a:solidFill>
              </a:rPr>
              <a:t> </a:t>
            </a:r>
            <a:r>
              <a:rPr lang="en-GB" sz="2300" dirty="0" smtClean="0"/>
              <a:t>to break through the elastic tissue lining the lungs.</a:t>
            </a:r>
          </a:p>
          <a:p>
            <a:r>
              <a:rPr lang="en-GB" sz="2300" dirty="0" smtClean="0"/>
              <a:t>Loss of elastic tissue reduces the ability of the alveolar walls to push air out of the lungs.</a:t>
            </a:r>
          </a:p>
          <a:p>
            <a:endParaRPr lang="en-GB" sz="2300" dirty="0" smtClean="0"/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endParaRPr lang="en-GB" sz="2300" b="1" i="1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754" y="3284984"/>
            <a:ext cx="2922001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92898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loss of elasticity sometimes results in </a:t>
            </a:r>
            <a:r>
              <a:rPr lang="en-US" sz="2400" b="1" dirty="0" smtClean="0">
                <a:solidFill>
                  <a:srgbClr val="FF8000"/>
                </a:solidFill>
              </a:rPr>
              <a:t>bronchioles collapsing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can cause air to be trapped in the alveolus, which can cause it to </a:t>
            </a:r>
            <a:r>
              <a:rPr lang="en-US" sz="2400" b="1" dirty="0" smtClean="0">
                <a:solidFill>
                  <a:srgbClr val="FF8000"/>
                </a:solidFill>
              </a:rPr>
              <a:t>burst</a:t>
            </a:r>
            <a:r>
              <a:rPr lang="en-US" sz="24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988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Smoking</a:t>
            </a:r>
            <a:br>
              <a:rPr lang="en-US" dirty="0" smtClean="0"/>
            </a:br>
            <a:r>
              <a:rPr lang="en-US" dirty="0" smtClean="0"/>
              <a:t>Related</a:t>
            </a:r>
            <a:br>
              <a:rPr lang="en-US" dirty="0" smtClean="0"/>
            </a:br>
            <a:r>
              <a:rPr lang="en-US" dirty="0" smtClean="0"/>
              <a:t>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3576</TotalTime>
  <Words>665</Words>
  <Application>Microsoft Macintosh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Lesson 9 The Effects of Smoking</vt:lpstr>
      <vt:lpstr>PowerPoint Presentation</vt:lpstr>
      <vt:lpstr>Starter Question</vt:lpstr>
      <vt:lpstr>Cigarette Smoke</vt:lpstr>
      <vt:lpstr>Data Analysis</vt:lpstr>
      <vt:lpstr>Short-term Effects of Smoking</vt:lpstr>
      <vt:lpstr>Longer-term Effects of Smoking</vt:lpstr>
      <vt:lpstr>Longer-term Effects of Smoking</vt:lpstr>
      <vt:lpstr>Smoking Related Diseases</vt:lpstr>
      <vt:lpstr>Chronic Bronchitis</vt:lpstr>
      <vt:lpstr>Emphysema</vt:lpstr>
      <vt:lpstr>Lung Cancer</vt:lpstr>
      <vt:lpstr>Plenary Questions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Varinder Singh</cp:lastModifiedBy>
  <cp:revision>73</cp:revision>
  <dcterms:created xsi:type="dcterms:W3CDTF">2014-02-11T19:35:20Z</dcterms:created>
  <dcterms:modified xsi:type="dcterms:W3CDTF">2014-03-19T19:18:27Z</dcterms:modified>
</cp:coreProperties>
</file>