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3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AA3A80-EE78-4111-8B9A-51AFC88404A1}" type="datetimeFigureOut">
              <a:rPr lang="en-GB" smtClean="0"/>
              <a:pPr/>
              <a:t>14/12/2010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9B36F-6DEB-4B6D-8884-4976CEBD94F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555BA-7F5E-4569-9355-5CDE07B2679B}" type="datetimeFigureOut">
              <a:rPr lang="en-GB" smtClean="0"/>
              <a:pPr/>
              <a:t>14/12/2010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CD7C5-B09F-4A7C-A796-BA87281B4A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555BA-7F5E-4569-9355-5CDE07B2679B}" type="datetimeFigureOut">
              <a:rPr lang="en-GB" smtClean="0"/>
              <a:pPr/>
              <a:t>14/12/2010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CD7C5-B09F-4A7C-A796-BA87281B4A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555BA-7F5E-4569-9355-5CDE07B2679B}" type="datetimeFigureOut">
              <a:rPr lang="en-GB" smtClean="0"/>
              <a:pPr/>
              <a:t>14/12/2010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CD7C5-B09F-4A7C-A796-BA87281B4A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555BA-7F5E-4569-9355-5CDE07B2679B}" type="datetimeFigureOut">
              <a:rPr lang="en-GB" smtClean="0"/>
              <a:pPr/>
              <a:t>14/12/2010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CD7C5-B09F-4A7C-A796-BA87281B4A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555BA-7F5E-4569-9355-5CDE07B2679B}" type="datetimeFigureOut">
              <a:rPr lang="en-GB" smtClean="0"/>
              <a:pPr/>
              <a:t>14/12/2010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CD7C5-B09F-4A7C-A796-BA87281B4A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555BA-7F5E-4569-9355-5CDE07B2679B}" type="datetimeFigureOut">
              <a:rPr lang="en-GB" smtClean="0"/>
              <a:pPr/>
              <a:t>14/12/2010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CD7C5-B09F-4A7C-A796-BA87281B4A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555BA-7F5E-4569-9355-5CDE07B2679B}" type="datetimeFigureOut">
              <a:rPr lang="en-GB" smtClean="0"/>
              <a:pPr/>
              <a:t>14/12/2010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CD7C5-B09F-4A7C-A796-BA87281B4A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555BA-7F5E-4569-9355-5CDE07B2679B}" type="datetimeFigureOut">
              <a:rPr lang="en-GB" smtClean="0"/>
              <a:pPr/>
              <a:t>14/12/2010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CD7C5-B09F-4A7C-A796-BA87281B4A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555BA-7F5E-4569-9355-5CDE07B2679B}" type="datetimeFigureOut">
              <a:rPr lang="en-GB" smtClean="0"/>
              <a:pPr/>
              <a:t>14/12/2010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CD7C5-B09F-4A7C-A796-BA87281B4A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555BA-7F5E-4569-9355-5CDE07B2679B}" type="datetimeFigureOut">
              <a:rPr lang="en-GB" smtClean="0"/>
              <a:pPr/>
              <a:t>14/12/2010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CD7C5-B09F-4A7C-A796-BA87281B4A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555BA-7F5E-4569-9355-5CDE07B2679B}" type="datetimeFigureOut">
              <a:rPr lang="en-GB" smtClean="0"/>
              <a:pPr/>
              <a:t>14/12/2010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CD7C5-B09F-4A7C-A796-BA87281B4A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555BA-7F5E-4569-9355-5CDE07B2679B}" type="datetimeFigureOut">
              <a:rPr lang="en-GB" smtClean="0"/>
              <a:pPr/>
              <a:t>14/12/2010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CD7C5-B09F-4A7C-A796-BA87281B4A1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/>
          <a:lstStyle/>
          <a:p>
            <a:r>
              <a:rPr lang="en-GB" dirty="0" smtClean="0"/>
              <a:t>3.4 – Lipids (Fats)</a:t>
            </a:r>
            <a:endParaRPr lang="en-GB" dirty="0"/>
          </a:p>
        </p:txBody>
      </p:sp>
      <p:pic>
        <p:nvPicPr>
          <p:cNvPr id="1028" name="Picture 4" descr="http://scrapetv.com/News/Images/fat%20guy%20eating%20giant%20hamburg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484784"/>
            <a:ext cx="6353175" cy="476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biology.clc.uc.edu/graphics/bio104/fatty%20acid.jpg"/>
          <p:cNvPicPr>
            <a:picLocks noChangeAspect="1" noChangeArrowheads="1"/>
          </p:cNvPicPr>
          <p:nvPr/>
        </p:nvPicPr>
        <p:blipFill>
          <a:blip r:embed="rId2"/>
          <a:srcRect b="55163"/>
          <a:stretch>
            <a:fillRect/>
          </a:stretch>
        </p:blipFill>
        <p:spPr bwMode="auto">
          <a:xfrm>
            <a:off x="500034" y="714356"/>
            <a:ext cx="3714776" cy="107848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Picture 2" descr="http://biology.clc.uc.edu/graphics/bio104/fatty%20acid.jpg"/>
          <p:cNvPicPr>
            <a:picLocks noChangeAspect="1" noChangeArrowheads="1"/>
          </p:cNvPicPr>
          <p:nvPr/>
        </p:nvPicPr>
        <p:blipFill>
          <a:blip r:embed="rId2"/>
          <a:srcRect t="44837" b="2852"/>
          <a:stretch>
            <a:fillRect/>
          </a:stretch>
        </p:blipFill>
        <p:spPr bwMode="auto">
          <a:xfrm>
            <a:off x="4786314" y="642918"/>
            <a:ext cx="3929090" cy="133082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214282" y="2428868"/>
            <a:ext cx="864399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As you can see, lipids made up of saturated fatty acids, would be able to pack together tightly, due to </a:t>
            </a:r>
            <a:r>
              <a:rPr lang="en-GB" sz="2400" b="1" dirty="0" smtClean="0"/>
              <a:t>no bends</a:t>
            </a:r>
            <a:r>
              <a:rPr lang="en-GB" sz="2400" dirty="0" smtClean="0"/>
              <a:t> in their structure....</a:t>
            </a:r>
          </a:p>
          <a:p>
            <a:pPr algn="ctr"/>
            <a:r>
              <a:rPr lang="en-GB" sz="2400" dirty="0" smtClean="0"/>
              <a:t>.... Due to this, </a:t>
            </a:r>
            <a:r>
              <a:rPr lang="en-GB" sz="2400" b="1" dirty="0" smtClean="0"/>
              <a:t>saturated fats</a:t>
            </a:r>
            <a:r>
              <a:rPr lang="en-GB" sz="2400" dirty="0" smtClean="0"/>
              <a:t> are usually solid (like butter).</a:t>
            </a:r>
          </a:p>
          <a:p>
            <a:pPr algn="ctr"/>
            <a:endParaRPr lang="en-GB" sz="2400" dirty="0" smtClean="0"/>
          </a:p>
          <a:p>
            <a:pPr algn="ctr"/>
            <a:r>
              <a:rPr lang="en-GB" sz="2400" b="1" dirty="0" smtClean="0"/>
              <a:t>Unsaturated fats </a:t>
            </a:r>
            <a:r>
              <a:rPr lang="en-GB" sz="2400" dirty="0" smtClean="0"/>
              <a:t>however, have double-bonds in their fatty acids, meaning they can’t pack together tightly. This makes them </a:t>
            </a:r>
            <a:r>
              <a:rPr lang="en-GB" sz="2400" b="1" dirty="0" smtClean="0"/>
              <a:t>liquid</a:t>
            </a:r>
            <a:r>
              <a:rPr lang="en-GB" sz="2400" dirty="0" smtClean="0"/>
              <a:t> near to room temperature – i.e. They are usually </a:t>
            </a:r>
            <a:r>
              <a:rPr lang="en-GB" sz="2400" b="1" dirty="0" smtClean="0"/>
              <a:t>oils.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phospholipids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 stuff of membranes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2630"/>
            <a:ext cx="8229600" cy="346050"/>
          </a:xfrm>
        </p:spPr>
        <p:txBody>
          <a:bodyPr>
            <a:noAutofit/>
          </a:bodyPr>
          <a:lstStyle/>
          <a:p>
            <a:r>
              <a:rPr lang="en-GB" sz="3200" dirty="0" smtClean="0"/>
              <a:t>Phospholipids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620688"/>
            <a:ext cx="8784976" cy="6048672"/>
          </a:xfrm>
        </p:spPr>
        <p:txBody>
          <a:bodyPr>
            <a:normAutofit/>
          </a:bodyPr>
          <a:lstStyle/>
          <a:p>
            <a:pPr marL="457200" indent="-457200"/>
            <a:r>
              <a:rPr lang="en-GB" sz="2500" dirty="0" smtClean="0"/>
              <a:t>These are similar to the triglycerides that make up lipids, but one of the fatty acids, </a:t>
            </a:r>
            <a:r>
              <a:rPr lang="en-GB" sz="2500" b="1" dirty="0" smtClean="0"/>
              <a:t>is replaced </a:t>
            </a:r>
            <a:r>
              <a:rPr lang="en-GB" sz="2500" dirty="0" smtClean="0"/>
              <a:t>by a </a:t>
            </a:r>
            <a:r>
              <a:rPr lang="en-GB" sz="2500" b="1" dirty="0" smtClean="0"/>
              <a:t>PHOSPHATE MOLECULE</a:t>
            </a:r>
            <a:r>
              <a:rPr lang="en-GB" sz="2500" dirty="0" smtClean="0"/>
              <a:t>.</a:t>
            </a:r>
            <a:endParaRPr lang="en-GB" sz="2500" dirty="0" smtClean="0"/>
          </a:p>
        </p:txBody>
      </p:sp>
      <p:sp>
        <p:nvSpPr>
          <p:cNvPr id="46" name="Rectangle 45"/>
          <p:cNvSpPr/>
          <p:nvPr/>
        </p:nvSpPr>
        <p:spPr>
          <a:xfrm>
            <a:off x="1500166" y="3071810"/>
            <a:ext cx="114300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/>
          <p:cNvSpPr/>
          <p:nvPr/>
        </p:nvSpPr>
        <p:spPr>
          <a:xfrm>
            <a:off x="1500166" y="3714752"/>
            <a:ext cx="114300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/>
          <p:cNvSpPr/>
          <p:nvPr/>
        </p:nvSpPr>
        <p:spPr>
          <a:xfrm>
            <a:off x="1500166" y="2357430"/>
            <a:ext cx="114300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/>
          <p:nvPr/>
        </p:nvSpPr>
        <p:spPr>
          <a:xfrm>
            <a:off x="2143108" y="3038773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HOOC</a:t>
            </a:r>
            <a:endParaRPr lang="en-GB" sz="2400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2143108" y="2357430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HOOC</a:t>
            </a:r>
            <a:endParaRPr lang="en-GB" sz="24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2143108" y="3681715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HOOC</a:t>
            </a:r>
            <a:endParaRPr lang="en-GB" sz="2400" b="1" dirty="0"/>
          </a:p>
        </p:txBody>
      </p:sp>
      <p:cxnSp>
        <p:nvCxnSpPr>
          <p:cNvPr id="56" name="Straight Connector 55"/>
          <p:cNvCxnSpPr/>
          <p:nvPr/>
        </p:nvCxnSpPr>
        <p:spPr>
          <a:xfrm>
            <a:off x="3071802" y="3213098"/>
            <a:ext cx="500066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3071802" y="3857628"/>
            <a:ext cx="500066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3071802" y="2571744"/>
            <a:ext cx="500066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785786" y="2357430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CH</a:t>
            </a:r>
            <a:r>
              <a:rPr lang="en-GB" sz="2400" b="1" baseline="-25000" dirty="0" smtClean="0"/>
              <a:t>2</a:t>
            </a:r>
            <a:r>
              <a:rPr lang="en-GB" sz="2400" b="1" dirty="0" smtClean="0"/>
              <a:t>OH</a:t>
            </a:r>
            <a:endParaRPr lang="en-GB" sz="2400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785786" y="3038773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CH</a:t>
            </a:r>
            <a:r>
              <a:rPr lang="en-GB" sz="2400" b="1" baseline="-25000" dirty="0" smtClean="0"/>
              <a:t>2</a:t>
            </a:r>
            <a:r>
              <a:rPr lang="en-GB" sz="2400" b="1" dirty="0" smtClean="0"/>
              <a:t>OH</a:t>
            </a:r>
            <a:endParaRPr lang="en-GB" sz="24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785786" y="3681715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CH</a:t>
            </a:r>
            <a:r>
              <a:rPr lang="en-GB" sz="2400" b="1" baseline="-25000" dirty="0" smtClean="0"/>
              <a:t>2</a:t>
            </a:r>
            <a:r>
              <a:rPr lang="en-GB" sz="2400" b="1" dirty="0" smtClean="0"/>
              <a:t>OH</a:t>
            </a:r>
            <a:endParaRPr lang="en-GB" sz="2400" b="1" dirty="0"/>
          </a:p>
        </p:txBody>
      </p:sp>
      <p:cxnSp>
        <p:nvCxnSpPr>
          <p:cNvPr id="62" name="Straight Connector 61"/>
          <p:cNvCxnSpPr/>
          <p:nvPr/>
        </p:nvCxnSpPr>
        <p:spPr>
          <a:xfrm rot="5400000">
            <a:off x="786580" y="2928934"/>
            <a:ext cx="285752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>
            <a:off x="786580" y="3571082"/>
            <a:ext cx="285752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3357554" y="2357430"/>
            <a:ext cx="1285884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Fatty acid 1</a:t>
            </a:r>
            <a:endParaRPr lang="en-GB" dirty="0"/>
          </a:p>
        </p:txBody>
      </p:sp>
      <p:sp>
        <p:nvSpPr>
          <p:cNvPr id="65" name="TextBox 64"/>
          <p:cNvSpPr txBox="1"/>
          <p:nvPr/>
        </p:nvSpPr>
        <p:spPr>
          <a:xfrm>
            <a:off x="3357554" y="3059668"/>
            <a:ext cx="1285884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Fatty acid 2</a:t>
            </a:r>
            <a:endParaRPr lang="en-GB" dirty="0"/>
          </a:p>
        </p:txBody>
      </p:sp>
      <p:sp>
        <p:nvSpPr>
          <p:cNvPr id="66" name="TextBox 65"/>
          <p:cNvSpPr txBox="1"/>
          <p:nvPr/>
        </p:nvSpPr>
        <p:spPr>
          <a:xfrm>
            <a:off x="3357554" y="3702610"/>
            <a:ext cx="1285884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Fatty acid 3</a:t>
            </a:r>
            <a:endParaRPr lang="en-GB" dirty="0"/>
          </a:p>
        </p:txBody>
      </p:sp>
      <p:sp>
        <p:nvSpPr>
          <p:cNvPr id="67" name="TextBox 66"/>
          <p:cNvSpPr txBox="1"/>
          <p:nvPr/>
        </p:nvSpPr>
        <p:spPr>
          <a:xfrm>
            <a:off x="214282" y="1643050"/>
            <a:ext cx="2714644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400" dirty="0" smtClean="0"/>
              <a:t>So not like this....</a:t>
            </a:r>
            <a:endParaRPr lang="en-GB" sz="2400" dirty="0"/>
          </a:p>
        </p:txBody>
      </p:sp>
      <p:sp>
        <p:nvSpPr>
          <p:cNvPr id="68" name="Rectangle 67"/>
          <p:cNvSpPr/>
          <p:nvPr/>
        </p:nvSpPr>
        <p:spPr>
          <a:xfrm>
            <a:off x="4929190" y="5214950"/>
            <a:ext cx="114300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Rectangle 69"/>
          <p:cNvSpPr/>
          <p:nvPr/>
        </p:nvSpPr>
        <p:spPr>
          <a:xfrm>
            <a:off x="4929190" y="4500570"/>
            <a:ext cx="114300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TextBox 70"/>
          <p:cNvSpPr txBox="1"/>
          <p:nvPr/>
        </p:nvSpPr>
        <p:spPr>
          <a:xfrm>
            <a:off x="5572132" y="5181913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HOOC</a:t>
            </a:r>
            <a:endParaRPr lang="en-GB" sz="2400" b="1" dirty="0"/>
          </a:p>
        </p:txBody>
      </p:sp>
      <p:sp>
        <p:nvSpPr>
          <p:cNvPr id="72" name="TextBox 71"/>
          <p:cNvSpPr txBox="1"/>
          <p:nvPr/>
        </p:nvSpPr>
        <p:spPr>
          <a:xfrm>
            <a:off x="5572132" y="4500570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HOOC</a:t>
            </a:r>
            <a:endParaRPr lang="en-GB" sz="2400" b="1" dirty="0"/>
          </a:p>
        </p:txBody>
      </p:sp>
      <p:cxnSp>
        <p:nvCxnSpPr>
          <p:cNvPr id="74" name="Straight Connector 73"/>
          <p:cNvCxnSpPr/>
          <p:nvPr/>
        </p:nvCxnSpPr>
        <p:spPr>
          <a:xfrm>
            <a:off x="6500826" y="5356238"/>
            <a:ext cx="500066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6500826" y="4714884"/>
            <a:ext cx="500066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4214810" y="4500570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CH</a:t>
            </a:r>
            <a:r>
              <a:rPr lang="en-GB" sz="2400" b="1" baseline="-25000" dirty="0" smtClean="0"/>
              <a:t>2</a:t>
            </a:r>
            <a:r>
              <a:rPr lang="en-GB" sz="2400" b="1" dirty="0" smtClean="0"/>
              <a:t>OH</a:t>
            </a:r>
            <a:endParaRPr lang="en-GB" sz="2400" b="1" dirty="0"/>
          </a:p>
        </p:txBody>
      </p:sp>
      <p:sp>
        <p:nvSpPr>
          <p:cNvPr id="78" name="TextBox 77"/>
          <p:cNvSpPr txBox="1"/>
          <p:nvPr/>
        </p:nvSpPr>
        <p:spPr>
          <a:xfrm>
            <a:off x="4214810" y="5181913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CH</a:t>
            </a:r>
            <a:r>
              <a:rPr lang="en-GB" sz="2400" b="1" baseline="-25000" dirty="0" smtClean="0"/>
              <a:t>2</a:t>
            </a:r>
            <a:r>
              <a:rPr lang="en-GB" sz="2400" b="1" dirty="0" smtClean="0"/>
              <a:t>OH</a:t>
            </a:r>
            <a:endParaRPr lang="en-GB" sz="2400" b="1" dirty="0"/>
          </a:p>
        </p:txBody>
      </p:sp>
      <p:sp>
        <p:nvSpPr>
          <p:cNvPr id="79" name="TextBox 78"/>
          <p:cNvSpPr txBox="1"/>
          <p:nvPr/>
        </p:nvSpPr>
        <p:spPr>
          <a:xfrm>
            <a:off x="4214810" y="5824855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CH</a:t>
            </a:r>
            <a:r>
              <a:rPr lang="en-GB" sz="2400" b="1" baseline="-25000" dirty="0" smtClean="0"/>
              <a:t>2</a:t>
            </a:r>
            <a:endParaRPr lang="en-GB" sz="2400" b="1" dirty="0"/>
          </a:p>
        </p:txBody>
      </p:sp>
      <p:cxnSp>
        <p:nvCxnSpPr>
          <p:cNvPr id="80" name="Straight Connector 79"/>
          <p:cNvCxnSpPr/>
          <p:nvPr/>
        </p:nvCxnSpPr>
        <p:spPr>
          <a:xfrm rot="5400000">
            <a:off x="4215604" y="5072074"/>
            <a:ext cx="285752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rot="5400000">
            <a:off x="4215604" y="5714222"/>
            <a:ext cx="285752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6786578" y="4500570"/>
            <a:ext cx="1285884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Fatty acid 1</a:t>
            </a:r>
            <a:endParaRPr lang="en-GB" dirty="0"/>
          </a:p>
        </p:txBody>
      </p:sp>
      <p:sp>
        <p:nvSpPr>
          <p:cNvPr id="83" name="TextBox 82"/>
          <p:cNvSpPr txBox="1"/>
          <p:nvPr/>
        </p:nvSpPr>
        <p:spPr>
          <a:xfrm>
            <a:off x="6786578" y="5202808"/>
            <a:ext cx="1285884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Fatty acid 2</a:t>
            </a:r>
            <a:endParaRPr lang="en-GB" dirty="0"/>
          </a:p>
        </p:txBody>
      </p:sp>
      <p:sp>
        <p:nvSpPr>
          <p:cNvPr id="85" name="Oval 84"/>
          <p:cNvSpPr/>
          <p:nvPr/>
        </p:nvSpPr>
        <p:spPr>
          <a:xfrm>
            <a:off x="2786050" y="5643578"/>
            <a:ext cx="1000132" cy="100013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TextBox 85"/>
          <p:cNvSpPr txBox="1"/>
          <p:nvPr/>
        </p:nvSpPr>
        <p:spPr>
          <a:xfrm>
            <a:off x="2714612" y="5929330"/>
            <a:ext cx="1143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Phosphate</a:t>
            </a:r>
          </a:p>
          <a:p>
            <a:pPr algn="ctr"/>
            <a:r>
              <a:rPr lang="en-GB" sz="1400" dirty="0" smtClean="0"/>
              <a:t>Head</a:t>
            </a:r>
            <a:endParaRPr lang="en-GB" sz="1400" dirty="0"/>
          </a:p>
        </p:txBody>
      </p:sp>
      <p:cxnSp>
        <p:nvCxnSpPr>
          <p:cNvPr id="88" name="Straight Connector 87"/>
          <p:cNvCxnSpPr>
            <a:stCxn id="79" idx="1"/>
          </p:cNvCxnSpPr>
          <p:nvPr/>
        </p:nvCxnSpPr>
        <p:spPr>
          <a:xfrm rot="10800000" flipV="1">
            <a:off x="3857620" y="6055688"/>
            <a:ext cx="357190" cy="1651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785786" y="4824723"/>
            <a:ext cx="2714644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400" dirty="0" smtClean="0"/>
              <a:t>But like this....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51" grpId="0" animBg="1"/>
      <p:bldP spid="52" grpId="0" animBg="1"/>
      <p:bldP spid="53" grpId="0"/>
      <p:bldP spid="54" grpId="0"/>
      <p:bldP spid="55" grpId="0"/>
      <p:bldP spid="59" grpId="0"/>
      <p:bldP spid="60" grpId="0"/>
      <p:bldP spid="61" grpId="0"/>
      <p:bldP spid="64" grpId="0" animBg="1"/>
      <p:bldP spid="65" grpId="0" animBg="1"/>
      <p:bldP spid="66" grpId="0" animBg="1"/>
      <p:bldP spid="67" grpId="0" animBg="1"/>
      <p:bldP spid="68" grpId="0" animBg="1"/>
      <p:bldP spid="70" grpId="0" animBg="1"/>
      <p:bldP spid="71" grpId="0"/>
      <p:bldP spid="72" grpId="0"/>
      <p:bldP spid="77" grpId="0"/>
      <p:bldP spid="78" grpId="0"/>
      <p:bldP spid="79" grpId="0"/>
      <p:bldP spid="82" grpId="0" animBg="1"/>
      <p:bldP spid="83" grpId="0" animBg="1"/>
      <p:bldP spid="85" grpId="0" animBg="1"/>
      <p:bldP spid="86" grpId="0"/>
      <p:bldP spid="8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2630"/>
            <a:ext cx="8229600" cy="346050"/>
          </a:xfrm>
        </p:spPr>
        <p:txBody>
          <a:bodyPr>
            <a:noAutofit/>
          </a:bodyPr>
          <a:lstStyle/>
          <a:p>
            <a:r>
              <a:rPr lang="en-GB" sz="3200" dirty="0" smtClean="0"/>
              <a:t>Phospholipids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620688"/>
            <a:ext cx="8784976" cy="6048672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endParaRPr lang="en-GB" sz="2500" dirty="0" smtClean="0"/>
          </a:p>
          <a:p>
            <a:pPr marL="457200" indent="-457200">
              <a:buNone/>
            </a:pPr>
            <a:endParaRPr lang="en-GB" sz="2500" dirty="0" smtClean="0"/>
          </a:p>
          <a:p>
            <a:pPr marL="457200" indent="-457200">
              <a:buNone/>
            </a:pPr>
            <a:endParaRPr lang="en-GB" sz="2500" dirty="0" smtClean="0"/>
          </a:p>
          <a:p>
            <a:pPr marL="457200" indent="-457200">
              <a:buNone/>
            </a:pPr>
            <a:endParaRPr lang="en-GB" sz="2500" dirty="0" smtClean="0"/>
          </a:p>
          <a:p>
            <a:pPr marL="457200" indent="-457200">
              <a:buNone/>
            </a:pPr>
            <a:endParaRPr lang="en-GB" sz="2500" dirty="0" smtClean="0"/>
          </a:p>
          <a:p>
            <a:pPr marL="457200" indent="-457200">
              <a:buNone/>
            </a:pPr>
            <a:endParaRPr lang="en-GB" sz="2500" dirty="0" smtClean="0"/>
          </a:p>
          <a:p>
            <a:pPr marL="457200" indent="-457200"/>
            <a:r>
              <a:rPr lang="en-GB" sz="2500" dirty="0" smtClean="0"/>
              <a:t>You can see that phospholipids have:</a:t>
            </a:r>
          </a:p>
          <a:p>
            <a:pPr marL="857250" lvl="1" indent="-457200"/>
            <a:r>
              <a:rPr lang="en-GB" sz="2100" dirty="0" smtClean="0"/>
              <a:t>A </a:t>
            </a:r>
            <a:r>
              <a:rPr lang="en-GB" sz="2100" b="1" dirty="0" smtClean="0"/>
              <a:t>hydrophilic head</a:t>
            </a:r>
            <a:r>
              <a:rPr lang="en-GB" sz="2100" dirty="0" smtClean="0"/>
              <a:t> (which interacts with water)</a:t>
            </a:r>
          </a:p>
          <a:p>
            <a:pPr marL="857250" lvl="1" indent="-457200"/>
            <a:r>
              <a:rPr lang="en-GB" sz="2100" dirty="0" smtClean="0"/>
              <a:t>A </a:t>
            </a:r>
            <a:r>
              <a:rPr lang="en-GB" sz="2100" b="1" dirty="0" smtClean="0"/>
              <a:t>hydrophobic tail </a:t>
            </a:r>
            <a:r>
              <a:rPr lang="en-GB" sz="2100" dirty="0" smtClean="0"/>
              <a:t>(which keeps away from water)</a:t>
            </a:r>
          </a:p>
        </p:txBody>
      </p:sp>
      <p:sp>
        <p:nvSpPr>
          <p:cNvPr id="68" name="Rectangle 67"/>
          <p:cNvSpPr/>
          <p:nvPr/>
        </p:nvSpPr>
        <p:spPr>
          <a:xfrm>
            <a:off x="4071934" y="1571612"/>
            <a:ext cx="114300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Rectangle 69"/>
          <p:cNvSpPr/>
          <p:nvPr/>
        </p:nvSpPr>
        <p:spPr>
          <a:xfrm>
            <a:off x="4071934" y="857232"/>
            <a:ext cx="114300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TextBox 70"/>
          <p:cNvSpPr txBox="1"/>
          <p:nvPr/>
        </p:nvSpPr>
        <p:spPr>
          <a:xfrm>
            <a:off x="4714876" y="1538575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HOOC</a:t>
            </a:r>
            <a:endParaRPr lang="en-GB" sz="2400" b="1" dirty="0"/>
          </a:p>
        </p:txBody>
      </p:sp>
      <p:sp>
        <p:nvSpPr>
          <p:cNvPr id="72" name="TextBox 71"/>
          <p:cNvSpPr txBox="1"/>
          <p:nvPr/>
        </p:nvSpPr>
        <p:spPr>
          <a:xfrm>
            <a:off x="4714876" y="857232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HOOC</a:t>
            </a:r>
            <a:endParaRPr lang="en-GB" sz="2400" b="1" dirty="0"/>
          </a:p>
        </p:txBody>
      </p:sp>
      <p:cxnSp>
        <p:nvCxnSpPr>
          <p:cNvPr id="74" name="Straight Connector 73"/>
          <p:cNvCxnSpPr/>
          <p:nvPr/>
        </p:nvCxnSpPr>
        <p:spPr>
          <a:xfrm>
            <a:off x="5643570" y="1712900"/>
            <a:ext cx="500066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5643570" y="1071546"/>
            <a:ext cx="500066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3357554" y="857232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CH</a:t>
            </a:r>
            <a:r>
              <a:rPr lang="en-GB" sz="2400" b="1" baseline="-25000" dirty="0" smtClean="0"/>
              <a:t>2</a:t>
            </a:r>
            <a:r>
              <a:rPr lang="en-GB" sz="2400" b="1" dirty="0" smtClean="0"/>
              <a:t>OH</a:t>
            </a:r>
            <a:endParaRPr lang="en-GB" sz="2400" b="1" dirty="0"/>
          </a:p>
        </p:txBody>
      </p:sp>
      <p:sp>
        <p:nvSpPr>
          <p:cNvPr id="78" name="TextBox 77"/>
          <p:cNvSpPr txBox="1"/>
          <p:nvPr/>
        </p:nvSpPr>
        <p:spPr>
          <a:xfrm>
            <a:off x="3357554" y="1538575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CH</a:t>
            </a:r>
            <a:r>
              <a:rPr lang="en-GB" sz="2400" b="1" baseline="-25000" dirty="0" smtClean="0"/>
              <a:t>2</a:t>
            </a:r>
            <a:r>
              <a:rPr lang="en-GB" sz="2400" b="1" dirty="0" smtClean="0"/>
              <a:t>OH</a:t>
            </a:r>
            <a:endParaRPr lang="en-GB" sz="2400" b="1" dirty="0"/>
          </a:p>
        </p:txBody>
      </p:sp>
      <p:sp>
        <p:nvSpPr>
          <p:cNvPr id="79" name="TextBox 78"/>
          <p:cNvSpPr txBox="1"/>
          <p:nvPr/>
        </p:nvSpPr>
        <p:spPr>
          <a:xfrm>
            <a:off x="3357554" y="2181517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CH</a:t>
            </a:r>
            <a:r>
              <a:rPr lang="en-GB" sz="2400" b="1" baseline="-25000" dirty="0" smtClean="0"/>
              <a:t>2</a:t>
            </a:r>
            <a:endParaRPr lang="en-GB" sz="2400" b="1" dirty="0"/>
          </a:p>
        </p:txBody>
      </p:sp>
      <p:cxnSp>
        <p:nvCxnSpPr>
          <p:cNvPr id="80" name="Straight Connector 79"/>
          <p:cNvCxnSpPr/>
          <p:nvPr/>
        </p:nvCxnSpPr>
        <p:spPr>
          <a:xfrm rot="5400000">
            <a:off x="3358348" y="1428736"/>
            <a:ext cx="285752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rot="5400000">
            <a:off x="3358348" y="2070884"/>
            <a:ext cx="285752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5929322" y="857232"/>
            <a:ext cx="1285884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Fatty acid 1</a:t>
            </a:r>
            <a:endParaRPr lang="en-GB" dirty="0"/>
          </a:p>
        </p:txBody>
      </p:sp>
      <p:sp>
        <p:nvSpPr>
          <p:cNvPr id="83" name="TextBox 82"/>
          <p:cNvSpPr txBox="1"/>
          <p:nvPr/>
        </p:nvSpPr>
        <p:spPr>
          <a:xfrm>
            <a:off x="5929322" y="1559470"/>
            <a:ext cx="1285884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Fatty acid 2</a:t>
            </a:r>
            <a:endParaRPr lang="en-GB" dirty="0"/>
          </a:p>
        </p:txBody>
      </p:sp>
      <p:sp>
        <p:nvSpPr>
          <p:cNvPr id="85" name="Oval 84"/>
          <p:cNvSpPr/>
          <p:nvPr/>
        </p:nvSpPr>
        <p:spPr>
          <a:xfrm>
            <a:off x="1928794" y="2000240"/>
            <a:ext cx="1000132" cy="100013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TextBox 85"/>
          <p:cNvSpPr txBox="1"/>
          <p:nvPr/>
        </p:nvSpPr>
        <p:spPr>
          <a:xfrm>
            <a:off x="1857356" y="2285992"/>
            <a:ext cx="1143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Phosphate</a:t>
            </a:r>
          </a:p>
          <a:p>
            <a:pPr algn="ctr"/>
            <a:r>
              <a:rPr lang="en-GB" sz="1400" dirty="0" smtClean="0"/>
              <a:t>Head</a:t>
            </a:r>
            <a:endParaRPr lang="en-GB" sz="1400" dirty="0"/>
          </a:p>
        </p:txBody>
      </p:sp>
      <p:cxnSp>
        <p:nvCxnSpPr>
          <p:cNvPr id="88" name="Straight Connector 87"/>
          <p:cNvCxnSpPr>
            <a:stCxn id="79" idx="1"/>
          </p:cNvCxnSpPr>
          <p:nvPr/>
        </p:nvCxnSpPr>
        <p:spPr>
          <a:xfrm rot="10800000" flipV="1">
            <a:off x="3000364" y="2412350"/>
            <a:ext cx="357190" cy="1651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9" name="Left Brace 38"/>
          <p:cNvSpPr/>
          <p:nvPr/>
        </p:nvSpPr>
        <p:spPr>
          <a:xfrm>
            <a:off x="1571604" y="2000240"/>
            <a:ext cx="214314" cy="1000132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/>
          <p:nvPr/>
        </p:nvSpPr>
        <p:spPr>
          <a:xfrm>
            <a:off x="214282" y="2005604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Phosphates are </a:t>
            </a:r>
            <a:r>
              <a:rPr lang="en-GB" b="1" dirty="0" smtClean="0"/>
              <a:t>hydro-</a:t>
            </a:r>
            <a:r>
              <a:rPr lang="en-GB" b="1" dirty="0" err="1" smtClean="0"/>
              <a:t>philic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1" name="Right Brace 40"/>
          <p:cNvSpPr/>
          <p:nvPr/>
        </p:nvSpPr>
        <p:spPr>
          <a:xfrm>
            <a:off x="7358082" y="785794"/>
            <a:ext cx="142876" cy="1143008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TextBox 41"/>
          <p:cNvSpPr txBox="1"/>
          <p:nvPr/>
        </p:nvSpPr>
        <p:spPr>
          <a:xfrm>
            <a:off x="7500958" y="862596"/>
            <a:ext cx="1428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Fatty acids are </a:t>
            </a:r>
            <a:r>
              <a:rPr lang="en-GB" b="1" dirty="0" smtClean="0"/>
              <a:t>hydro-phobic</a:t>
            </a:r>
            <a:endParaRPr lang="en-GB" dirty="0"/>
          </a:p>
        </p:txBody>
      </p:sp>
      <p:sp>
        <p:nvSpPr>
          <p:cNvPr id="43" name="TextBox 42"/>
          <p:cNvSpPr txBox="1"/>
          <p:nvPr/>
        </p:nvSpPr>
        <p:spPr>
          <a:xfrm>
            <a:off x="357158" y="4929198"/>
            <a:ext cx="8429684" cy="15696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So...</a:t>
            </a:r>
          </a:p>
          <a:p>
            <a:pPr algn="ctr"/>
            <a:r>
              <a:rPr lang="en-GB" sz="2400" dirty="0" smtClean="0"/>
              <a:t>Rather than visualise a </a:t>
            </a:r>
            <a:r>
              <a:rPr lang="en-GB" sz="2400" b="1" dirty="0" smtClean="0"/>
              <a:t>plasma membrane </a:t>
            </a:r>
            <a:r>
              <a:rPr lang="en-GB" sz="2400" dirty="0" smtClean="0"/>
              <a:t>as just two lines, what do you think a plasma membrane (remember, it’s technical name?) looks like on a molecular level?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70" grpId="0" animBg="1"/>
      <p:bldP spid="71" grpId="0"/>
      <p:bldP spid="72" grpId="0"/>
      <p:bldP spid="77" grpId="0"/>
      <p:bldP spid="78" grpId="0"/>
      <p:bldP spid="79" grpId="0"/>
      <p:bldP spid="82" grpId="0" animBg="1"/>
      <p:bldP spid="83" grpId="0" animBg="1"/>
      <p:bldP spid="85" grpId="0" animBg="1"/>
      <p:bldP spid="86" grpId="0"/>
      <p:bldP spid="39" grpId="0" animBg="1"/>
      <p:bldP spid="4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928662" y="1643049"/>
            <a:ext cx="428628" cy="42862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1214414" y="2500305"/>
            <a:ext cx="142876" cy="85725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1500166" y="2500305"/>
            <a:ext cx="142876" cy="85725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6" name="Straight Connector 25"/>
          <p:cNvCxnSpPr>
            <a:stCxn id="22" idx="4"/>
          </p:cNvCxnSpPr>
          <p:nvPr/>
        </p:nvCxnSpPr>
        <p:spPr>
          <a:xfrm rot="16200000" flipH="1">
            <a:off x="1107257" y="2107396"/>
            <a:ext cx="214314" cy="1428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285852" y="2285991"/>
            <a:ext cx="28575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endCxn id="24" idx="0"/>
          </p:cNvCxnSpPr>
          <p:nvPr/>
        </p:nvCxnSpPr>
        <p:spPr>
          <a:xfrm rot="5400000">
            <a:off x="1464447" y="2393148"/>
            <a:ext cx="21431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endCxn id="23" idx="0"/>
          </p:cNvCxnSpPr>
          <p:nvPr/>
        </p:nvCxnSpPr>
        <p:spPr>
          <a:xfrm rot="5400000">
            <a:off x="1178695" y="2393148"/>
            <a:ext cx="21431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1571604" y="1643049"/>
            <a:ext cx="428628" cy="42862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1857356" y="2500305"/>
            <a:ext cx="142876" cy="85725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2143108" y="2500305"/>
            <a:ext cx="142876" cy="85725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7" name="Straight Connector 36"/>
          <p:cNvCxnSpPr>
            <a:stCxn id="34" idx="4"/>
          </p:cNvCxnSpPr>
          <p:nvPr/>
        </p:nvCxnSpPr>
        <p:spPr>
          <a:xfrm rot="16200000" flipH="1">
            <a:off x="1750199" y="2107396"/>
            <a:ext cx="214314" cy="1428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928794" y="2285991"/>
            <a:ext cx="28575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endCxn id="36" idx="0"/>
          </p:cNvCxnSpPr>
          <p:nvPr/>
        </p:nvCxnSpPr>
        <p:spPr>
          <a:xfrm rot="5400000">
            <a:off x="2107389" y="2393148"/>
            <a:ext cx="21431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endCxn id="35" idx="0"/>
          </p:cNvCxnSpPr>
          <p:nvPr/>
        </p:nvCxnSpPr>
        <p:spPr>
          <a:xfrm rot="5400000">
            <a:off x="1821637" y="2393148"/>
            <a:ext cx="21431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2214546" y="1643049"/>
            <a:ext cx="428628" cy="42862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2500298" y="2500305"/>
            <a:ext cx="142876" cy="85725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2786050" y="2500305"/>
            <a:ext cx="142876" cy="85725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4" name="Straight Connector 43"/>
          <p:cNvCxnSpPr>
            <a:stCxn id="41" idx="4"/>
          </p:cNvCxnSpPr>
          <p:nvPr/>
        </p:nvCxnSpPr>
        <p:spPr>
          <a:xfrm rot="16200000" flipH="1">
            <a:off x="2393141" y="2107396"/>
            <a:ext cx="214314" cy="1428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2571736" y="2285991"/>
            <a:ext cx="28575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endCxn id="43" idx="0"/>
          </p:cNvCxnSpPr>
          <p:nvPr/>
        </p:nvCxnSpPr>
        <p:spPr>
          <a:xfrm rot="5400000">
            <a:off x="2750331" y="2393148"/>
            <a:ext cx="21431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endCxn id="42" idx="0"/>
          </p:cNvCxnSpPr>
          <p:nvPr/>
        </p:nvCxnSpPr>
        <p:spPr>
          <a:xfrm rot="5400000">
            <a:off x="2464579" y="2393148"/>
            <a:ext cx="21431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2857488" y="1643049"/>
            <a:ext cx="428628" cy="42862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/>
          <p:cNvSpPr/>
          <p:nvPr/>
        </p:nvSpPr>
        <p:spPr>
          <a:xfrm>
            <a:off x="3143240" y="2500305"/>
            <a:ext cx="142876" cy="85725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3428992" y="2500305"/>
            <a:ext cx="142876" cy="85725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1" name="Straight Connector 50"/>
          <p:cNvCxnSpPr>
            <a:stCxn id="48" idx="4"/>
          </p:cNvCxnSpPr>
          <p:nvPr/>
        </p:nvCxnSpPr>
        <p:spPr>
          <a:xfrm rot="16200000" flipH="1">
            <a:off x="3036083" y="2107396"/>
            <a:ext cx="214314" cy="1428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3214678" y="2285991"/>
            <a:ext cx="28575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endCxn id="50" idx="0"/>
          </p:cNvCxnSpPr>
          <p:nvPr/>
        </p:nvCxnSpPr>
        <p:spPr>
          <a:xfrm rot="5400000">
            <a:off x="3393273" y="2393148"/>
            <a:ext cx="21431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endCxn id="49" idx="0"/>
          </p:cNvCxnSpPr>
          <p:nvPr/>
        </p:nvCxnSpPr>
        <p:spPr>
          <a:xfrm rot="5400000">
            <a:off x="3107521" y="2393148"/>
            <a:ext cx="21431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3500430" y="1643049"/>
            <a:ext cx="428628" cy="42862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/>
          <p:cNvSpPr/>
          <p:nvPr/>
        </p:nvSpPr>
        <p:spPr>
          <a:xfrm>
            <a:off x="3786182" y="2500305"/>
            <a:ext cx="142876" cy="85725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/>
          <p:cNvSpPr/>
          <p:nvPr/>
        </p:nvSpPr>
        <p:spPr>
          <a:xfrm>
            <a:off x="4071934" y="2500305"/>
            <a:ext cx="142876" cy="85725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8" name="Straight Connector 57"/>
          <p:cNvCxnSpPr>
            <a:stCxn id="55" idx="4"/>
          </p:cNvCxnSpPr>
          <p:nvPr/>
        </p:nvCxnSpPr>
        <p:spPr>
          <a:xfrm rot="16200000" flipH="1">
            <a:off x="3679025" y="2107396"/>
            <a:ext cx="214314" cy="1428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3857620" y="2285991"/>
            <a:ext cx="28575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endCxn id="57" idx="0"/>
          </p:cNvCxnSpPr>
          <p:nvPr/>
        </p:nvCxnSpPr>
        <p:spPr>
          <a:xfrm rot="5400000">
            <a:off x="4036215" y="2393148"/>
            <a:ext cx="21431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endCxn id="56" idx="0"/>
          </p:cNvCxnSpPr>
          <p:nvPr/>
        </p:nvCxnSpPr>
        <p:spPr>
          <a:xfrm rot="5400000">
            <a:off x="3750463" y="2393148"/>
            <a:ext cx="21431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2" name="Oval 61"/>
          <p:cNvSpPr/>
          <p:nvPr/>
        </p:nvSpPr>
        <p:spPr>
          <a:xfrm>
            <a:off x="4143372" y="1643049"/>
            <a:ext cx="428628" cy="42862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ectangle 62"/>
          <p:cNvSpPr/>
          <p:nvPr/>
        </p:nvSpPr>
        <p:spPr>
          <a:xfrm>
            <a:off x="4429124" y="2500305"/>
            <a:ext cx="142876" cy="85725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/>
          <p:cNvSpPr/>
          <p:nvPr/>
        </p:nvSpPr>
        <p:spPr>
          <a:xfrm>
            <a:off x="4714876" y="2500305"/>
            <a:ext cx="142876" cy="85725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5" name="Straight Connector 64"/>
          <p:cNvCxnSpPr>
            <a:stCxn id="62" idx="4"/>
          </p:cNvCxnSpPr>
          <p:nvPr/>
        </p:nvCxnSpPr>
        <p:spPr>
          <a:xfrm rot="16200000" flipH="1">
            <a:off x="4321967" y="2107396"/>
            <a:ext cx="214314" cy="1428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4500562" y="2285991"/>
            <a:ext cx="28575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endCxn id="64" idx="0"/>
          </p:cNvCxnSpPr>
          <p:nvPr/>
        </p:nvCxnSpPr>
        <p:spPr>
          <a:xfrm rot="5400000">
            <a:off x="4679157" y="2393148"/>
            <a:ext cx="21431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endCxn id="63" idx="0"/>
          </p:cNvCxnSpPr>
          <p:nvPr/>
        </p:nvCxnSpPr>
        <p:spPr>
          <a:xfrm rot="5400000">
            <a:off x="4393405" y="2393148"/>
            <a:ext cx="21431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9" name="Oval 68"/>
          <p:cNvSpPr/>
          <p:nvPr/>
        </p:nvSpPr>
        <p:spPr>
          <a:xfrm>
            <a:off x="4786314" y="1643049"/>
            <a:ext cx="428628" cy="42862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Rectangle 69"/>
          <p:cNvSpPr/>
          <p:nvPr/>
        </p:nvSpPr>
        <p:spPr>
          <a:xfrm>
            <a:off x="5072066" y="2500305"/>
            <a:ext cx="142876" cy="85725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Rectangle 70"/>
          <p:cNvSpPr/>
          <p:nvPr/>
        </p:nvSpPr>
        <p:spPr>
          <a:xfrm>
            <a:off x="5357818" y="2500305"/>
            <a:ext cx="142876" cy="85725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2" name="Straight Connector 71"/>
          <p:cNvCxnSpPr>
            <a:stCxn id="69" idx="4"/>
          </p:cNvCxnSpPr>
          <p:nvPr/>
        </p:nvCxnSpPr>
        <p:spPr>
          <a:xfrm rot="16200000" flipH="1">
            <a:off x="4964909" y="2107396"/>
            <a:ext cx="214314" cy="1428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5143504" y="2285991"/>
            <a:ext cx="28575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endCxn id="71" idx="0"/>
          </p:cNvCxnSpPr>
          <p:nvPr/>
        </p:nvCxnSpPr>
        <p:spPr>
          <a:xfrm rot="5400000">
            <a:off x="5322099" y="2393148"/>
            <a:ext cx="21431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endCxn id="70" idx="0"/>
          </p:cNvCxnSpPr>
          <p:nvPr/>
        </p:nvCxnSpPr>
        <p:spPr>
          <a:xfrm rot="5400000">
            <a:off x="5036347" y="2393148"/>
            <a:ext cx="21431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6" name="Oval 75"/>
          <p:cNvSpPr/>
          <p:nvPr/>
        </p:nvSpPr>
        <p:spPr>
          <a:xfrm>
            <a:off x="5429256" y="1643049"/>
            <a:ext cx="428628" cy="42862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Rectangle 76"/>
          <p:cNvSpPr/>
          <p:nvPr/>
        </p:nvSpPr>
        <p:spPr>
          <a:xfrm>
            <a:off x="5715008" y="2500305"/>
            <a:ext cx="142876" cy="85725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Rectangle 77"/>
          <p:cNvSpPr/>
          <p:nvPr/>
        </p:nvSpPr>
        <p:spPr>
          <a:xfrm>
            <a:off x="6000760" y="2500305"/>
            <a:ext cx="142876" cy="85725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9" name="Straight Connector 78"/>
          <p:cNvCxnSpPr>
            <a:stCxn id="76" idx="4"/>
          </p:cNvCxnSpPr>
          <p:nvPr/>
        </p:nvCxnSpPr>
        <p:spPr>
          <a:xfrm rot="16200000" flipH="1">
            <a:off x="5607851" y="2107396"/>
            <a:ext cx="214314" cy="1428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5786446" y="2285991"/>
            <a:ext cx="28575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endCxn id="78" idx="0"/>
          </p:cNvCxnSpPr>
          <p:nvPr/>
        </p:nvCxnSpPr>
        <p:spPr>
          <a:xfrm rot="5400000">
            <a:off x="5965041" y="2393148"/>
            <a:ext cx="21431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endCxn id="77" idx="0"/>
          </p:cNvCxnSpPr>
          <p:nvPr/>
        </p:nvCxnSpPr>
        <p:spPr>
          <a:xfrm rot="5400000">
            <a:off x="5679289" y="2393148"/>
            <a:ext cx="21431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3" name="Oval 82"/>
          <p:cNvSpPr/>
          <p:nvPr/>
        </p:nvSpPr>
        <p:spPr>
          <a:xfrm>
            <a:off x="6072198" y="1643049"/>
            <a:ext cx="428628" cy="42862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Rectangle 83"/>
          <p:cNvSpPr/>
          <p:nvPr/>
        </p:nvSpPr>
        <p:spPr>
          <a:xfrm>
            <a:off x="6357950" y="2500305"/>
            <a:ext cx="142876" cy="85725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Rectangle 84"/>
          <p:cNvSpPr/>
          <p:nvPr/>
        </p:nvSpPr>
        <p:spPr>
          <a:xfrm>
            <a:off x="6643702" y="2500305"/>
            <a:ext cx="142876" cy="85725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6" name="Straight Connector 85"/>
          <p:cNvCxnSpPr>
            <a:stCxn id="83" idx="4"/>
          </p:cNvCxnSpPr>
          <p:nvPr/>
        </p:nvCxnSpPr>
        <p:spPr>
          <a:xfrm rot="16200000" flipH="1">
            <a:off x="6250793" y="2107396"/>
            <a:ext cx="214314" cy="1428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6429388" y="2285991"/>
            <a:ext cx="28575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endCxn id="85" idx="0"/>
          </p:cNvCxnSpPr>
          <p:nvPr/>
        </p:nvCxnSpPr>
        <p:spPr>
          <a:xfrm rot="5400000">
            <a:off x="6607983" y="2393148"/>
            <a:ext cx="21431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endCxn id="84" idx="0"/>
          </p:cNvCxnSpPr>
          <p:nvPr/>
        </p:nvCxnSpPr>
        <p:spPr>
          <a:xfrm rot="5400000">
            <a:off x="6322231" y="2393148"/>
            <a:ext cx="21431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0" name="Oval 89"/>
          <p:cNvSpPr/>
          <p:nvPr/>
        </p:nvSpPr>
        <p:spPr>
          <a:xfrm>
            <a:off x="6715140" y="1643049"/>
            <a:ext cx="428628" cy="42862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Rectangle 90"/>
          <p:cNvSpPr/>
          <p:nvPr/>
        </p:nvSpPr>
        <p:spPr>
          <a:xfrm>
            <a:off x="7000892" y="2500305"/>
            <a:ext cx="142876" cy="85725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Rectangle 91"/>
          <p:cNvSpPr/>
          <p:nvPr/>
        </p:nvSpPr>
        <p:spPr>
          <a:xfrm>
            <a:off x="7286644" y="2500305"/>
            <a:ext cx="142876" cy="85725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3" name="Straight Connector 92"/>
          <p:cNvCxnSpPr>
            <a:stCxn id="90" idx="4"/>
          </p:cNvCxnSpPr>
          <p:nvPr/>
        </p:nvCxnSpPr>
        <p:spPr>
          <a:xfrm rot="16200000" flipH="1">
            <a:off x="6893735" y="2107396"/>
            <a:ext cx="214314" cy="1428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7072330" y="2285991"/>
            <a:ext cx="28575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endCxn id="92" idx="0"/>
          </p:cNvCxnSpPr>
          <p:nvPr/>
        </p:nvCxnSpPr>
        <p:spPr>
          <a:xfrm rot="5400000">
            <a:off x="7250925" y="2393148"/>
            <a:ext cx="21431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endCxn id="91" idx="0"/>
          </p:cNvCxnSpPr>
          <p:nvPr/>
        </p:nvCxnSpPr>
        <p:spPr>
          <a:xfrm rot="5400000">
            <a:off x="6965173" y="2393148"/>
            <a:ext cx="21431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7" name="Oval 96"/>
          <p:cNvSpPr/>
          <p:nvPr/>
        </p:nvSpPr>
        <p:spPr>
          <a:xfrm>
            <a:off x="7358082" y="1643049"/>
            <a:ext cx="428628" cy="42862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Rectangle 97"/>
          <p:cNvSpPr/>
          <p:nvPr/>
        </p:nvSpPr>
        <p:spPr>
          <a:xfrm>
            <a:off x="7643834" y="2500305"/>
            <a:ext cx="142876" cy="85725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Rectangle 98"/>
          <p:cNvSpPr/>
          <p:nvPr/>
        </p:nvSpPr>
        <p:spPr>
          <a:xfrm>
            <a:off x="7929586" y="2500305"/>
            <a:ext cx="142876" cy="85725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0" name="Straight Connector 99"/>
          <p:cNvCxnSpPr>
            <a:stCxn id="97" idx="4"/>
          </p:cNvCxnSpPr>
          <p:nvPr/>
        </p:nvCxnSpPr>
        <p:spPr>
          <a:xfrm rot="16200000" flipH="1">
            <a:off x="7536677" y="2107396"/>
            <a:ext cx="214314" cy="1428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7715272" y="2285991"/>
            <a:ext cx="28575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>
            <a:endCxn id="99" idx="0"/>
          </p:cNvCxnSpPr>
          <p:nvPr/>
        </p:nvCxnSpPr>
        <p:spPr>
          <a:xfrm rot="5400000">
            <a:off x="7893867" y="2393148"/>
            <a:ext cx="21431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endCxn id="98" idx="0"/>
          </p:cNvCxnSpPr>
          <p:nvPr/>
        </p:nvCxnSpPr>
        <p:spPr>
          <a:xfrm rot="5400000">
            <a:off x="7608115" y="2393148"/>
            <a:ext cx="21431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81" name="Group 180"/>
          <p:cNvGrpSpPr/>
          <p:nvPr/>
        </p:nvGrpSpPr>
        <p:grpSpPr>
          <a:xfrm rot="10800000">
            <a:off x="1214414" y="3571875"/>
            <a:ext cx="7143800" cy="1714512"/>
            <a:chOff x="1071538" y="2786058"/>
            <a:chExt cx="7143800" cy="1714512"/>
          </a:xfrm>
        </p:grpSpPr>
        <p:sp>
          <p:nvSpPr>
            <p:cNvPr id="104" name="Oval 103"/>
            <p:cNvSpPr/>
            <p:nvPr/>
          </p:nvSpPr>
          <p:spPr>
            <a:xfrm>
              <a:off x="1071538" y="2786058"/>
              <a:ext cx="428628" cy="42862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1357290" y="3643314"/>
              <a:ext cx="142876" cy="857256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1643042" y="3643314"/>
              <a:ext cx="142876" cy="857256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07" name="Straight Connector 106"/>
            <p:cNvCxnSpPr>
              <a:stCxn id="104" idx="4"/>
            </p:cNvCxnSpPr>
            <p:nvPr/>
          </p:nvCxnSpPr>
          <p:spPr>
            <a:xfrm rot="16200000" flipH="1">
              <a:off x="1250133" y="3250405"/>
              <a:ext cx="214314" cy="14287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1428728" y="3429000"/>
              <a:ext cx="285752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>
              <a:endCxn id="106" idx="0"/>
            </p:cNvCxnSpPr>
            <p:nvPr/>
          </p:nvCxnSpPr>
          <p:spPr>
            <a:xfrm rot="5400000">
              <a:off x="1607323" y="3536157"/>
              <a:ext cx="214314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>
              <a:endCxn id="105" idx="0"/>
            </p:cNvCxnSpPr>
            <p:nvPr/>
          </p:nvCxnSpPr>
          <p:spPr>
            <a:xfrm rot="5400000">
              <a:off x="1321571" y="3536157"/>
              <a:ext cx="214314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11" name="Oval 110"/>
            <p:cNvSpPr/>
            <p:nvPr/>
          </p:nvSpPr>
          <p:spPr>
            <a:xfrm>
              <a:off x="1714480" y="2786058"/>
              <a:ext cx="428628" cy="42862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2000232" y="3643314"/>
              <a:ext cx="142876" cy="857256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2285984" y="3643314"/>
              <a:ext cx="142876" cy="857256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14" name="Straight Connector 113"/>
            <p:cNvCxnSpPr>
              <a:stCxn id="111" idx="4"/>
            </p:cNvCxnSpPr>
            <p:nvPr/>
          </p:nvCxnSpPr>
          <p:spPr>
            <a:xfrm rot="16200000" flipH="1">
              <a:off x="1893075" y="3250405"/>
              <a:ext cx="214314" cy="14287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>
              <a:off x="2071670" y="3429000"/>
              <a:ext cx="285752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>
              <a:endCxn id="113" idx="0"/>
            </p:cNvCxnSpPr>
            <p:nvPr/>
          </p:nvCxnSpPr>
          <p:spPr>
            <a:xfrm rot="5400000">
              <a:off x="2250265" y="3536157"/>
              <a:ext cx="214314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>
              <a:endCxn id="112" idx="0"/>
            </p:cNvCxnSpPr>
            <p:nvPr/>
          </p:nvCxnSpPr>
          <p:spPr>
            <a:xfrm rot="5400000">
              <a:off x="1964513" y="3536157"/>
              <a:ext cx="214314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18" name="Oval 117"/>
            <p:cNvSpPr/>
            <p:nvPr/>
          </p:nvSpPr>
          <p:spPr>
            <a:xfrm>
              <a:off x="2357422" y="2786058"/>
              <a:ext cx="428628" cy="42862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2643174" y="3643314"/>
              <a:ext cx="142876" cy="857256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2928926" y="3643314"/>
              <a:ext cx="142876" cy="857256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21" name="Straight Connector 120"/>
            <p:cNvCxnSpPr>
              <a:stCxn id="118" idx="4"/>
            </p:cNvCxnSpPr>
            <p:nvPr/>
          </p:nvCxnSpPr>
          <p:spPr>
            <a:xfrm rot="16200000" flipH="1">
              <a:off x="2536017" y="3250405"/>
              <a:ext cx="214314" cy="14287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>
              <a:off x="2714612" y="3429000"/>
              <a:ext cx="285752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>
              <a:endCxn id="120" idx="0"/>
            </p:cNvCxnSpPr>
            <p:nvPr/>
          </p:nvCxnSpPr>
          <p:spPr>
            <a:xfrm rot="5400000">
              <a:off x="2893207" y="3536157"/>
              <a:ext cx="214314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>
              <a:endCxn id="119" idx="0"/>
            </p:cNvCxnSpPr>
            <p:nvPr/>
          </p:nvCxnSpPr>
          <p:spPr>
            <a:xfrm rot="5400000">
              <a:off x="2607455" y="3536157"/>
              <a:ext cx="214314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25" name="Oval 124"/>
            <p:cNvSpPr/>
            <p:nvPr/>
          </p:nvSpPr>
          <p:spPr>
            <a:xfrm>
              <a:off x="3000364" y="2786058"/>
              <a:ext cx="428628" cy="42862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3286116" y="3643314"/>
              <a:ext cx="142876" cy="857256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3571868" y="3643314"/>
              <a:ext cx="142876" cy="857256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28" name="Straight Connector 127"/>
            <p:cNvCxnSpPr>
              <a:stCxn id="125" idx="4"/>
            </p:cNvCxnSpPr>
            <p:nvPr/>
          </p:nvCxnSpPr>
          <p:spPr>
            <a:xfrm rot="16200000" flipH="1">
              <a:off x="3178959" y="3250405"/>
              <a:ext cx="214314" cy="14287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>
              <a:off x="3357554" y="3429000"/>
              <a:ext cx="285752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>
              <a:endCxn id="127" idx="0"/>
            </p:cNvCxnSpPr>
            <p:nvPr/>
          </p:nvCxnSpPr>
          <p:spPr>
            <a:xfrm rot="5400000">
              <a:off x="3536149" y="3536157"/>
              <a:ext cx="214314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>
              <a:endCxn id="126" idx="0"/>
            </p:cNvCxnSpPr>
            <p:nvPr/>
          </p:nvCxnSpPr>
          <p:spPr>
            <a:xfrm rot="5400000">
              <a:off x="3250397" y="3536157"/>
              <a:ext cx="214314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32" name="Oval 131"/>
            <p:cNvSpPr/>
            <p:nvPr/>
          </p:nvSpPr>
          <p:spPr>
            <a:xfrm>
              <a:off x="3643306" y="2786058"/>
              <a:ext cx="428628" cy="42862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3929058" y="3643314"/>
              <a:ext cx="142876" cy="857256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4214810" y="3643314"/>
              <a:ext cx="142876" cy="857256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35" name="Straight Connector 134"/>
            <p:cNvCxnSpPr>
              <a:stCxn id="132" idx="4"/>
            </p:cNvCxnSpPr>
            <p:nvPr/>
          </p:nvCxnSpPr>
          <p:spPr>
            <a:xfrm rot="16200000" flipH="1">
              <a:off x="3821901" y="3250405"/>
              <a:ext cx="214314" cy="14287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>
              <a:off x="4000496" y="3429000"/>
              <a:ext cx="285752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>
              <a:endCxn id="134" idx="0"/>
            </p:cNvCxnSpPr>
            <p:nvPr/>
          </p:nvCxnSpPr>
          <p:spPr>
            <a:xfrm rot="5400000">
              <a:off x="4179091" y="3536157"/>
              <a:ext cx="214314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>
              <a:endCxn id="133" idx="0"/>
            </p:cNvCxnSpPr>
            <p:nvPr/>
          </p:nvCxnSpPr>
          <p:spPr>
            <a:xfrm rot="5400000">
              <a:off x="3893339" y="3536157"/>
              <a:ext cx="214314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39" name="Oval 138"/>
            <p:cNvSpPr/>
            <p:nvPr/>
          </p:nvSpPr>
          <p:spPr>
            <a:xfrm>
              <a:off x="4286248" y="2786058"/>
              <a:ext cx="428628" cy="42862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4572000" y="3643314"/>
              <a:ext cx="142876" cy="857256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4857752" y="3643314"/>
              <a:ext cx="142876" cy="857256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42" name="Straight Connector 141"/>
            <p:cNvCxnSpPr>
              <a:stCxn id="139" idx="4"/>
            </p:cNvCxnSpPr>
            <p:nvPr/>
          </p:nvCxnSpPr>
          <p:spPr>
            <a:xfrm rot="16200000" flipH="1">
              <a:off x="4464843" y="3250405"/>
              <a:ext cx="214314" cy="14287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>
            <a:xfrm>
              <a:off x="4643438" y="3429000"/>
              <a:ext cx="285752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>
              <a:endCxn id="141" idx="0"/>
            </p:cNvCxnSpPr>
            <p:nvPr/>
          </p:nvCxnSpPr>
          <p:spPr>
            <a:xfrm rot="5400000">
              <a:off x="4822033" y="3536157"/>
              <a:ext cx="214314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>
              <a:endCxn id="140" idx="0"/>
            </p:cNvCxnSpPr>
            <p:nvPr/>
          </p:nvCxnSpPr>
          <p:spPr>
            <a:xfrm rot="5400000">
              <a:off x="4536281" y="3536157"/>
              <a:ext cx="214314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46" name="Oval 145"/>
            <p:cNvSpPr/>
            <p:nvPr/>
          </p:nvSpPr>
          <p:spPr>
            <a:xfrm>
              <a:off x="4929190" y="2786058"/>
              <a:ext cx="428628" cy="42862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5214942" y="3643314"/>
              <a:ext cx="142876" cy="857256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5500694" y="3643314"/>
              <a:ext cx="142876" cy="857256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49" name="Straight Connector 148"/>
            <p:cNvCxnSpPr>
              <a:stCxn id="146" idx="4"/>
            </p:cNvCxnSpPr>
            <p:nvPr/>
          </p:nvCxnSpPr>
          <p:spPr>
            <a:xfrm rot="16200000" flipH="1">
              <a:off x="5107785" y="3250405"/>
              <a:ext cx="214314" cy="14287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>
              <a:off x="5286380" y="3429000"/>
              <a:ext cx="285752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>
              <a:endCxn id="148" idx="0"/>
            </p:cNvCxnSpPr>
            <p:nvPr/>
          </p:nvCxnSpPr>
          <p:spPr>
            <a:xfrm rot="5400000">
              <a:off x="5464975" y="3536157"/>
              <a:ext cx="214314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>
              <a:endCxn id="147" idx="0"/>
            </p:cNvCxnSpPr>
            <p:nvPr/>
          </p:nvCxnSpPr>
          <p:spPr>
            <a:xfrm rot="5400000">
              <a:off x="5179223" y="3536157"/>
              <a:ext cx="214314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53" name="Oval 152"/>
            <p:cNvSpPr/>
            <p:nvPr/>
          </p:nvSpPr>
          <p:spPr>
            <a:xfrm>
              <a:off x="5572132" y="2786058"/>
              <a:ext cx="428628" cy="42862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5857884" y="3643314"/>
              <a:ext cx="142876" cy="857256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6143636" y="3643314"/>
              <a:ext cx="142876" cy="857256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56" name="Straight Connector 155"/>
            <p:cNvCxnSpPr>
              <a:stCxn id="153" idx="4"/>
            </p:cNvCxnSpPr>
            <p:nvPr/>
          </p:nvCxnSpPr>
          <p:spPr>
            <a:xfrm rot="16200000" flipH="1">
              <a:off x="5750727" y="3250405"/>
              <a:ext cx="214314" cy="14287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>
              <a:off x="5929322" y="3429000"/>
              <a:ext cx="285752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>
              <a:endCxn id="155" idx="0"/>
            </p:cNvCxnSpPr>
            <p:nvPr/>
          </p:nvCxnSpPr>
          <p:spPr>
            <a:xfrm rot="5400000">
              <a:off x="6107917" y="3536157"/>
              <a:ext cx="214314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>
              <a:endCxn id="154" idx="0"/>
            </p:cNvCxnSpPr>
            <p:nvPr/>
          </p:nvCxnSpPr>
          <p:spPr>
            <a:xfrm rot="5400000">
              <a:off x="5822165" y="3536157"/>
              <a:ext cx="214314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60" name="Oval 159"/>
            <p:cNvSpPr/>
            <p:nvPr/>
          </p:nvSpPr>
          <p:spPr>
            <a:xfrm>
              <a:off x="6215074" y="2786058"/>
              <a:ext cx="428628" cy="42862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1" name="Rectangle 160"/>
            <p:cNvSpPr/>
            <p:nvPr/>
          </p:nvSpPr>
          <p:spPr>
            <a:xfrm>
              <a:off x="6500826" y="3643314"/>
              <a:ext cx="142876" cy="857256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6786578" y="3643314"/>
              <a:ext cx="142876" cy="857256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63" name="Straight Connector 162"/>
            <p:cNvCxnSpPr>
              <a:stCxn id="160" idx="4"/>
            </p:cNvCxnSpPr>
            <p:nvPr/>
          </p:nvCxnSpPr>
          <p:spPr>
            <a:xfrm rot="16200000" flipH="1">
              <a:off x="6393669" y="3250405"/>
              <a:ext cx="214314" cy="14287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>
              <a:off x="6572264" y="3429000"/>
              <a:ext cx="285752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>
              <a:endCxn id="162" idx="0"/>
            </p:cNvCxnSpPr>
            <p:nvPr/>
          </p:nvCxnSpPr>
          <p:spPr>
            <a:xfrm rot="5400000">
              <a:off x="6750859" y="3536157"/>
              <a:ext cx="214314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>
              <a:endCxn id="161" idx="0"/>
            </p:cNvCxnSpPr>
            <p:nvPr/>
          </p:nvCxnSpPr>
          <p:spPr>
            <a:xfrm rot="5400000">
              <a:off x="6465107" y="3536157"/>
              <a:ext cx="214314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67" name="Oval 166"/>
            <p:cNvSpPr/>
            <p:nvPr/>
          </p:nvSpPr>
          <p:spPr>
            <a:xfrm>
              <a:off x="6858016" y="2786058"/>
              <a:ext cx="428628" cy="42862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7143768" y="3643314"/>
              <a:ext cx="142876" cy="857256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7429520" y="3643314"/>
              <a:ext cx="142876" cy="857256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70" name="Straight Connector 169"/>
            <p:cNvCxnSpPr>
              <a:stCxn id="167" idx="4"/>
            </p:cNvCxnSpPr>
            <p:nvPr/>
          </p:nvCxnSpPr>
          <p:spPr>
            <a:xfrm rot="16200000" flipH="1">
              <a:off x="7036611" y="3250405"/>
              <a:ext cx="214314" cy="14287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>
            <a:xfrm>
              <a:off x="7215206" y="3429000"/>
              <a:ext cx="285752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>
              <a:endCxn id="169" idx="0"/>
            </p:cNvCxnSpPr>
            <p:nvPr/>
          </p:nvCxnSpPr>
          <p:spPr>
            <a:xfrm rot="5400000">
              <a:off x="7393801" y="3536157"/>
              <a:ext cx="214314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>
              <a:endCxn id="168" idx="0"/>
            </p:cNvCxnSpPr>
            <p:nvPr/>
          </p:nvCxnSpPr>
          <p:spPr>
            <a:xfrm rot="5400000">
              <a:off x="7108049" y="3536157"/>
              <a:ext cx="214314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74" name="Oval 173"/>
            <p:cNvSpPr/>
            <p:nvPr/>
          </p:nvSpPr>
          <p:spPr>
            <a:xfrm>
              <a:off x="7500958" y="2786058"/>
              <a:ext cx="428628" cy="42862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7786710" y="3643314"/>
              <a:ext cx="142876" cy="857256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8072462" y="3643314"/>
              <a:ext cx="142876" cy="857256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77" name="Straight Connector 176"/>
            <p:cNvCxnSpPr>
              <a:stCxn id="174" idx="4"/>
            </p:cNvCxnSpPr>
            <p:nvPr/>
          </p:nvCxnSpPr>
          <p:spPr>
            <a:xfrm rot="16200000" flipH="1">
              <a:off x="7679553" y="3250405"/>
              <a:ext cx="214314" cy="14287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>
              <a:off x="7858148" y="3429000"/>
              <a:ext cx="285752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9" name="Straight Connector 178"/>
            <p:cNvCxnSpPr>
              <a:endCxn id="176" idx="0"/>
            </p:cNvCxnSpPr>
            <p:nvPr/>
          </p:nvCxnSpPr>
          <p:spPr>
            <a:xfrm rot="5400000">
              <a:off x="8036743" y="3536157"/>
              <a:ext cx="214314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>
              <a:endCxn id="175" idx="0"/>
            </p:cNvCxnSpPr>
            <p:nvPr/>
          </p:nvCxnSpPr>
          <p:spPr>
            <a:xfrm rot="5400000">
              <a:off x="7750991" y="3536157"/>
              <a:ext cx="214314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2" name="TextBox 181"/>
          <p:cNvSpPr txBox="1"/>
          <p:nvPr/>
        </p:nvSpPr>
        <p:spPr>
          <a:xfrm>
            <a:off x="357158" y="357166"/>
            <a:ext cx="8286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That’s right!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8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34" grpId="0" animBg="1"/>
      <p:bldP spid="35" grpId="0" animBg="1"/>
      <p:bldP spid="36" grpId="0" animBg="1"/>
      <p:bldP spid="41" grpId="0" animBg="1"/>
      <p:bldP spid="42" grpId="0" animBg="1"/>
      <p:bldP spid="43" grpId="0" animBg="1"/>
      <p:bldP spid="48" grpId="0" animBg="1"/>
      <p:bldP spid="49" grpId="0" animBg="1"/>
      <p:bldP spid="50" grpId="0" animBg="1"/>
      <p:bldP spid="55" grpId="0" animBg="1"/>
      <p:bldP spid="56" grpId="0" animBg="1"/>
      <p:bldP spid="57" grpId="0" animBg="1"/>
      <p:bldP spid="62" grpId="0" animBg="1"/>
      <p:bldP spid="63" grpId="0" animBg="1"/>
      <p:bldP spid="64" grpId="0" animBg="1"/>
      <p:bldP spid="69" grpId="0" animBg="1"/>
      <p:bldP spid="70" grpId="0" animBg="1"/>
      <p:bldP spid="71" grpId="0" animBg="1"/>
      <p:bldP spid="76" grpId="0" animBg="1"/>
      <p:bldP spid="77" grpId="0" animBg="1"/>
      <p:bldP spid="78" grpId="0" animBg="1"/>
      <p:bldP spid="83" grpId="0" animBg="1"/>
      <p:bldP spid="84" grpId="0" animBg="1"/>
      <p:bldP spid="85" grpId="0" animBg="1"/>
      <p:bldP spid="90" grpId="0" animBg="1"/>
      <p:bldP spid="91" grpId="0" animBg="1"/>
      <p:bldP spid="92" grpId="0" animBg="1"/>
      <p:bldP spid="97" grpId="0" animBg="1"/>
      <p:bldP spid="98" grpId="0" animBg="1"/>
      <p:bldP spid="9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academic.brooklyn.cuny.edu/biology/bio4fv/page/lipos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4286250" cy="3276601"/>
          </a:xfrm>
          <a:prstGeom prst="rect">
            <a:avLst/>
          </a:prstGeom>
          <a:noFill/>
        </p:spPr>
      </p:pic>
      <p:pic>
        <p:nvPicPr>
          <p:cNvPr id="22532" name="Picture 4" descr="http://meyerbio1b.wikispaces.com/file/view/cellmembrane/64943482/cellmembran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57450" y="3324224"/>
            <a:ext cx="6686550" cy="35337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Testing for lipids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It’s quite boring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2630"/>
            <a:ext cx="8229600" cy="346050"/>
          </a:xfrm>
        </p:spPr>
        <p:txBody>
          <a:bodyPr>
            <a:noAutofit/>
          </a:bodyPr>
          <a:lstStyle/>
          <a:p>
            <a:r>
              <a:rPr lang="en-GB" sz="3200" dirty="0" smtClean="0"/>
              <a:t>The Emulsion Test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620688"/>
            <a:ext cx="8784976" cy="6048672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GB" sz="2500" dirty="0" smtClean="0"/>
              <a:t>Grab a clean, dry test-tube.</a:t>
            </a:r>
          </a:p>
          <a:p>
            <a:pPr marL="457200" indent="-457200">
              <a:buAutoNum type="arabicPeriod"/>
            </a:pPr>
            <a:r>
              <a:rPr lang="en-GB" sz="2500" dirty="0" smtClean="0"/>
              <a:t>To around 2cm</a:t>
            </a:r>
            <a:r>
              <a:rPr lang="en-GB" sz="2500" baseline="30000" dirty="0" smtClean="0"/>
              <a:t>3</a:t>
            </a:r>
            <a:r>
              <a:rPr lang="en-GB" sz="2500" dirty="0" smtClean="0"/>
              <a:t> of the sample being tested, add around 5cm</a:t>
            </a:r>
            <a:r>
              <a:rPr lang="en-GB" sz="2500" baseline="30000" dirty="0" smtClean="0"/>
              <a:t>3</a:t>
            </a:r>
            <a:r>
              <a:rPr lang="en-GB" sz="2500" dirty="0" smtClean="0"/>
              <a:t> of ethanol.</a:t>
            </a:r>
          </a:p>
          <a:p>
            <a:pPr marL="457200" indent="-457200">
              <a:buAutoNum type="arabicPeriod"/>
            </a:pPr>
            <a:r>
              <a:rPr lang="en-GB" sz="2500" dirty="0" smtClean="0"/>
              <a:t>Shake the tube violently to dissolve the lipid in the sample.</a:t>
            </a:r>
          </a:p>
          <a:p>
            <a:pPr marL="457200" indent="-457200">
              <a:buAutoNum type="arabicPeriod"/>
            </a:pPr>
            <a:r>
              <a:rPr lang="en-GB" sz="2500" dirty="0" smtClean="0"/>
              <a:t>Add 5cm</a:t>
            </a:r>
            <a:r>
              <a:rPr lang="en-GB" sz="2500" baseline="30000" dirty="0" smtClean="0"/>
              <a:t>3</a:t>
            </a:r>
            <a:r>
              <a:rPr lang="en-GB" sz="2500" dirty="0" smtClean="0"/>
              <a:t> of water and shake slightly less violently.</a:t>
            </a:r>
          </a:p>
          <a:p>
            <a:pPr marL="457200" indent="-457200">
              <a:buAutoNum type="arabicPeriod"/>
            </a:pPr>
            <a:r>
              <a:rPr lang="en-GB" sz="2500" dirty="0" smtClean="0"/>
              <a:t>If the contents of the tube turn </a:t>
            </a:r>
            <a:r>
              <a:rPr lang="en-GB" sz="2500" b="1" dirty="0" smtClean="0"/>
              <a:t>cloudy-white</a:t>
            </a:r>
            <a:r>
              <a:rPr lang="en-GB" sz="2500" dirty="0" smtClean="0"/>
              <a:t>, a lipid is present.</a:t>
            </a:r>
          </a:p>
          <a:p>
            <a:pPr marL="457200" indent="-457200">
              <a:buAutoNum type="arabicPeriod"/>
            </a:pPr>
            <a:r>
              <a:rPr lang="en-GB" sz="2500" dirty="0" smtClean="0"/>
              <a:t>As a control, use water as a sample.</a:t>
            </a:r>
          </a:p>
          <a:p>
            <a:pPr marL="457200" indent="-457200">
              <a:buAutoNum type="arabicPeriod"/>
            </a:pPr>
            <a:endParaRPr lang="en-GB" sz="2500" dirty="0" smtClean="0"/>
          </a:p>
          <a:p>
            <a:pPr marL="457200" indent="-457200" algn="ctr">
              <a:buNone/>
            </a:pPr>
            <a:r>
              <a:rPr lang="en-GB" sz="4000" b="1" dirty="0" smtClean="0"/>
              <a:t>Do the summary questions in the book (page 51)</a:t>
            </a:r>
            <a:endParaRPr lang="en-GB" sz="4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Learn what a triglyceride is.</a:t>
            </a:r>
          </a:p>
          <a:p>
            <a:endParaRPr lang="en-GB" dirty="0"/>
          </a:p>
          <a:p>
            <a:r>
              <a:rPr lang="en-GB" dirty="0" smtClean="0"/>
              <a:t>Learn what a fatty acid is.</a:t>
            </a:r>
          </a:p>
          <a:p>
            <a:endParaRPr lang="en-GB" dirty="0"/>
          </a:p>
          <a:p>
            <a:r>
              <a:rPr lang="en-GB" dirty="0" smtClean="0"/>
              <a:t>Learn the structure of a </a:t>
            </a:r>
            <a:r>
              <a:rPr lang="en-GB" dirty="0" err="1" smtClean="0"/>
              <a:t>phospholipid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 smtClean="0"/>
              <a:t>Learn how lipids are tested for.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Learn what a triglyceride is.</a:t>
            </a:r>
          </a:p>
          <a:p>
            <a:endParaRPr lang="en-GB" dirty="0"/>
          </a:p>
          <a:p>
            <a:r>
              <a:rPr lang="en-GB" dirty="0" smtClean="0"/>
              <a:t>Learn what a fatty acid is.</a:t>
            </a:r>
          </a:p>
          <a:p>
            <a:endParaRPr lang="en-GB" dirty="0"/>
          </a:p>
          <a:p>
            <a:r>
              <a:rPr lang="en-GB" dirty="0" smtClean="0"/>
              <a:t>Learn the structure of a </a:t>
            </a:r>
            <a:r>
              <a:rPr lang="en-GB" dirty="0" err="1" smtClean="0"/>
              <a:t>phospholipid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 smtClean="0"/>
              <a:t>Learn how lipids are tested for.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331640" y="5589240"/>
            <a:ext cx="2448272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331640" y="4437112"/>
            <a:ext cx="2448272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316" name="Picture 4" descr="http://thankgodimnatural.files.wordpress.com/2010/04/oils.jpg"/>
          <p:cNvPicPr>
            <a:picLocks noChangeAspect="1" noChangeArrowheads="1"/>
          </p:cNvPicPr>
          <p:nvPr/>
        </p:nvPicPr>
        <p:blipFill>
          <a:blip r:embed="rId2" cstate="print"/>
          <a:srcRect r="6075" b="6296"/>
          <a:stretch>
            <a:fillRect/>
          </a:stretch>
        </p:blipFill>
        <p:spPr bwMode="auto">
          <a:xfrm>
            <a:off x="5292080" y="3006080"/>
            <a:ext cx="3888432" cy="387930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2630"/>
            <a:ext cx="8229600" cy="346050"/>
          </a:xfrm>
        </p:spPr>
        <p:txBody>
          <a:bodyPr>
            <a:noAutofit/>
          </a:bodyPr>
          <a:lstStyle/>
          <a:p>
            <a:r>
              <a:rPr lang="en-GB" sz="3200" dirty="0" smtClean="0"/>
              <a:t>What is a lipid?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620688"/>
            <a:ext cx="8784976" cy="6048672"/>
          </a:xfrm>
        </p:spPr>
        <p:txBody>
          <a:bodyPr>
            <a:normAutofit/>
          </a:bodyPr>
          <a:lstStyle/>
          <a:p>
            <a:r>
              <a:rPr lang="en-GB" sz="2500" dirty="0" smtClean="0"/>
              <a:t>Like most other biochemical substances,  lipids contain </a:t>
            </a:r>
            <a:r>
              <a:rPr lang="en-GB" sz="2500" b="1" dirty="0" smtClean="0">
                <a:solidFill>
                  <a:srgbClr val="FF0000"/>
                </a:solidFill>
              </a:rPr>
              <a:t>carbon</a:t>
            </a:r>
            <a:r>
              <a:rPr lang="en-GB" sz="2500" dirty="0" smtClean="0"/>
              <a:t>, </a:t>
            </a:r>
            <a:r>
              <a:rPr lang="en-GB" sz="2500" b="1" dirty="0" smtClean="0">
                <a:solidFill>
                  <a:srgbClr val="00B050"/>
                </a:solidFill>
              </a:rPr>
              <a:t>hydrogen</a:t>
            </a:r>
            <a:r>
              <a:rPr lang="en-GB" sz="2500" dirty="0" smtClean="0">
                <a:solidFill>
                  <a:srgbClr val="00B050"/>
                </a:solidFill>
              </a:rPr>
              <a:t> </a:t>
            </a:r>
            <a:r>
              <a:rPr lang="en-GB" sz="2500" dirty="0" smtClean="0"/>
              <a:t>and </a:t>
            </a:r>
            <a:r>
              <a:rPr lang="en-GB" sz="2500" b="1" dirty="0" smtClean="0">
                <a:solidFill>
                  <a:srgbClr val="0070C0"/>
                </a:solidFill>
              </a:rPr>
              <a:t>oxygen</a:t>
            </a:r>
            <a:r>
              <a:rPr lang="en-GB" sz="2500" dirty="0" smtClean="0"/>
              <a:t>.</a:t>
            </a:r>
          </a:p>
          <a:p>
            <a:r>
              <a:rPr lang="en-GB" sz="2500" dirty="0" smtClean="0"/>
              <a:t>The proportion of oxygen though, is </a:t>
            </a:r>
            <a:r>
              <a:rPr lang="en-GB" sz="2500" b="1" dirty="0" smtClean="0">
                <a:solidFill>
                  <a:schemeClr val="accent6">
                    <a:lumMod val="75000"/>
                  </a:schemeClr>
                </a:solidFill>
              </a:rPr>
              <a:t>way smaller</a:t>
            </a:r>
            <a:r>
              <a:rPr lang="en-GB" sz="25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2500" dirty="0" smtClean="0"/>
              <a:t>than in carbohydrates.</a:t>
            </a:r>
          </a:p>
          <a:p>
            <a:r>
              <a:rPr lang="en-GB" sz="2500" dirty="0" smtClean="0"/>
              <a:t>In fact, unlike carbohydrates, lipids are </a:t>
            </a:r>
            <a:r>
              <a:rPr lang="en-GB" sz="2500" b="1" dirty="0" smtClean="0">
                <a:solidFill>
                  <a:srgbClr val="7030A0"/>
                </a:solidFill>
              </a:rPr>
              <a:t>not even polymers</a:t>
            </a:r>
            <a:r>
              <a:rPr lang="en-GB" sz="2500" dirty="0" smtClean="0"/>
              <a:t>.</a:t>
            </a:r>
          </a:p>
          <a:p>
            <a:r>
              <a:rPr lang="en-GB" sz="2500" dirty="0" smtClean="0"/>
              <a:t>They are made of a </a:t>
            </a:r>
            <a:r>
              <a:rPr lang="en-GB" sz="2500" b="1" dirty="0" smtClean="0">
                <a:solidFill>
                  <a:srgbClr val="FF0000"/>
                </a:solidFill>
              </a:rPr>
              <a:t>GLYCEROL</a:t>
            </a:r>
            <a:r>
              <a:rPr lang="en-GB" sz="2500" b="1" dirty="0" smtClean="0"/>
              <a:t> </a:t>
            </a:r>
            <a:r>
              <a:rPr lang="en-GB" sz="2500" dirty="0" smtClean="0"/>
              <a:t>molecule and a </a:t>
            </a:r>
          </a:p>
          <a:p>
            <a:pPr>
              <a:buNone/>
            </a:pPr>
            <a:r>
              <a:rPr lang="en-GB" sz="2500" dirty="0"/>
              <a:t>	</a:t>
            </a:r>
            <a:r>
              <a:rPr lang="en-GB" sz="2500" dirty="0" smtClean="0"/>
              <a:t>few </a:t>
            </a:r>
            <a:r>
              <a:rPr lang="en-GB" sz="2500" b="1" dirty="0" smtClean="0">
                <a:solidFill>
                  <a:srgbClr val="00B050"/>
                </a:solidFill>
              </a:rPr>
              <a:t>FATTY ACIDS</a:t>
            </a:r>
            <a:r>
              <a:rPr lang="en-GB" sz="2500" dirty="0" smtClean="0"/>
              <a:t>.</a:t>
            </a:r>
          </a:p>
          <a:p>
            <a:endParaRPr lang="en-GB" sz="2500" dirty="0" smtClean="0"/>
          </a:p>
        </p:txBody>
      </p:sp>
      <p:sp>
        <p:nvSpPr>
          <p:cNvPr id="6" name="Rounded Rectangle 5"/>
          <p:cNvSpPr/>
          <p:nvPr/>
        </p:nvSpPr>
        <p:spPr>
          <a:xfrm>
            <a:off x="683568" y="4293096"/>
            <a:ext cx="648072" cy="187220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 rot="16200000">
            <a:off x="-62934" y="4967590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glycerol</a:t>
            </a:r>
            <a:endParaRPr lang="en-GB" sz="2800" b="1" dirty="0"/>
          </a:p>
        </p:txBody>
      </p:sp>
      <p:sp>
        <p:nvSpPr>
          <p:cNvPr id="9" name="Rectangle 8"/>
          <p:cNvSpPr/>
          <p:nvPr/>
        </p:nvSpPr>
        <p:spPr>
          <a:xfrm>
            <a:off x="1331640" y="5013176"/>
            <a:ext cx="2448272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1331640" y="4437112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fatty acid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1331640" y="500388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fatty acid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1331640" y="5579948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fatty acid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 animBg="1"/>
      <p:bldP spid="3" grpId="0" uiExpand="1" build="p"/>
      <p:bldP spid="6" grpId="0" animBg="1"/>
      <p:bldP spid="7" grpId="0"/>
      <p:bldP spid="9" grpId="0" animBg="1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http://thankgodimnatural.files.wordpress.com/2010/04/oils.jpg"/>
          <p:cNvPicPr>
            <a:picLocks noChangeAspect="1" noChangeArrowheads="1"/>
          </p:cNvPicPr>
          <p:nvPr/>
        </p:nvPicPr>
        <p:blipFill>
          <a:blip r:embed="rId2" cstate="print"/>
          <a:srcRect r="6075" b="6296"/>
          <a:stretch>
            <a:fillRect/>
          </a:stretch>
        </p:blipFill>
        <p:spPr bwMode="auto">
          <a:xfrm>
            <a:off x="5292080" y="3006080"/>
            <a:ext cx="3888432" cy="387930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2630"/>
            <a:ext cx="8229600" cy="346050"/>
          </a:xfrm>
        </p:spPr>
        <p:txBody>
          <a:bodyPr>
            <a:noAutofit/>
          </a:bodyPr>
          <a:lstStyle/>
          <a:p>
            <a:r>
              <a:rPr lang="en-GB" sz="3200" dirty="0" smtClean="0"/>
              <a:t>The roles of lipids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620688"/>
            <a:ext cx="8784976" cy="6048672"/>
          </a:xfrm>
        </p:spPr>
        <p:txBody>
          <a:bodyPr>
            <a:normAutofit/>
          </a:bodyPr>
          <a:lstStyle/>
          <a:p>
            <a:r>
              <a:rPr lang="en-GB" sz="2500" dirty="0" smtClean="0"/>
              <a:t>The most important thing you need to know about them is that they form </a:t>
            </a:r>
            <a:r>
              <a:rPr lang="en-GB" sz="2500" b="1" dirty="0" smtClean="0">
                <a:solidFill>
                  <a:srgbClr val="FF0000"/>
                </a:solidFill>
              </a:rPr>
              <a:t>PLASMA MEMBRANES</a:t>
            </a:r>
            <a:r>
              <a:rPr lang="en-GB" sz="2500" dirty="0" smtClean="0"/>
              <a:t>.</a:t>
            </a:r>
          </a:p>
          <a:p>
            <a:pPr lvl="1"/>
            <a:r>
              <a:rPr lang="en-GB" sz="2100" dirty="0" smtClean="0"/>
              <a:t>The specific lipid here is the </a:t>
            </a:r>
            <a:r>
              <a:rPr lang="en-GB" sz="2100" b="1" dirty="0" smtClean="0">
                <a:solidFill>
                  <a:srgbClr val="00B050"/>
                </a:solidFill>
              </a:rPr>
              <a:t>PHOPHOLIPID</a:t>
            </a:r>
            <a:r>
              <a:rPr lang="en-GB" sz="2100" dirty="0" smtClean="0"/>
              <a:t>.</a:t>
            </a:r>
          </a:p>
          <a:p>
            <a:pPr>
              <a:buNone/>
            </a:pPr>
            <a:endParaRPr lang="en-GB" sz="2500" dirty="0" smtClean="0"/>
          </a:p>
          <a:p>
            <a:pPr>
              <a:buNone/>
            </a:pPr>
            <a:r>
              <a:rPr lang="en-GB" sz="2500" b="1" u="sng" dirty="0" smtClean="0"/>
              <a:t>Other uses include:</a:t>
            </a:r>
          </a:p>
          <a:p>
            <a:pPr marL="457200" indent="-457200">
              <a:buAutoNum type="arabicPeriod"/>
            </a:pPr>
            <a:r>
              <a:rPr lang="en-GB" sz="2500" b="1" dirty="0" smtClean="0">
                <a:solidFill>
                  <a:srgbClr val="FF0000"/>
                </a:solidFill>
              </a:rPr>
              <a:t>Energy source</a:t>
            </a:r>
          </a:p>
          <a:p>
            <a:pPr marL="457200" indent="-457200">
              <a:buAutoNum type="arabicPeriod"/>
            </a:pPr>
            <a:r>
              <a:rPr lang="en-GB" sz="2500" b="1" dirty="0" smtClean="0">
                <a:solidFill>
                  <a:srgbClr val="00B050"/>
                </a:solidFill>
              </a:rPr>
              <a:t>Waterproofing</a:t>
            </a:r>
            <a:r>
              <a:rPr lang="en-GB" sz="2500" dirty="0"/>
              <a:t> </a:t>
            </a:r>
            <a:r>
              <a:rPr lang="en-GB" sz="2500" dirty="0" smtClean="0"/>
              <a:t>– plants and animals have a waxy</a:t>
            </a:r>
          </a:p>
          <a:p>
            <a:pPr marL="457200" indent="-457200">
              <a:buNone/>
            </a:pPr>
            <a:r>
              <a:rPr lang="en-GB" sz="2500" dirty="0"/>
              <a:t>	</a:t>
            </a:r>
            <a:r>
              <a:rPr lang="en-GB" sz="2500" dirty="0" smtClean="0"/>
              <a:t>cuticle. Mammals release </a:t>
            </a:r>
            <a:r>
              <a:rPr lang="en-GB" sz="2500" b="1" dirty="0" smtClean="0">
                <a:solidFill>
                  <a:srgbClr val="7030A0"/>
                </a:solidFill>
              </a:rPr>
              <a:t>sebum</a:t>
            </a:r>
            <a:r>
              <a:rPr lang="en-GB" sz="2500" dirty="0" smtClean="0"/>
              <a:t>.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n-GB" sz="2500" b="1" dirty="0" smtClean="0">
                <a:solidFill>
                  <a:srgbClr val="0070C0"/>
                </a:solidFill>
              </a:rPr>
              <a:t>Insulation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n-GB" sz="2500" b="1" dirty="0" smtClean="0">
                <a:solidFill>
                  <a:schemeClr val="accent6">
                    <a:lumMod val="75000"/>
                  </a:schemeClr>
                </a:solidFill>
              </a:rPr>
              <a:t>Protection</a:t>
            </a:r>
            <a:r>
              <a:rPr lang="en-GB" sz="2500" b="1" dirty="0" smtClean="0"/>
              <a:t> </a:t>
            </a:r>
            <a:r>
              <a:rPr lang="en-GB" sz="2500" dirty="0" smtClean="0"/>
              <a:t>– delicate organs like the kidneys</a:t>
            </a:r>
          </a:p>
          <a:p>
            <a:pPr marL="457200" indent="-457200">
              <a:buNone/>
            </a:pPr>
            <a:r>
              <a:rPr lang="en-GB" sz="2500" b="1" dirty="0"/>
              <a:t>	</a:t>
            </a:r>
            <a:r>
              <a:rPr lang="en-GB" sz="2500" dirty="0" smtClean="0"/>
              <a:t>and heart have fat around them</a:t>
            </a:r>
            <a:endParaRPr lang="en-GB" sz="2500" b="1" dirty="0" smtClean="0"/>
          </a:p>
          <a:p>
            <a:pPr marL="457200" indent="-457200">
              <a:buNone/>
            </a:pPr>
            <a:endParaRPr lang="en-GB" sz="2500" b="1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251520" y="5694347"/>
            <a:ext cx="5328592" cy="83099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i="1" dirty="0" smtClean="0"/>
              <a:t>The main groups of lipids are the </a:t>
            </a:r>
            <a:r>
              <a:rPr lang="en-GB" sz="2400" b="1" i="1" dirty="0" smtClean="0">
                <a:solidFill>
                  <a:srgbClr val="FF0000"/>
                </a:solidFill>
              </a:rPr>
              <a:t>TRIGLYCERIDES</a:t>
            </a:r>
            <a:r>
              <a:rPr lang="en-GB" sz="2400" i="1" dirty="0" smtClean="0"/>
              <a:t> and </a:t>
            </a:r>
            <a:r>
              <a:rPr lang="en-GB" sz="2400" b="1" i="1" dirty="0" smtClean="0">
                <a:solidFill>
                  <a:srgbClr val="FF0000"/>
                </a:solidFill>
              </a:rPr>
              <a:t>PHOSPHOLIPIDS</a:t>
            </a:r>
            <a:endParaRPr lang="en-GB" sz="2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Digestion Recap</a:t>
            </a:r>
            <a:br>
              <a:rPr lang="en-GB" dirty="0" smtClean="0"/>
            </a:br>
            <a:r>
              <a:rPr lang="en-GB" sz="1600" dirty="0" smtClean="0"/>
              <a:t>(answer in your notes)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GB" dirty="0" smtClean="0"/>
              <a:t>What enzyme is responsible for breaking down lipids?</a:t>
            </a:r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r>
              <a:rPr lang="en-GB" dirty="0" smtClean="0"/>
              <a:t>What substance produced by the liver aids in lipid digestion?</a:t>
            </a:r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r>
              <a:rPr lang="en-GB" dirty="0" smtClean="0"/>
              <a:t>Explain what happens in condensation and hydrolysis reactions.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Triglycerides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Mostly fats and oils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142976" y="3571876"/>
            <a:ext cx="114300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1142976" y="4214818"/>
            <a:ext cx="114300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1142976" y="2857496"/>
            <a:ext cx="1143008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1785918" y="3538839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HOOC</a:t>
            </a:r>
            <a:endParaRPr lang="en-GB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785918" y="2857496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HOOC</a:t>
            </a:r>
            <a:endParaRPr lang="en-GB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785918" y="4181781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HOOC</a:t>
            </a:r>
            <a:endParaRPr lang="en-GB" sz="2400" b="1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2714612" y="3713164"/>
            <a:ext cx="500066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714612" y="4357694"/>
            <a:ext cx="500066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714612" y="3071810"/>
            <a:ext cx="500066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2630"/>
            <a:ext cx="8229600" cy="346050"/>
          </a:xfrm>
        </p:spPr>
        <p:txBody>
          <a:bodyPr>
            <a:noAutofit/>
          </a:bodyPr>
          <a:lstStyle/>
          <a:p>
            <a:r>
              <a:rPr lang="en-GB" sz="3200" dirty="0" smtClean="0"/>
              <a:t>Triglycerides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620688"/>
            <a:ext cx="8784976" cy="6048672"/>
          </a:xfrm>
        </p:spPr>
        <p:txBody>
          <a:bodyPr>
            <a:normAutofit/>
          </a:bodyPr>
          <a:lstStyle/>
          <a:p>
            <a:pPr marL="457200" indent="-457200"/>
            <a:r>
              <a:rPr lang="en-GB" sz="2500" dirty="0" smtClean="0"/>
              <a:t>Triglycerides are composed of a </a:t>
            </a:r>
            <a:r>
              <a:rPr lang="en-GB" sz="2500" b="1" dirty="0" smtClean="0">
                <a:solidFill>
                  <a:srgbClr val="FF0000"/>
                </a:solidFill>
              </a:rPr>
              <a:t>glycerol</a:t>
            </a:r>
            <a:r>
              <a:rPr lang="en-GB" sz="2500" b="1" dirty="0" smtClean="0"/>
              <a:t> </a:t>
            </a:r>
            <a:r>
              <a:rPr lang="en-GB" sz="2500" dirty="0" smtClean="0"/>
              <a:t>molecule and </a:t>
            </a:r>
            <a:r>
              <a:rPr lang="en-GB" sz="2500" b="1" dirty="0" smtClean="0">
                <a:solidFill>
                  <a:srgbClr val="00B050"/>
                </a:solidFill>
              </a:rPr>
              <a:t>three fatty acids</a:t>
            </a:r>
            <a:r>
              <a:rPr lang="en-GB" sz="2500" dirty="0" smtClean="0"/>
              <a:t>.</a:t>
            </a:r>
          </a:p>
          <a:p>
            <a:pPr marL="457200" indent="-457200"/>
            <a:r>
              <a:rPr lang="en-GB" sz="2500" dirty="0" smtClean="0"/>
              <a:t>The glycerol and fatty acids are combined in a </a:t>
            </a:r>
            <a:r>
              <a:rPr lang="en-GB" sz="2500" b="1" dirty="0" smtClean="0">
                <a:solidFill>
                  <a:srgbClr val="0070C0"/>
                </a:solidFill>
              </a:rPr>
              <a:t>condensation reaction</a:t>
            </a:r>
            <a:r>
              <a:rPr lang="en-GB" sz="2500" b="1" dirty="0" smtClean="0"/>
              <a:t>.</a:t>
            </a:r>
            <a:endParaRPr lang="en-GB" sz="25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428596" y="2857496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CH</a:t>
            </a:r>
            <a:r>
              <a:rPr lang="en-GB" sz="2400" b="1" baseline="-25000" dirty="0" smtClean="0"/>
              <a:t>2</a:t>
            </a:r>
            <a:r>
              <a:rPr lang="en-GB" sz="2400" b="1" dirty="0" smtClean="0"/>
              <a:t>OH</a:t>
            </a:r>
            <a:endParaRPr lang="en-GB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28596" y="3538839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CH</a:t>
            </a:r>
            <a:r>
              <a:rPr lang="en-GB" sz="2400" b="1" baseline="-25000" dirty="0" smtClean="0"/>
              <a:t>2</a:t>
            </a:r>
            <a:r>
              <a:rPr lang="en-GB" sz="2400" b="1" dirty="0" smtClean="0"/>
              <a:t>OH</a:t>
            </a:r>
            <a:endParaRPr lang="en-GB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28596" y="4181781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CH</a:t>
            </a:r>
            <a:r>
              <a:rPr lang="en-GB" sz="2400" b="1" baseline="-25000" dirty="0" smtClean="0"/>
              <a:t>2</a:t>
            </a:r>
            <a:r>
              <a:rPr lang="en-GB" sz="2400" b="1" dirty="0" smtClean="0"/>
              <a:t>OH</a:t>
            </a:r>
            <a:endParaRPr lang="en-GB" sz="2400" b="1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429390" y="3429000"/>
            <a:ext cx="285752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429390" y="4071148"/>
            <a:ext cx="285752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000364" y="2857496"/>
            <a:ext cx="1285884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Fatty acid 1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3000364" y="3559734"/>
            <a:ext cx="1285884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Fatty acid 2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3000364" y="4202676"/>
            <a:ext cx="1285884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Fatty acid 3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6000760" y="5429264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OC</a:t>
            </a:r>
            <a:endParaRPr lang="en-GB" sz="24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6000760" y="4747921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OC</a:t>
            </a:r>
            <a:endParaRPr lang="en-GB" sz="24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6000760" y="6072206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OC</a:t>
            </a:r>
            <a:endParaRPr lang="en-GB" sz="2400" b="1" dirty="0"/>
          </a:p>
        </p:txBody>
      </p:sp>
      <p:cxnSp>
        <p:nvCxnSpPr>
          <p:cNvPr id="34" name="Straight Connector 33"/>
          <p:cNvCxnSpPr/>
          <p:nvPr/>
        </p:nvCxnSpPr>
        <p:spPr>
          <a:xfrm>
            <a:off x="6572264" y="5603589"/>
            <a:ext cx="500066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572264" y="6248119"/>
            <a:ext cx="500066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6572264" y="4962235"/>
            <a:ext cx="500066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786314" y="4747921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CH</a:t>
            </a:r>
            <a:r>
              <a:rPr lang="en-GB" sz="2400" b="1" baseline="-25000" dirty="0" smtClean="0"/>
              <a:t>2</a:t>
            </a:r>
            <a:r>
              <a:rPr lang="en-GB" sz="2400" b="1" dirty="0" smtClean="0"/>
              <a:t>O</a:t>
            </a:r>
            <a:endParaRPr lang="en-GB" sz="24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4786314" y="5429264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CH</a:t>
            </a:r>
            <a:r>
              <a:rPr lang="en-GB" sz="2400" b="1" baseline="-25000" dirty="0" smtClean="0"/>
              <a:t>2</a:t>
            </a:r>
            <a:r>
              <a:rPr lang="en-GB" sz="2400" b="1" dirty="0" smtClean="0"/>
              <a:t>O</a:t>
            </a:r>
            <a:endParaRPr lang="en-GB" sz="24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4786314" y="6072206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CH</a:t>
            </a:r>
            <a:r>
              <a:rPr lang="en-GB" sz="2400" b="1" baseline="-25000" dirty="0" smtClean="0"/>
              <a:t>2</a:t>
            </a:r>
            <a:r>
              <a:rPr lang="en-GB" sz="2400" b="1" dirty="0" smtClean="0"/>
              <a:t>O</a:t>
            </a:r>
            <a:endParaRPr lang="en-GB" sz="2400" b="1" dirty="0"/>
          </a:p>
        </p:txBody>
      </p:sp>
      <p:cxnSp>
        <p:nvCxnSpPr>
          <p:cNvPr id="40" name="Straight Connector 39"/>
          <p:cNvCxnSpPr/>
          <p:nvPr/>
        </p:nvCxnSpPr>
        <p:spPr>
          <a:xfrm rot="5400000">
            <a:off x="4787108" y="5319425"/>
            <a:ext cx="285752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4787108" y="5961573"/>
            <a:ext cx="285752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858016" y="4747921"/>
            <a:ext cx="1285884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Fatty acid 1</a:t>
            </a:r>
            <a:endParaRPr lang="en-GB" dirty="0"/>
          </a:p>
        </p:txBody>
      </p:sp>
      <p:sp>
        <p:nvSpPr>
          <p:cNvPr id="43" name="TextBox 42"/>
          <p:cNvSpPr txBox="1"/>
          <p:nvPr/>
        </p:nvSpPr>
        <p:spPr>
          <a:xfrm>
            <a:off x="6858016" y="5450159"/>
            <a:ext cx="1285884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Fatty acid 2</a:t>
            </a:r>
            <a:endParaRPr lang="en-GB" dirty="0"/>
          </a:p>
        </p:txBody>
      </p:sp>
      <p:sp>
        <p:nvSpPr>
          <p:cNvPr id="44" name="TextBox 43"/>
          <p:cNvSpPr txBox="1"/>
          <p:nvPr/>
        </p:nvSpPr>
        <p:spPr>
          <a:xfrm>
            <a:off x="6858016" y="6093101"/>
            <a:ext cx="1285884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Fatty acid 3</a:t>
            </a:r>
            <a:endParaRPr lang="en-GB" dirty="0"/>
          </a:p>
        </p:txBody>
      </p:sp>
      <p:sp>
        <p:nvSpPr>
          <p:cNvPr id="45" name="Bent Arrow 44"/>
          <p:cNvSpPr/>
          <p:nvPr/>
        </p:nvSpPr>
        <p:spPr>
          <a:xfrm rot="10800000" flipH="1">
            <a:off x="3571868" y="4929198"/>
            <a:ext cx="1000132" cy="92869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7" name="Right Arrow 46"/>
          <p:cNvSpPr/>
          <p:nvPr/>
        </p:nvSpPr>
        <p:spPr>
          <a:xfrm rot="19216594">
            <a:off x="5826815" y="3938405"/>
            <a:ext cx="1135843" cy="587861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TextBox 47"/>
          <p:cNvSpPr txBox="1"/>
          <p:nvPr/>
        </p:nvSpPr>
        <p:spPr>
          <a:xfrm>
            <a:off x="6215074" y="2928934"/>
            <a:ext cx="1071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H</a:t>
            </a:r>
            <a:r>
              <a:rPr lang="en-GB" sz="3200" baseline="-25000" dirty="0" smtClean="0"/>
              <a:t>2</a:t>
            </a:r>
            <a:r>
              <a:rPr lang="en-GB" sz="3200" dirty="0" smtClean="0"/>
              <a:t>O</a:t>
            </a:r>
            <a:endParaRPr lang="en-GB" sz="3200" dirty="0"/>
          </a:p>
        </p:txBody>
      </p:sp>
      <p:sp>
        <p:nvSpPr>
          <p:cNvPr id="49" name="TextBox 48"/>
          <p:cNvSpPr txBox="1"/>
          <p:nvPr/>
        </p:nvSpPr>
        <p:spPr>
          <a:xfrm>
            <a:off x="6715140" y="3415729"/>
            <a:ext cx="1071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H</a:t>
            </a:r>
            <a:r>
              <a:rPr lang="en-GB" sz="3200" baseline="-25000" dirty="0" smtClean="0"/>
              <a:t>2</a:t>
            </a:r>
            <a:r>
              <a:rPr lang="en-GB" sz="3200" dirty="0" smtClean="0"/>
              <a:t>O</a:t>
            </a:r>
            <a:endParaRPr lang="en-GB" sz="3200" dirty="0"/>
          </a:p>
        </p:txBody>
      </p:sp>
      <p:sp>
        <p:nvSpPr>
          <p:cNvPr id="50" name="TextBox 49"/>
          <p:cNvSpPr txBox="1"/>
          <p:nvPr/>
        </p:nvSpPr>
        <p:spPr>
          <a:xfrm>
            <a:off x="7143768" y="3058539"/>
            <a:ext cx="1071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H</a:t>
            </a:r>
            <a:r>
              <a:rPr lang="en-GB" sz="3200" baseline="-25000" dirty="0" smtClean="0"/>
              <a:t>2</a:t>
            </a:r>
            <a:r>
              <a:rPr lang="en-GB" sz="3200" dirty="0" smtClean="0"/>
              <a:t>O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5521 0 " pathEditMode="relative" ptsTypes="AA">
                                      <p:cBhvr>
                                        <p:cTn id="13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5521 0 " pathEditMode="relative" ptsTypes="AA">
                                      <p:cBhvr>
                                        <p:cTn id="14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5521 0 " pathEditMode="relative" ptsTypes="AA">
                                      <p:cBhvr>
                                        <p:cTn id="14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5521 0 " pathEditMode="relative" ptsTypes="AA">
                                      <p:cBhvr>
                                        <p:cTn id="14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5521 0 " pathEditMode="relative" ptsTypes="AA">
                                      <p:cBhvr>
                                        <p:cTn id="14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5521 0 " pathEditMode="relative" ptsTypes="AA">
                                      <p:cBhvr>
                                        <p:cTn id="14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5521 0 " pathEditMode="relative" ptsTypes="AA">
                                      <p:cBhvr>
                                        <p:cTn id="15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5521 0 " pathEditMode="relative" ptsTypes="AA">
                                      <p:cBhvr>
                                        <p:cTn id="152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5521 0 " pathEditMode="relative" ptsTypes="AA">
                                      <p:cBhvr>
                                        <p:cTn id="154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5" grpId="0" animBg="1"/>
      <p:bldP spid="16" grpId="0"/>
      <p:bldP spid="13" grpId="0"/>
      <p:bldP spid="17" grpId="0"/>
      <p:bldP spid="6" grpId="0"/>
      <p:bldP spid="7" grpId="0"/>
      <p:bldP spid="8" grpId="0"/>
      <p:bldP spid="18" grpId="0" animBg="1"/>
      <p:bldP spid="19" grpId="0" animBg="1"/>
      <p:bldP spid="20" grpId="0" animBg="1"/>
      <p:bldP spid="31" grpId="0"/>
      <p:bldP spid="31" grpId="1"/>
      <p:bldP spid="32" grpId="0"/>
      <p:bldP spid="32" grpId="1"/>
      <p:bldP spid="33" grpId="0"/>
      <p:bldP spid="33" grpId="1"/>
      <p:bldP spid="37" grpId="0"/>
      <p:bldP spid="38" grpId="0"/>
      <p:bldP spid="39" grpId="0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7" grpId="0" animBg="1"/>
      <p:bldP spid="48" grpId="0"/>
      <p:bldP spid="49" grpId="0"/>
      <p:bldP spid="5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2630"/>
            <a:ext cx="8229600" cy="346050"/>
          </a:xfrm>
        </p:spPr>
        <p:txBody>
          <a:bodyPr>
            <a:noAutofit/>
          </a:bodyPr>
          <a:lstStyle/>
          <a:p>
            <a:r>
              <a:rPr lang="en-GB" sz="3200" dirty="0" smtClean="0"/>
              <a:t>Fatty Acids in detail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620688"/>
            <a:ext cx="8784976" cy="6048672"/>
          </a:xfrm>
        </p:spPr>
        <p:txBody>
          <a:bodyPr>
            <a:normAutofit/>
          </a:bodyPr>
          <a:lstStyle/>
          <a:p>
            <a:pPr marL="457200" indent="-457200"/>
            <a:r>
              <a:rPr lang="en-GB" sz="2500" dirty="0" smtClean="0"/>
              <a:t>Fatty acids are not as simple as this:</a:t>
            </a:r>
          </a:p>
          <a:p>
            <a:pPr marL="457200" indent="-457200"/>
            <a:endParaRPr lang="en-GB" sz="2500" dirty="0" smtClean="0"/>
          </a:p>
          <a:p>
            <a:pPr marL="457200" indent="-457200"/>
            <a:r>
              <a:rPr lang="en-GB" sz="2500" dirty="0" smtClean="0"/>
              <a:t>They actually look like this:</a:t>
            </a:r>
          </a:p>
          <a:p>
            <a:pPr marL="457200" indent="-457200"/>
            <a:endParaRPr lang="en-GB" sz="2500" dirty="0" smtClean="0"/>
          </a:p>
          <a:p>
            <a:pPr marL="457200" indent="-457200"/>
            <a:endParaRPr lang="en-GB" sz="2500" dirty="0" smtClean="0"/>
          </a:p>
          <a:p>
            <a:pPr marL="457200" indent="-457200"/>
            <a:endParaRPr lang="en-GB" sz="2500" dirty="0" smtClean="0"/>
          </a:p>
          <a:p>
            <a:pPr marL="457200" indent="-457200"/>
            <a:endParaRPr lang="en-GB" sz="2500" dirty="0" smtClean="0"/>
          </a:p>
          <a:p>
            <a:pPr marL="457200" indent="-457200"/>
            <a:endParaRPr lang="en-GB" sz="2500" dirty="0" smtClean="0"/>
          </a:p>
          <a:p>
            <a:pPr marL="457200" indent="-457200"/>
            <a:endParaRPr lang="en-GB" sz="2500" dirty="0" smtClean="0"/>
          </a:p>
          <a:p>
            <a:pPr marL="457200" indent="-457200"/>
            <a:endParaRPr lang="en-GB" sz="2500" dirty="0" smtClean="0"/>
          </a:p>
          <a:p>
            <a:pPr marL="457200" indent="-457200"/>
            <a:r>
              <a:rPr lang="en-GB" sz="2500" dirty="0" smtClean="0"/>
              <a:t>There are about </a:t>
            </a:r>
            <a:r>
              <a:rPr lang="en-GB" sz="2500" b="1" dirty="0" smtClean="0"/>
              <a:t>70 </a:t>
            </a:r>
            <a:r>
              <a:rPr lang="en-GB" sz="2500" dirty="0" smtClean="0"/>
              <a:t>different fatty acids.</a:t>
            </a:r>
          </a:p>
          <a:p>
            <a:pPr marL="457200" indent="-457200"/>
            <a:r>
              <a:rPr lang="en-GB" sz="2500" dirty="0" smtClean="0"/>
              <a:t>They all have a </a:t>
            </a:r>
            <a:r>
              <a:rPr lang="en-GB" sz="2500" b="1" dirty="0" smtClean="0"/>
              <a:t>carboxyl group</a:t>
            </a:r>
            <a:r>
              <a:rPr lang="en-GB" sz="2500" dirty="0" smtClean="0"/>
              <a:t> (-COOH), which is what makes them an </a:t>
            </a:r>
            <a:r>
              <a:rPr lang="en-GB" sz="2500" b="1" dirty="0" smtClean="0"/>
              <a:t>acid</a:t>
            </a:r>
            <a:r>
              <a:rPr lang="en-GB" sz="2500" dirty="0" smtClean="0"/>
              <a:t>.</a:t>
            </a:r>
            <a:endParaRPr lang="en-GB" sz="2500" dirty="0" smtClean="0"/>
          </a:p>
        </p:txBody>
      </p:sp>
      <p:sp>
        <p:nvSpPr>
          <p:cNvPr id="46" name="TextBox 45"/>
          <p:cNvSpPr txBox="1"/>
          <p:nvPr/>
        </p:nvSpPr>
        <p:spPr>
          <a:xfrm>
            <a:off x="3214678" y="1142984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HOOC</a:t>
            </a:r>
            <a:endParaRPr lang="en-GB" sz="2400" b="1" dirty="0"/>
          </a:p>
        </p:txBody>
      </p:sp>
      <p:cxnSp>
        <p:nvCxnSpPr>
          <p:cNvPr id="51" name="Straight Connector 50"/>
          <p:cNvCxnSpPr/>
          <p:nvPr/>
        </p:nvCxnSpPr>
        <p:spPr>
          <a:xfrm>
            <a:off x="4143372" y="1357298"/>
            <a:ext cx="500066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429124" y="1142984"/>
            <a:ext cx="1285884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Fatty acid 1</a:t>
            </a:r>
            <a:endParaRPr lang="en-GB" dirty="0"/>
          </a:p>
        </p:txBody>
      </p:sp>
      <p:pic>
        <p:nvPicPr>
          <p:cNvPr id="1026" name="Picture 2" descr="http://biology.clc.uc.edu/graphics/bio104/fatty%20aci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2143116"/>
            <a:ext cx="4429156" cy="286787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5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2630"/>
            <a:ext cx="8229600" cy="346050"/>
          </a:xfrm>
        </p:spPr>
        <p:txBody>
          <a:bodyPr>
            <a:noAutofit/>
          </a:bodyPr>
          <a:lstStyle/>
          <a:p>
            <a:r>
              <a:rPr lang="en-GB" sz="3200" dirty="0" smtClean="0"/>
              <a:t>Fatty Acids in detail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620688"/>
            <a:ext cx="8784976" cy="6048672"/>
          </a:xfrm>
        </p:spPr>
        <p:txBody>
          <a:bodyPr>
            <a:normAutofit/>
          </a:bodyPr>
          <a:lstStyle/>
          <a:p>
            <a:pPr marL="457200" indent="-457200"/>
            <a:r>
              <a:rPr lang="en-GB" sz="2500" dirty="0" smtClean="0"/>
              <a:t>You can see that fatty acids are basically a carboxyl group attached to a </a:t>
            </a:r>
            <a:r>
              <a:rPr lang="en-GB" sz="2500" b="1" dirty="0" smtClean="0"/>
              <a:t>chain of hydrocarbons.</a:t>
            </a:r>
          </a:p>
          <a:p>
            <a:pPr marL="457200" indent="-457200"/>
            <a:endParaRPr lang="en-GB" sz="2500" b="1" dirty="0" smtClean="0"/>
          </a:p>
          <a:p>
            <a:pPr marL="457200" indent="-457200"/>
            <a:endParaRPr lang="en-GB" sz="2500" b="1" dirty="0" smtClean="0"/>
          </a:p>
          <a:p>
            <a:pPr marL="457200" indent="-457200"/>
            <a:endParaRPr lang="en-GB" sz="2500" b="1" dirty="0" smtClean="0"/>
          </a:p>
          <a:p>
            <a:pPr marL="457200" indent="-457200"/>
            <a:endParaRPr lang="en-GB" sz="2500" b="1" dirty="0" smtClean="0"/>
          </a:p>
          <a:p>
            <a:pPr marL="457200" indent="-457200"/>
            <a:r>
              <a:rPr lang="en-GB" sz="2500" dirty="0" smtClean="0"/>
              <a:t>If the hydrocarbon chain only has </a:t>
            </a:r>
            <a:r>
              <a:rPr lang="en-GB" sz="2500" b="1" dirty="0" smtClean="0"/>
              <a:t>single-bonds</a:t>
            </a:r>
            <a:r>
              <a:rPr lang="en-GB" sz="2500" dirty="0" smtClean="0"/>
              <a:t>, then the fatty acid is described as </a:t>
            </a:r>
            <a:r>
              <a:rPr lang="en-GB" sz="2500" b="1" dirty="0" smtClean="0"/>
              <a:t>SATURATED</a:t>
            </a:r>
            <a:r>
              <a:rPr lang="en-GB" sz="2500" b="1" dirty="0" smtClean="0"/>
              <a:t> </a:t>
            </a:r>
            <a:r>
              <a:rPr lang="en-GB" sz="2500" dirty="0" smtClean="0"/>
              <a:t>(“full”)</a:t>
            </a:r>
          </a:p>
          <a:p>
            <a:pPr marL="457200" indent="-457200"/>
            <a:r>
              <a:rPr lang="en-GB" sz="2500" dirty="0" smtClean="0"/>
              <a:t>If the hydrocarbon chain has </a:t>
            </a:r>
            <a:r>
              <a:rPr lang="en-GB" sz="2500" b="1" dirty="0" smtClean="0"/>
              <a:t>double-bonds</a:t>
            </a:r>
            <a:r>
              <a:rPr lang="en-GB" sz="2500" dirty="0" smtClean="0"/>
              <a:t> in it (anywhere), the fatty acid is described as </a:t>
            </a:r>
            <a:r>
              <a:rPr lang="en-GB" sz="2500" b="1" dirty="0" smtClean="0"/>
              <a:t>UNSATURATED</a:t>
            </a:r>
            <a:r>
              <a:rPr lang="en-GB" sz="2500" dirty="0" smtClean="0"/>
              <a:t>.</a:t>
            </a:r>
          </a:p>
          <a:p>
            <a:pPr marL="457200" indent="-457200" algn="ctr">
              <a:buNone/>
            </a:pPr>
            <a:endParaRPr lang="en-GB" sz="2500" dirty="0" smtClean="0"/>
          </a:p>
          <a:p>
            <a:pPr marL="457200" indent="-457200" algn="ctr">
              <a:buNone/>
            </a:pPr>
            <a:r>
              <a:rPr lang="en-GB" sz="2500" dirty="0" smtClean="0"/>
              <a:t>One double-bond = </a:t>
            </a:r>
            <a:r>
              <a:rPr lang="en-GB" sz="2500" b="1" dirty="0" smtClean="0"/>
              <a:t>mono-unsaturated</a:t>
            </a:r>
          </a:p>
          <a:p>
            <a:pPr marL="457200" indent="-457200" algn="ctr">
              <a:buNone/>
            </a:pPr>
            <a:r>
              <a:rPr lang="en-GB" sz="2500" dirty="0" smtClean="0"/>
              <a:t>More than one double-bond = </a:t>
            </a:r>
            <a:r>
              <a:rPr lang="en-GB" sz="2500" b="1" dirty="0" smtClean="0"/>
              <a:t>poly-unsaturated</a:t>
            </a:r>
            <a:endParaRPr lang="en-GB" sz="2500" dirty="0" smtClean="0"/>
          </a:p>
          <a:p>
            <a:pPr marL="457200" indent="-457200"/>
            <a:endParaRPr lang="en-GB" sz="2500" dirty="0" smtClean="0"/>
          </a:p>
        </p:txBody>
      </p:sp>
      <p:pic>
        <p:nvPicPr>
          <p:cNvPr id="8" name="Picture 2" descr="http://biology.clc.uc.edu/graphics/bio104/fatty%20acid.jpg"/>
          <p:cNvPicPr>
            <a:picLocks noChangeAspect="1" noChangeArrowheads="1"/>
          </p:cNvPicPr>
          <p:nvPr/>
        </p:nvPicPr>
        <p:blipFill>
          <a:blip r:embed="rId2"/>
          <a:srcRect b="55163"/>
          <a:stretch>
            <a:fillRect/>
          </a:stretch>
        </p:blipFill>
        <p:spPr bwMode="auto">
          <a:xfrm>
            <a:off x="428596" y="1643050"/>
            <a:ext cx="3714776" cy="107848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9" name="Picture 2" descr="http://biology.clc.uc.edu/graphics/bio104/fatty%20acid.jpg"/>
          <p:cNvPicPr>
            <a:picLocks noChangeAspect="1" noChangeArrowheads="1"/>
          </p:cNvPicPr>
          <p:nvPr/>
        </p:nvPicPr>
        <p:blipFill>
          <a:blip r:embed="rId2"/>
          <a:srcRect t="44837" b="2852"/>
          <a:stretch>
            <a:fillRect/>
          </a:stretch>
        </p:blipFill>
        <p:spPr bwMode="auto">
          <a:xfrm>
            <a:off x="4714876" y="1571612"/>
            <a:ext cx="3929090" cy="133082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848</TotalTime>
  <Words>706</Words>
  <Application>Microsoft Office PowerPoint</Application>
  <PresentationFormat>On-screen Show (4:3)</PresentationFormat>
  <Paragraphs>160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3.4 – Lipids (Fats)</vt:lpstr>
      <vt:lpstr>Learning Objectives</vt:lpstr>
      <vt:lpstr>What is a lipid?</vt:lpstr>
      <vt:lpstr>The roles of lipids</vt:lpstr>
      <vt:lpstr>Digestion Recap (answer in your notes)</vt:lpstr>
      <vt:lpstr>Triglycerides</vt:lpstr>
      <vt:lpstr>Triglycerides</vt:lpstr>
      <vt:lpstr>Fatty Acids in detail</vt:lpstr>
      <vt:lpstr>Fatty Acids in detail</vt:lpstr>
      <vt:lpstr>Slide 10</vt:lpstr>
      <vt:lpstr>phospholipids</vt:lpstr>
      <vt:lpstr>Phospholipids</vt:lpstr>
      <vt:lpstr>Phospholipids</vt:lpstr>
      <vt:lpstr>Slide 14</vt:lpstr>
      <vt:lpstr>Slide 15</vt:lpstr>
      <vt:lpstr>Testing for lipids</vt:lpstr>
      <vt:lpstr>The Emulsion Test</vt:lpstr>
      <vt:lpstr>Learning Objectives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3.4 – Lipids (Fats)</dc:title>
  <dc:creator>Kamaljeet</dc:creator>
  <cp:lastModifiedBy> </cp:lastModifiedBy>
  <cp:revision>10</cp:revision>
  <dcterms:created xsi:type="dcterms:W3CDTF">2010-12-13T18:14:39Z</dcterms:created>
  <dcterms:modified xsi:type="dcterms:W3CDTF">2010-12-14T09:57:40Z</dcterms:modified>
</cp:coreProperties>
</file>