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76" r:id="rId4"/>
    <p:sldId id="267" r:id="rId5"/>
    <p:sldId id="269" r:id="rId6"/>
    <p:sldId id="257" r:id="rId7"/>
    <p:sldId id="258" r:id="rId8"/>
    <p:sldId id="259" r:id="rId9"/>
    <p:sldId id="260" r:id="rId10"/>
    <p:sldId id="261" r:id="rId11"/>
    <p:sldId id="271" r:id="rId12"/>
    <p:sldId id="272" r:id="rId13"/>
    <p:sldId id="262"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D4499-4924-4020-8CA4-5E45D8B4EBA6}" type="datetimeFigureOut">
              <a:rPr lang="en-GB" smtClean="0"/>
              <a:pPr/>
              <a:t>10/04/15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6E9A4-DC18-4B23-B08B-75CF2C995802}" type="slidenum">
              <a:rPr lang="en-GB" smtClean="0"/>
              <a:pPr/>
              <a:t>‹#›</a:t>
            </a:fld>
            <a:endParaRPr lang="en-GB"/>
          </a:p>
        </p:txBody>
      </p:sp>
    </p:spTree>
    <p:extLst>
      <p:ext uri="{BB962C8B-B14F-4D97-AF65-F5344CB8AC3E}">
        <p14:creationId xmlns:p14="http://schemas.microsoft.com/office/powerpoint/2010/main" val="397322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6603FBA-B8DB-47EF-89AD-30FA2B52AE03}" type="slidenum">
              <a:rPr lang="en-GB"/>
              <a:pPr/>
              <a:t>5</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Structure</a:t>
            </a:r>
          </a:p>
        </p:txBody>
      </p:sp>
      <p:sp>
        <p:nvSpPr>
          <p:cNvPr id="1860610" name="Rectangle 2"/>
          <p:cNvSpPr>
            <a:spLocks noGrp="1" noRot="1" noChangeAspect="1" noChangeArrowheads="1" noTextEdit="1"/>
          </p:cNvSpPr>
          <p:nvPr>
            <p:ph type="sldImg"/>
          </p:nvPr>
        </p:nvSpPr>
        <p:spPr>
          <a:ln/>
        </p:spPr>
      </p:sp>
      <p:sp>
        <p:nvSpPr>
          <p:cNvPr id="18606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C01163A-FEDE-407B-9079-03B00CC53223}" type="slidenum">
              <a:rPr lang="en-GB"/>
              <a:pPr/>
              <a:t>6</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Structure</a:t>
            </a:r>
          </a:p>
        </p:txBody>
      </p:sp>
      <p:sp>
        <p:nvSpPr>
          <p:cNvPr id="2074626" name="Rectangle 2"/>
          <p:cNvSpPr>
            <a:spLocks noGrp="1" noRot="1" noChangeAspect="1" noChangeArrowheads="1" noTextEdit="1"/>
          </p:cNvSpPr>
          <p:nvPr>
            <p:ph type="sldImg"/>
          </p:nvPr>
        </p:nvSpPr>
        <p:spPr>
          <a:ln/>
        </p:spPr>
      </p:sp>
      <p:sp>
        <p:nvSpPr>
          <p:cNvPr id="2074627" name="Rectangle 3"/>
          <p:cNvSpPr>
            <a:spLocks noGrp="1" noChangeArrowheads="1"/>
          </p:cNvSpPr>
          <p:nvPr>
            <p:ph type="body" idx="1"/>
          </p:nvPr>
        </p:nvSpPr>
        <p:spPr/>
        <p:txBody>
          <a:bodyPr/>
          <a:lstStyle/>
          <a:p>
            <a:r>
              <a:rPr lang="en-GB" b="1"/>
              <a:t>Photo credit:</a:t>
            </a:r>
            <a:r>
              <a:rPr lang="en-GB"/>
              <a:t> Jupiterimages Corporation</a:t>
            </a:r>
          </a:p>
          <a:p>
            <a:endParaRPr lang="en-GB"/>
          </a:p>
          <a:p>
            <a:r>
              <a:rPr lang="en-GB" b="1"/>
              <a:t>Teacher notes</a:t>
            </a:r>
          </a:p>
          <a:p>
            <a:r>
              <a:rPr lang="en-GB"/>
              <a:t>See the ‘</a:t>
            </a:r>
            <a:r>
              <a:rPr lang="en-GB" b="1"/>
              <a:t>Classification</a:t>
            </a:r>
            <a:r>
              <a:rPr lang="en-GB"/>
              <a:t>’ presentation for more information about the relationship between the eukaryote kingdoms.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637035D-D14C-46CE-BA71-A61A8541978A}"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Structure</a:t>
            </a:r>
          </a:p>
        </p:txBody>
      </p:sp>
      <p:sp>
        <p:nvSpPr>
          <p:cNvPr id="2072578" name="Rectangle 2"/>
          <p:cNvSpPr>
            <a:spLocks noGrp="1" noRot="1" noChangeAspect="1" noChangeArrowheads="1" noTextEdit="1"/>
          </p:cNvSpPr>
          <p:nvPr>
            <p:ph type="sldImg"/>
          </p:nvPr>
        </p:nvSpPr>
        <p:spPr>
          <a:ln/>
        </p:spPr>
      </p:sp>
      <p:sp>
        <p:nvSpPr>
          <p:cNvPr id="20725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05CE007-79F5-49AF-BFE3-2E58E43AA880}" type="slidenum">
              <a:rPr lang="en-GB"/>
              <a:pPr/>
              <a:t>8</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Structure</a:t>
            </a:r>
          </a:p>
        </p:txBody>
      </p:sp>
      <p:sp>
        <p:nvSpPr>
          <p:cNvPr id="2004994" name="Rectangle 2"/>
          <p:cNvSpPr>
            <a:spLocks noGrp="1" noRot="1" noChangeAspect="1" noChangeArrowheads="1" noTextEdit="1"/>
          </p:cNvSpPr>
          <p:nvPr>
            <p:ph type="sldImg"/>
          </p:nvPr>
        </p:nvSpPr>
        <p:spPr>
          <a:ln/>
        </p:spPr>
      </p:sp>
      <p:sp>
        <p:nvSpPr>
          <p:cNvPr id="2004995" name="Rectangle 3"/>
          <p:cNvSpPr>
            <a:spLocks noGrp="1" noChangeArrowheads="1"/>
          </p:cNvSpPr>
          <p:nvPr>
            <p:ph type="body" idx="1"/>
          </p:nvPr>
        </p:nvSpPr>
        <p:spPr/>
        <p:txBody>
          <a:bodyPr/>
          <a:lstStyle/>
          <a:p>
            <a:pPr>
              <a:spcBef>
                <a:spcPct val="50000"/>
              </a:spcBef>
              <a:buClr>
                <a:srgbClr val="10BC45"/>
              </a:buClr>
              <a:buSzPct val="80000"/>
              <a:buFont typeface="Wingdings" pitchFamily="2" charset="2"/>
              <a:buNone/>
            </a:pPr>
            <a:r>
              <a:rPr lang="en-GB" b="1"/>
              <a:t>Teacher notes</a:t>
            </a:r>
          </a:p>
          <a:p>
            <a:pPr>
              <a:spcBef>
                <a:spcPct val="50000"/>
              </a:spcBef>
              <a:buClr>
                <a:srgbClr val="10BC45"/>
              </a:buClr>
              <a:buSzPct val="80000"/>
              <a:buFont typeface="Wingdings" pitchFamily="2" charset="2"/>
              <a:buNone/>
            </a:pPr>
            <a:r>
              <a:rPr lang="en-GB"/>
              <a:t>Chloroplasts use the light energy absorbed by chlorophyll to build sugars. These are converted into complex carbohydrates to store energy for all the plant’s needs.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BF60179-0E3C-4579-BD05-D612FEE50AF7}" type="slidenum">
              <a:rPr lang="en-GB"/>
              <a:pPr/>
              <a:t>9</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Structure</a:t>
            </a:r>
          </a:p>
        </p:txBody>
      </p:sp>
      <p:sp>
        <p:nvSpPr>
          <p:cNvPr id="2002946" name="Rectangle 2"/>
          <p:cNvSpPr>
            <a:spLocks noGrp="1" noRot="1" noChangeAspect="1" noChangeArrowheads="1" noTextEdit="1"/>
          </p:cNvSpPr>
          <p:nvPr>
            <p:ph type="sldImg"/>
          </p:nvPr>
        </p:nvSpPr>
        <p:spPr>
          <a:ln/>
        </p:spPr>
      </p:sp>
      <p:sp>
        <p:nvSpPr>
          <p:cNvPr id="2002947" name="Rectangle 3"/>
          <p:cNvSpPr>
            <a:spLocks noGrp="1" noChangeArrowheads="1"/>
          </p:cNvSpPr>
          <p:nvPr>
            <p:ph type="body" idx="1"/>
          </p:nvPr>
        </p:nvSpPr>
        <p:spPr/>
        <p:txBody>
          <a:bodyPr/>
          <a:lstStyle/>
          <a:p>
            <a:r>
              <a:rPr lang="en-GB" b="1"/>
              <a:t>Photo credit:</a:t>
            </a:r>
            <a:r>
              <a:rPr lang="en-GB"/>
              <a:t> Dr Jeremy Burgess / Science Photo Library</a:t>
            </a:r>
          </a:p>
          <a:p>
            <a:pPr>
              <a:spcBef>
                <a:spcPct val="50000"/>
              </a:spcBef>
            </a:pPr>
            <a:r>
              <a:rPr lang="en-GB"/>
              <a:t>Coloured Transmission Electron Micrograph (TEM) of mesophyll cells in a young leaf of </a:t>
            </a:r>
            <a:r>
              <a:rPr lang="en-GB" i="1"/>
              <a:t>Zinnia elegans</a:t>
            </a:r>
            <a:r>
              <a:rPr lang="en-GB"/>
              <a:t>. These cells contain large numbers of chloroplasts (green), and are therefore active centres of photosynthesis. The chloroplasts are situated on the edge of each cell; starch granules (pink) inside them are a form of stored sugar. At the centre of each cell is a large vacuole (blue) filled with cell sap. The nucleus is coloured red. Mesophyll cells are loosely arranged cells in the leaf, with large air spaces (white) between them, allowing for gas exchange during photosynthesis. Magnification: x2,000 at 6x4.5cm size.</a:t>
            </a:r>
          </a:p>
          <a:p>
            <a:pPr>
              <a:spcBef>
                <a:spcPct val="50000"/>
              </a:spcBef>
            </a:pPr>
            <a:endParaRPr lang="en-GB"/>
          </a:p>
          <a:p>
            <a:pPr>
              <a:spcBef>
                <a:spcPct val="50000"/>
              </a:spcBef>
            </a:pPr>
            <a:r>
              <a:rPr lang="en-GB" b="1"/>
              <a:t>Teacher notes</a:t>
            </a:r>
          </a:p>
          <a:p>
            <a:pPr>
              <a:spcBef>
                <a:spcPct val="50000"/>
              </a:spcBef>
            </a:pPr>
            <a:r>
              <a:rPr lang="en-GB"/>
              <a:t>The vacuole contains enzymes, like a lysosome. Enzymes are produced by the endoplasmic reticulum, then packaged into lysosomes by the Golgi apparatus. These lysosomes may then fuse with a vacuole, depositing their contents.</a:t>
            </a:r>
          </a:p>
          <a:p>
            <a:pPr>
              <a:spcBef>
                <a:spcPct val="50000"/>
              </a:spcBef>
            </a:pPr>
            <a:endParaRPr lang="en-GB"/>
          </a:p>
          <a:p>
            <a:r>
              <a:rPr lang="en-GB"/>
              <a:t>See the ‘</a:t>
            </a:r>
            <a:r>
              <a:rPr lang="en-GB" b="1"/>
              <a:t>Transport Across Membranes</a:t>
            </a:r>
            <a:r>
              <a:rPr lang="en-GB"/>
              <a:t>’ presentation for more information about turgidity.</a:t>
            </a:r>
          </a:p>
          <a:p>
            <a:pPr>
              <a:spcBef>
                <a:spcPct val="50000"/>
              </a:spcBef>
            </a:pP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087D0B7-B56F-4DFA-8F79-9BEE85A48216}" type="slidenum">
              <a:rPr lang="en-GB"/>
              <a:pPr/>
              <a:t>12</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Structure</a:t>
            </a:r>
          </a:p>
        </p:txBody>
      </p:sp>
      <p:sp>
        <p:nvSpPr>
          <p:cNvPr id="2009090" name="Rectangle 2"/>
          <p:cNvSpPr>
            <a:spLocks noGrp="1" noRot="1" noChangeAspect="1" noChangeArrowheads="1" noTextEdit="1"/>
          </p:cNvSpPr>
          <p:nvPr>
            <p:ph type="sldImg"/>
          </p:nvPr>
        </p:nvSpPr>
        <p:spPr>
          <a:ln/>
        </p:spPr>
      </p:sp>
      <p:sp>
        <p:nvSpPr>
          <p:cNvPr id="2009091" name="Rectangle 3"/>
          <p:cNvSpPr>
            <a:spLocks noGrp="1" noChangeArrowheads="1"/>
          </p:cNvSpPr>
          <p:nvPr>
            <p:ph type="body" idx="1"/>
          </p:nvPr>
        </p:nvSpPr>
        <p:spPr/>
        <p:txBody>
          <a:bodyPr/>
          <a:lstStyle/>
          <a:p>
            <a:r>
              <a:rPr lang="en-GB" b="1"/>
              <a:t>Photo credit:</a:t>
            </a:r>
            <a:r>
              <a:rPr lang="en-GB"/>
              <a:t> Eye Of Science / Science Photo Library</a:t>
            </a:r>
          </a:p>
          <a:p>
            <a:r>
              <a:rPr lang="en-GB"/>
              <a:t>Coloured scanning electron micrograph (SEM) of the walls of plant cells (oblong) from a bamboo (family Gramineae). Unlike animal cells, plant cells are enclosed in a protective rigid cell wall. Channels (round) in the walls, known as plasmodesmata, allow transport and communication between the cells. Magnification: x1250 when printed at 10 centimetres wide.</a:t>
            </a:r>
          </a:p>
          <a:p>
            <a:endParaRPr lang="en-GB" b="1"/>
          </a:p>
          <a:p>
            <a:r>
              <a:rPr lang="en-GB" b="1"/>
              <a:t>Teacher notes</a:t>
            </a:r>
            <a:endParaRPr lang="en-GB"/>
          </a:p>
          <a:p>
            <a:r>
              <a:rPr lang="en-GB"/>
              <a:t>See the ‘</a:t>
            </a:r>
            <a:r>
              <a:rPr lang="en-GB" b="1"/>
              <a:t>Biological Molecules 1: Water &amp; Carbohydrates</a:t>
            </a:r>
            <a:r>
              <a:rPr lang="en-GB"/>
              <a:t>’ presentation for more information about cellulose.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03D4B8-FC3B-4C06-A32B-A62D6C91E251}" type="datetimeFigureOut">
              <a:rPr lang="en-GB" smtClean="0"/>
              <a:pPr/>
              <a:t>10/04/15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03D4B8-FC3B-4C06-A32B-A62D6C91E251}" type="datetimeFigureOut">
              <a:rPr lang="en-GB" smtClean="0"/>
              <a:pPr/>
              <a:t>10/04/15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03D4B8-FC3B-4C06-A32B-A62D6C91E251}" type="datetimeFigureOut">
              <a:rPr lang="en-GB" smtClean="0"/>
              <a:pPr/>
              <a:t>10/04/15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7673" name="Picture 25" descr="title_slide_cell_structure"/>
          <p:cNvPicPr>
            <a:picLocks noChangeAspect="1" noChangeArrowheads="1"/>
          </p:cNvPicPr>
          <p:nvPr userDrawn="1"/>
        </p:nvPicPr>
        <p:blipFill>
          <a:blip r:embed="rId2" cstate="print"/>
          <a:srcRect/>
          <a:stretch>
            <a:fillRect/>
          </a:stretch>
        </p:blipFill>
        <p:spPr bwMode="auto">
          <a:xfrm>
            <a:off x="0" y="0"/>
            <a:ext cx="9140825" cy="6854825"/>
          </a:xfrm>
          <a:prstGeom prst="rect">
            <a:avLst/>
          </a:prstGeom>
          <a:noFill/>
        </p:spPr>
      </p:pic>
      <p:sp>
        <p:nvSpPr>
          <p:cNvPr id="667667" name="Text Box 19"/>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fontAlgn="base">
              <a:spcBef>
                <a:spcPct val="50000"/>
              </a:spcBef>
              <a:spcAft>
                <a:spcPct val="0"/>
              </a:spcAft>
            </a:pPr>
            <a:fld id="{42B32EF9-382E-42D2-93FF-3E2FEEA987E3}" type="slidenum">
              <a:rPr lang="en-GB" sz="1000">
                <a:solidFill>
                  <a:srgbClr val="5B0091"/>
                </a:solidFill>
                <a:cs typeface="Arial" charset="0"/>
              </a:rPr>
              <a:pPr algn="ctr" fontAlgn="base">
                <a:spcBef>
                  <a:spcPct val="50000"/>
                </a:spcBef>
                <a:spcAft>
                  <a:spcPct val="0"/>
                </a:spcAft>
              </a:pPr>
              <a:t>‹#›</a:t>
            </a:fld>
            <a:r>
              <a:rPr lang="en-GB" sz="1000">
                <a:solidFill>
                  <a:srgbClr val="5B0091"/>
                </a:solidFill>
                <a:cs typeface="Arial" charset="0"/>
              </a:rPr>
              <a:t> of 37</a:t>
            </a:r>
          </a:p>
        </p:txBody>
      </p:sp>
      <p:sp>
        <p:nvSpPr>
          <p:cNvPr id="667668" name="Text Box 20"/>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pPr>
            <a:r>
              <a:rPr lang="en-GB" sz="1000">
                <a:solidFill>
                  <a:srgbClr val="5B0091"/>
                </a:solidFill>
                <a:cs typeface="Arial" charset="0"/>
              </a:rPr>
              <a:t>© Boardworks Ltd 2008</a:t>
            </a:r>
          </a:p>
        </p:txBody>
      </p:sp>
      <p:pic>
        <p:nvPicPr>
          <p:cNvPr id="667669" name="Picture 21" descr="forward_arrow_colour">
            <a:hlinkClick r:id="" action="ppaction://hlinkshowjump?jump=nextslide"/>
          </p:cNvPr>
          <p:cNvPicPr>
            <a:picLocks noChangeAspect="1" noChangeArrowheads="1"/>
          </p:cNvPicPr>
          <p:nvPr userDrawn="1"/>
        </p:nvPicPr>
        <p:blipFill>
          <a:blip r:embed="rId3" cstate="print"/>
          <a:srcRect/>
          <a:stretch>
            <a:fillRect/>
          </a:stretch>
        </p:blipFill>
        <p:spPr bwMode="auto">
          <a:xfrm>
            <a:off x="8447088" y="6167438"/>
            <a:ext cx="630237" cy="574675"/>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03D4B8-FC3B-4C06-A32B-A62D6C91E251}" type="datetimeFigureOut">
              <a:rPr lang="en-GB" smtClean="0"/>
              <a:pPr/>
              <a:t>10/04/15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53975"/>
            <a:ext cx="2116137"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2250" y="53975"/>
            <a:ext cx="6196013"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53975"/>
            <a:ext cx="7240588" cy="5492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53975"/>
            <a:ext cx="7240588" cy="5492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03D4B8-FC3B-4C06-A32B-A62D6C91E251}" type="datetimeFigureOut">
              <a:rPr lang="en-GB" smtClean="0"/>
              <a:pPr/>
              <a:t>10/04/15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03D4B8-FC3B-4C06-A32B-A62D6C91E251}" type="datetimeFigureOut">
              <a:rPr lang="en-GB" smtClean="0"/>
              <a:pPr/>
              <a:t>10/04/15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03D4B8-FC3B-4C06-A32B-A62D6C91E251}" type="datetimeFigureOut">
              <a:rPr lang="en-GB" smtClean="0"/>
              <a:pPr/>
              <a:t>10/04/15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03D4B8-FC3B-4C06-A32B-A62D6C91E251}" type="datetimeFigureOut">
              <a:rPr lang="en-GB" smtClean="0"/>
              <a:pPr/>
              <a:t>10/04/15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3D4B8-FC3B-4C06-A32B-A62D6C91E251}" type="datetimeFigureOut">
              <a:rPr lang="en-GB" smtClean="0"/>
              <a:pPr/>
              <a:t>10/04/15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3D4B8-FC3B-4C06-A32B-A62D6C91E251}" type="datetimeFigureOut">
              <a:rPr lang="en-GB" smtClean="0"/>
              <a:pPr/>
              <a:t>10/04/15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3D4B8-FC3B-4C06-A32B-A62D6C91E251}" type="datetimeFigureOut">
              <a:rPr lang="en-GB" smtClean="0"/>
              <a:pPr/>
              <a:t>10/04/15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768837-DE28-46D3-A636-735C146347D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3D4B8-FC3B-4C06-A32B-A62D6C91E251}" type="datetimeFigureOut">
              <a:rPr lang="en-GB" smtClean="0"/>
              <a:pPr/>
              <a:t>10/04/15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68837-DE28-46D3-A636-735C146347D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5" name="Picture 61" descr="slide bground"/>
          <p:cNvPicPr>
            <a:picLocks noChangeAspect="1" noChangeArrowheads="1"/>
          </p:cNvPicPr>
          <p:nvPr userDrawn="1"/>
        </p:nvPicPr>
        <p:blipFill>
          <a:blip r:embed="rId15" cstate="print"/>
          <a:srcRect/>
          <a:stretch>
            <a:fillRect/>
          </a:stretch>
        </p:blipFill>
        <p:spPr bwMode="auto">
          <a:xfrm>
            <a:off x="0" y="0"/>
            <a:ext cx="9140825" cy="6854825"/>
          </a:xfrm>
          <a:prstGeom prst="rect">
            <a:avLst/>
          </a:prstGeom>
          <a:noFill/>
        </p:spPr>
      </p:pic>
      <p:sp>
        <p:nvSpPr>
          <p:cNvPr id="1072" name="Text Box 48"/>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fontAlgn="base">
              <a:spcBef>
                <a:spcPct val="50000"/>
              </a:spcBef>
              <a:spcAft>
                <a:spcPct val="0"/>
              </a:spcAft>
            </a:pPr>
            <a:fld id="{F88F0590-2DA6-41C4-B441-2DE66027E027}" type="slidenum">
              <a:rPr lang="en-GB" sz="1000">
                <a:solidFill>
                  <a:srgbClr val="5B0091"/>
                </a:solidFill>
                <a:cs typeface="Arial" charset="0"/>
              </a:rPr>
              <a:pPr algn="ctr" fontAlgn="base">
                <a:spcBef>
                  <a:spcPct val="50000"/>
                </a:spcBef>
                <a:spcAft>
                  <a:spcPct val="0"/>
                </a:spcAft>
              </a:pPr>
              <a:t>‹#›</a:t>
            </a:fld>
            <a:r>
              <a:rPr lang="en-GB" sz="1000">
                <a:solidFill>
                  <a:srgbClr val="5B0091"/>
                </a:solidFill>
                <a:cs typeface="Arial" charset="0"/>
              </a:rPr>
              <a:t> of 37</a:t>
            </a:r>
          </a:p>
        </p:txBody>
      </p:sp>
      <p:sp>
        <p:nvSpPr>
          <p:cNvPr id="1073" name="Text Box 49"/>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pPr>
            <a:r>
              <a:rPr lang="en-GB" sz="1000">
                <a:solidFill>
                  <a:srgbClr val="5B0091"/>
                </a:solidFill>
                <a:cs typeface="Arial" charset="0"/>
              </a:rPr>
              <a:t>© Boardworks Ltd 2008</a:t>
            </a:r>
          </a:p>
        </p:txBody>
      </p:sp>
      <p:pic>
        <p:nvPicPr>
          <p:cNvPr id="1074" name="Picture 50" descr="back_arrow_trans">
            <a:hlinkClick r:id="" action="ppaction://hlinkshowjump?jump=previousslide"/>
          </p:cNvPr>
          <p:cNvPicPr>
            <a:picLocks noChangeAspect="1" noChangeArrowheads="1"/>
          </p:cNvPicPr>
          <p:nvPr userDrawn="1"/>
        </p:nvPicPr>
        <p:blipFill>
          <a:blip r:embed="rId16" cstate="print"/>
          <a:srcRect/>
          <a:stretch>
            <a:fillRect/>
          </a:stretch>
        </p:blipFill>
        <p:spPr bwMode="auto">
          <a:xfrm>
            <a:off x="107950" y="6167438"/>
            <a:ext cx="630238" cy="574675"/>
          </a:xfrm>
          <a:prstGeom prst="rect">
            <a:avLst/>
          </a:prstGeom>
          <a:noFill/>
        </p:spPr>
      </p:pic>
      <p:sp>
        <p:nvSpPr>
          <p:cNvPr id="1077" name="Rectangle 53"/>
          <p:cNvSpPr>
            <a:spLocks noGrp="1" noChangeArrowheads="1"/>
          </p:cNvSpPr>
          <p:nvPr>
            <p:ph type="title"/>
          </p:nvPr>
        </p:nvSpPr>
        <p:spPr bwMode="auto">
          <a:xfrm>
            <a:off x="222250" y="53975"/>
            <a:ext cx="7240588"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84" name="Picture 60" descr="forward_arrow_grey">
            <a:hlinkClick r:id="" action="ppaction://hlinkshowjump?jump=nextslide"/>
          </p:cNvPr>
          <p:cNvPicPr>
            <a:picLocks noChangeAspect="1" noChangeArrowheads="1"/>
          </p:cNvPicPr>
          <p:nvPr userDrawn="1"/>
        </p:nvPicPr>
        <p:blipFill>
          <a:blip r:embed="rId17" cstate="print"/>
          <a:srcRect/>
          <a:stretch>
            <a:fillRect/>
          </a:stretch>
        </p:blipFill>
        <p:spPr bwMode="auto">
          <a:xfrm>
            <a:off x="8447088" y="6167438"/>
            <a:ext cx="630237" cy="574675"/>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2800" b="1">
          <a:solidFill>
            <a:srgbClr val="10BC45"/>
          </a:solidFill>
          <a:latin typeface="+mj-lt"/>
          <a:ea typeface="+mj-ea"/>
          <a:cs typeface="+mj-cs"/>
        </a:defRPr>
      </a:lvl1pPr>
      <a:lvl2pPr algn="l" rtl="0" fontAlgn="base">
        <a:spcBef>
          <a:spcPct val="0"/>
        </a:spcBef>
        <a:spcAft>
          <a:spcPct val="0"/>
        </a:spcAft>
        <a:defRPr sz="2800" b="1">
          <a:solidFill>
            <a:srgbClr val="10BC45"/>
          </a:solidFill>
          <a:latin typeface="Arial" charset="0"/>
        </a:defRPr>
      </a:lvl2pPr>
      <a:lvl3pPr algn="l" rtl="0" fontAlgn="base">
        <a:spcBef>
          <a:spcPct val="0"/>
        </a:spcBef>
        <a:spcAft>
          <a:spcPct val="0"/>
        </a:spcAft>
        <a:defRPr sz="2800" b="1">
          <a:solidFill>
            <a:srgbClr val="10BC45"/>
          </a:solidFill>
          <a:latin typeface="Arial" charset="0"/>
        </a:defRPr>
      </a:lvl3pPr>
      <a:lvl4pPr algn="l" rtl="0" fontAlgn="base">
        <a:spcBef>
          <a:spcPct val="0"/>
        </a:spcBef>
        <a:spcAft>
          <a:spcPct val="0"/>
        </a:spcAft>
        <a:defRPr sz="2800" b="1">
          <a:solidFill>
            <a:srgbClr val="10BC45"/>
          </a:solidFill>
          <a:latin typeface="Arial" charset="0"/>
        </a:defRPr>
      </a:lvl4pPr>
      <a:lvl5pPr algn="l" rtl="0" fontAlgn="base">
        <a:spcBef>
          <a:spcPct val="0"/>
        </a:spcBef>
        <a:spcAft>
          <a:spcPct val="0"/>
        </a:spcAft>
        <a:defRPr sz="2800" b="1">
          <a:solidFill>
            <a:srgbClr val="10BC45"/>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0.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png"/><Relationship Id="rId5"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Cells – Animal, Plant, Eukaryote, Prokaryote</a:t>
            </a:r>
            <a:endParaRPr lang="en-GB" dirty="0"/>
          </a:p>
        </p:txBody>
      </p:sp>
      <p:sp>
        <p:nvSpPr>
          <p:cNvPr id="3" name="Subtitle 2"/>
          <p:cNvSpPr>
            <a:spLocks noGrp="1"/>
          </p:cNvSpPr>
          <p:nvPr>
            <p:ph type="subTitle" idx="1"/>
          </p:nvPr>
        </p:nvSpPr>
        <p:spPr/>
        <p:txBody>
          <a:bodyPr>
            <a:normAutofit fontScale="85000" lnSpcReduction="10000"/>
          </a:bodyPr>
          <a:lstStyle/>
          <a:p>
            <a:r>
              <a:rPr lang="en-GB" dirty="0" smtClean="0"/>
              <a:t>Make a model cell. In groups – animal or plant cell</a:t>
            </a:r>
          </a:p>
          <a:p>
            <a:endParaRPr lang="en-GB" dirty="0"/>
          </a:p>
          <a:p>
            <a:r>
              <a:rPr lang="en-GB" dirty="0" smtClean="0"/>
              <a:t>Design a mark scheme to assess the model</a:t>
            </a:r>
          </a:p>
          <a:p>
            <a:endParaRPr lang="en-GB" dirty="0"/>
          </a:p>
        </p:txBody>
      </p:sp>
      <p:pic>
        <p:nvPicPr>
          <p:cNvPr id="5" name="Picture 2" descr="Cytoskeletal components of intestinal epithelial cells"/>
          <p:cNvPicPr>
            <a:picLocks noChangeAspect="1" noChangeArrowheads="1"/>
          </p:cNvPicPr>
          <p:nvPr/>
        </p:nvPicPr>
        <p:blipFill>
          <a:blip r:embed="rId2" cstate="print"/>
          <a:srcRect/>
          <a:stretch>
            <a:fillRect/>
          </a:stretch>
        </p:blipFill>
        <p:spPr bwMode="auto">
          <a:xfrm>
            <a:off x="4860032" y="0"/>
            <a:ext cx="3923928" cy="19685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Animals vs. Plants</a:t>
            </a:r>
            <a:endParaRPr lang="en-US" dirty="0"/>
          </a:p>
        </p:txBody>
      </p:sp>
      <p:sp>
        <p:nvSpPr>
          <p:cNvPr id="5" name="Text Placeholder 4"/>
          <p:cNvSpPr>
            <a:spLocks noGrp="1"/>
          </p:cNvSpPr>
          <p:nvPr>
            <p:ph type="body" idx="1"/>
          </p:nvPr>
        </p:nvSpPr>
        <p:spPr>
          <a:xfrm>
            <a:off x="500034" y="1357298"/>
            <a:ext cx="4040188" cy="639762"/>
          </a:xfrm>
        </p:spPr>
        <p:txBody>
          <a:bodyPr>
            <a:normAutofit lnSpcReduction="10000"/>
          </a:bodyPr>
          <a:lstStyle/>
          <a:p>
            <a:r>
              <a:rPr lang="en-GB" sz="3600" dirty="0" smtClean="0"/>
              <a:t>Animal Cells</a:t>
            </a:r>
            <a:endParaRPr lang="en-US" sz="3600" dirty="0"/>
          </a:p>
        </p:txBody>
      </p:sp>
      <p:sp>
        <p:nvSpPr>
          <p:cNvPr id="6" name="Content Placeholder 5"/>
          <p:cNvSpPr>
            <a:spLocks noGrp="1"/>
          </p:cNvSpPr>
          <p:nvPr>
            <p:ph sz="half" idx="2"/>
          </p:nvPr>
        </p:nvSpPr>
        <p:spPr>
          <a:xfrm>
            <a:off x="428596" y="2000240"/>
            <a:ext cx="4040188" cy="4254521"/>
          </a:xfrm>
        </p:spPr>
        <p:txBody>
          <a:bodyPr/>
          <a:lstStyle/>
          <a:p>
            <a:r>
              <a:rPr lang="en-GB" dirty="0" smtClean="0"/>
              <a:t>Plasma membrane</a:t>
            </a:r>
          </a:p>
          <a:p>
            <a:r>
              <a:rPr lang="en-GB" dirty="0" smtClean="0"/>
              <a:t>Nucleus</a:t>
            </a:r>
          </a:p>
          <a:p>
            <a:r>
              <a:rPr lang="en-GB" dirty="0" smtClean="0"/>
              <a:t>Mitochondria</a:t>
            </a:r>
          </a:p>
          <a:p>
            <a:r>
              <a:rPr lang="en-GB" dirty="0" smtClean="0"/>
              <a:t>Both types of ER</a:t>
            </a:r>
          </a:p>
          <a:p>
            <a:r>
              <a:rPr lang="en-GB" dirty="0" smtClean="0"/>
              <a:t>Golgi Body</a:t>
            </a:r>
          </a:p>
          <a:p>
            <a:r>
              <a:rPr lang="en-GB" dirty="0" err="1" smtClean="0"/>
              <a:t>Ribosomes</a:t>
            </a:r>
            <a:endParaRPr lang="en-GB" dirty="0" smtClean="0"/>
          </a:p>
          <a:p>
            <a:r>
              <a:rPr lang="en-GB" dirty="0" smtClean="0"/>
              <a:t>Lysosomes</a:t>
            </a:r>
          </a:p>
          <a:p>
            <a:endParaRPr lang="en-GB" dirty="0" smtClean="0"/>
          </a:p>
          <a:p>
            <a:endParaRPr lang="en-GB" dirty="0" smtClean="0"/>
          </a:p>
        </p:txBody>
      </p:sp>
      <p:sp>
        <p:nvSpPr>
          <p:cNvPr id="7" name="Text Placeholder 6"/>
          <p:cNvSpPr>
            <a:spLocks noGrp="1"/>
          </p:cNvSpPr>
          <p:nvPr>
            <p:ph type="body" sz="quarter" idx="3"/>
          </p:nvPr>
        </p:nvSpPr>
        <p:spPr>
          <a:xfrm>
            <a:off x="4643438" y="1357298"/>
            <a:ext cx="4041775" cy="639762"/>
          </a:xfrm>
        </p:spPr>
        <p:txBody>
          <a:bodyPr>
            <a:noAutofit/>
          </a:bodyPr>
          <a:lstStyle/>
          <a:p>
            <a:r>
              <a:rPr lang="en-GB" sz="3600" dirty="0" smtClean="0"/>
              <a:t>Plant Cells</a:t>
            </a:r>
            <a:endParaRPr lang="en-US" sz="3600" dirty="0"/>
          </a:p>
        </p:txBody>
      </p:sp>
      <p:sp>
        <p:nvSpPr>
          <p:cNvPr id="8" name="Content Placeholder 7"/>
          <p:cNvSpPr>
            <a:spLocks noGrp="1"/>
          </p:cNvSpPr>
          <p:nvPr>
            <p:ph sz="quarter" idx="4"/>
          </p:nvPr>
        </p:nvSpPr>
        <p:spPr>
          <a:xfrm>
            <a:off x="4643438" y="2000240"/>
            <a:ext cx="4041775" cy="4468836"/>
          </a:xfrm>
        </p:spPr>
        <p:txBody>
          <a:bodyPr>
            <a:normAutofit/>
          </a:bodyPr>
          <a:lstStyle/>
          <a:p>
            <a:r>
              <a:rPr lang="en-GB" dirty="0" smtClean="0"/>
              <a:t>Plasma membrane</a:t>
            </a:r>
          </a:p>
          <a:p>
            <a:r>
              <a:rPr lang="en-GB" dirty="0" smtClean="0"/>
              <a:t>Nucleus</a:t>
            </a:r>
          </a:p>
          <a:p>
            <a:r>
              <a:rPr lang="en-GB" dirty="0" smtClean="0"/>
              <a:t>Mitochondria</a:t>
            </a:r>
          </a:p>
          <a:p>
            <a:r>
              <a:rPr lang="en-GB" dirty="0" smtClean="0"/>
              <a:t>Both types of ER</a:t>
            </a:r>
          </a:p>
          <a:p>
            <a:r>
              <a:rPr lang="en-GB" dirty="0" smtClean="0"/>
              <a:t>Golgi Body</a:t>
            </a:r>
          </a:p>
          <a:p>
            <a:r>
              <a:rPr lang="en-GB" dirty="0" err="1" smtClean="0"/>
              <a:t>Ribosomes</a:t>
            </a:r>
            <a:endParaRPr lang="en-GB" dirty="0" smtClean="0"/>
          </a:p>
          <a:p>
            <a:r>
              <a:rPr lang="en-GB" dirty="0" smtClean="0"/>
              <a:t>Lysosomes</a:t>
            </a:r>
          </a:p>
          <a:p>
            <a:r>
              <a:rPr lang="en-GB" b="1" dirty="0" smtClean="0">
                <a:solidFill>
                  <a:srgbClr val="00B050"/>
                </a:solidFill>
              </a:rPr>
              <a:t>Cell Wall</a:t>
            </a:r>
          </a:p>
          <a:p>
            <a:r>
              <a:rPr lang="en-GB" b="1" dirty="0" smtClean="0">
                <a:solidFill>
                  <a:srgbClr val="00B050"/>
                </a:solidFill>
              </a:rPr>
              <a:t>Chloroplast</a:t>
            </a:r>
          </a:p>
          <a:p>
            <a:r>
              <a:rPr lang="en-GB" b="1" dirty="0" smtClean="0">
                <a:solidFill>
                  <a:srgbClr val="00B050"/>
                </a:solidFill>
              </a:rPr>
              <a:t>Vacuole</a:t>
            </a:r>
            <a:endParaRPr lang="en-US" b="1"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E:\Groby College Stuff\My Classes\Animal Plant Cell Diagram.jpg"/>
          <p:cNvPicPr>
            <a:picLocks noChangeAspect="1" noChangeArrowheads="1"/>
          </p:cNvPicPr>
          <p:nvPr/>
        </p:nvPicPr>
        <p:blipFill>
          <a:blip r:embed="rId2" cstate="print"/>
          <a:srcRect r="9846" b="14324"/>
          <a:stretch>
            <a:fillRect/>
          </a:stretch>
        </p:blipFill>
        <p:spPr bwMode="auto">
          <a:xfrm rot="16200000">
            <a:off x="1676383" y="-681064"/>
            <a:ext cx="6000793" cy="8363002"/>
          </a:xfrm>
          <a:prstGeom prst="rect">
            <a:avLst/>
          </a:prstGeom>
          <a:noFill/>
        </p:spPr>
      </p:pic>
      <p:sp>
        <p:nvSpPr>
          <p:cNvPr id="4" name="TextBox 3"/>
          <p:cNvSpPr txBox="1"/>
          <p:nvPr/>
        </p:nvSpPr>
        <p:spPr>
          <a:xfrm>
            <a:off x="500034" y="214290"/>
            <a:ext cx="8286808" cy="584775"/>
          </a:xfrm>
          <a:prstGeom prst="rect">
            <a:avLst/>
          </a:prstGeom>
          <a:noFill/>
        </p:spPr>
        <p:txBody>
          <a:bodyPr wrap="square" rtlCol="0">
            <a:spAutoFit/>
          </a:bodyPr>
          <a:lstStyle/>
          <a:p>
            <a:r>
              <a:rPr lang="en-GB" sz="3200" dirty="0" smtClean="0"/>
              <a:t>Animal Cell				           Plant Cell</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71" name="Text Box 7"/>
          <p:cNvSpPr txBox="1">
            <a:spLocks noChangeArrowheads="1"/>
          </p:cNvSpPr>
          <p:nvPr/>
        </p:nvSpPr>
        <p:spPr bwMode="auto">
          <a:xfrm>
            <a:off x="557213" y="2687638"/>
            <a:ext cx="4014787" cy="3378200"/>
          </a:xfrm>
          <a:prstGeom prst="rect">
            <a:avLst/>
          </a:prstGeom>
          <a:noFill/>
          <a:ln w="9525" algn="ctr">
            <a:noFill/>
            <a:miter lim="800000"/>
            <a:headEnd/>
            <a:tailEnd/>
          </a:ln>
          <a:effectLst/>
        </p:spPr>
        <p:txBody>
          <a:bodyPr>
            <a:spAutoFit/>
          </a:bodyPr>
          <a:lstStyle/>
          <a:p>
            <a:pPr>
              <a:buFont typeface="Wingdings" pitchFamily="2" charset="2"/>
              <a:buNone/>
            </a:pPr>
            <a:r>
              <a:rPr lang="en-GB"/>
              <a:t>The cell wall does not seal off a cell completely from its neighbours. There are pores within the walls called </a:t>
            </a:r>
            <a:r>
              <a:rPr lang="en-GB" b="1">
                <a:solidFill>
                  <a:srgbClr val="10BC45"/>
                </a:solidFill>
              </a:rPr>
              <a:t>plasmodesmata</a:t>
            </a:r>
            <a:r>
              <a:rPr lang="en-GB"/>
              <a:t>. These connect two cells together by their cytoplasm, enabling the exchange and transport of substances.</a:t>
            </a:r>
          </a:p>
        </p:txBody>
      </p:sp>
      <p:sp>
        <p:nvSpPr>
          <p:cNvPr id="2008072" name="Rectangle 8"/>
          <p:cNvSpPr>
            <a:spLocks noGrp="1" noChangeArrowheads="1"/>
          </p:cNvSpPr>
          <p:nvPr>
            <p:ph type="title"/>
          </p:nvPr>
        </p:nvSpPr>
        <p:spPr/>
        <p:txBody>
          <a:bodyPr/>
          <a:lstStyle/>
          <a:p>
            <a:r>
              <a:rPr lang="en-GB"/>
              <a:t>The cell wall</a:t>
            </a:r>
          </a:p>
        </p:txBody>
      </p:sp>
      <p:sp>
        <p:nvSpPr>
          <p:cNvPr id="2008073" name="Text Box 9"/>
          <p:cNvSpPr txBox="1">
            <a:spLocks noChangeArrowheads="1"/>
          </p:cNvSpPr>
          <p:nvPr/>
        </p:nvSpPr>
        <p:spPr bwMode="auto">
          <a:xfrm>
            <a:off x="557213" y="800100"/>
            <a:ext cx="8151812" cy="155257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a:t>The </a:t>
            </a:r>
            <a:r>
              <a:rPr lang="en-GB" b="1">
                <a:solidFill>
                  <a:srgbClr val="10BC45"/>
                </a:solidFill>
              </a:rPr>
              <a:t>cell wall</a:t>
            </a:r>
            <a:r>
              <a:rPr lang="en-GB"/>
              <a:t> of a plant cell gives it support and structure. It is made of the polysaccharide cellulose, and can function as a carbohydrate store by varying the amount of cellulose it holds.</a:t>
            </a:r>
          </a:p>
        </p:txBody>
      </p:sp>
      <p:pic>
        <p:nvPicPr>
          <p:cNvPr id="2008074" name="Picture 10" descr="forward_arrow_colour">
            <a:hlinkClick r:id="" action="ppaction://hlinkshowjump?jump=nextslide"/>
          </p:cNvPr>
          <p:cNvPicPr>
            <a:picLocks noChangeAspect="1" noChangeArrowheads="1"/>
          </p:cNvPicPr>
          <p:nvPr/>
        </p:nvPicPr>
        <p:blipFill>
          <a:blip r:embed="rId3" cstate="print"/>
          <a:srcRect/>
          <a:stretch>
            <a:fillRect/>
          </a:stretch>
        </p:blipFill>
        <p:spPr bwMode="auto">
          <a:xfrm>
            <a:off x="8447088" y="6167438"/>
            <a:ext cx="630237" cy="574675"/>
          </a:xfrm>
          <a:prstGeom prst="rect">
            <a:avLst/>
          </a:prstGeom>
          <a:noFill/>
        </p:spPr>
      </p:pic>
      <p:pic>
        <p:nvPicPr>
          <p:cNvPr id="2008075" name="Picture 11" descr="notes_icon"/>
          <p:cNvPicPr>
            <a:picLocks noChangeAspect="1" noChangeArrowheads="1"/>
          </p:cNvPicPr>
          <p:nvPr/>
        </p:nvPicPr>
        <p:blipFill>
          <a:blip r:embed="rId4" cstate="print"/>
          <a:srcRect/>
          <a:stretch>
            <a:fillRect/>
          </a:stretch>
        </p:blipFill>
        <p:spPr bwMode="auto">
          <a:xfrm>
            <a:off x="7443788" y="150813"/>
            <a:ext cx="442912" cy="387350"/>
          </a:xfrm>
          <a:prstGeom prst="rect">
            <a:avLst/>
          </a:prstGeom>
          <a:noFill/>
        </p:spPr>
      </p:pic>
      <p:pic>
        <p:nvPicPr>
          <p:cNvPr id="2008080" name="Picture 16" descr="cell_wall"/>
          <p:cNvPicPr>
            <a:picLocks noChangeAspect="1" noChangeArrowheads="1"/>
          </p:cNvPicPr>
          <p:nvPr/>
        </p:nvPicPr>
        <p:blipFill>
          <a:blip r:embed="rId5" cstate="print"/>
          <a:srcRect/>
          <a:stretch>
            <a:fillRect/>
          </a:stretch>
        </p:blipFill>
        <p:spPr bwMode="auto">
          <a:xfrm>
            <a:off x="4949825" y="2676525"/>
            <a:ext cx="3333750" cy="33337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08071"/>
                                        </p:tgtEl>
                                        <p:attrNameLst>
                                          <p:attrName>style.visibility</p:attrName>
                                        </p:attrNameLst>
                                      </p:cBhvr>
                                      <p:to>
                                        <p:strVal val="visible"/>
                                      </p:to>
                                    </p:set>
                                    <p:animEffect transition="in" filter="dissolve">
                                      <p:cBhvr>
                                        <p:cTn id="7" dur="500"/>
                                        <p:tgtEl>
                                          <p:spTgt spid="2008071"/>
                                        </p:tgtEl>
                                      </p:cBhvr>
                                    </p:animEffect>
                                  </p:childTnLst>
                                </p:cTn>
                              </p:par>
                              <p:par>
                                <p:cTn id="8" presetID="1" presetClass="entr" presetSubtype="0" fill="hold" nodeType="withEffect">
                                  <p:stCondLst>
                                    <p:cond delay="0"/>
                                  </p:stCondLst>
                                  <p:childTnLst>
                                    <p:set>
                                      <p:cBhvr>
                                        <p:cTn id="9" dur="1" fill="hold">
                                          <p:stCondLst>
                                            <p:cond delay="0"/>
                                          </p:stCondLst>
                                        </p:cTn>
                                        <p:tgtEl>
                                          <p:spTgt spid="2008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80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Cytoskeleton - microfilaments</a:t>
            </a:r>
            <a:endParaRPr lang="en-GB" dirty="0"/>
          </a:p>
        </p:txBody>
      </p:sp>
      <p:sp>
        <p:nvSpPr>
          <p:cNvPr id="3" name="Content Placeholder 2"/>
          <p:cNvSpPr>
            <a:spLocks noGrp="1"/>
          </p:cNvSpPr>
          <p:nvPr>
            <p:ph idx="1"/>
          </p:nvPr>
        </p:nvSpPr>
        <p:spPr>
          <a:xfrm>
            <a:off x="395536" y="908720"/>
            <a:ext cx="8229600" cy="4525963"/>
          </a:xfrm>
        </p:spPr>
        <p:txBody>
          <a:bodyPr/>
          <a:lstStyle/>
          <a:p>
            <a:r>
              <a:rPr lang="en-GB" sz="2400" dirty="0" smtClean="0"/>
              <a:t>The cytoskeleton is both a muscle and a skeleton, and is responsible for cell movement, </a:t>
            </a:r>
            <a:r>
              <a:rPr lang="en-GB" sz="2400" dirty="0" err="1" smtClean="0"/>
              <a:t>cytokinesis</a:t>
            </a:r>
            <a:r>
              <a:rPr lang="en-GB" sz="2400" dirty="0" smtClean="0"/>
              <a:t>, and the organization of the organelles within the cell.</a:t>
            </a:r>
            <a:endParaRPr lang="en-GB" sz="2400" dirty="0"/>
          </a:p>
        </p:txBody>
      </p:sp>
      <p:pic>
        <p:nvPicPr>
          <p:cNvPr id="1026" name="Picture 2" descr="Microfilaments with fluorescent label"/>
          <p:cNvPicPr>
            <a:picLocks noChangeAspect="1" noChangeArrowheads="1"/>
          </p:cNvPicPr>
          <p:nvPr/>
        </p:nvPicPr>
        <p:blipFill>
          <a:blip r:embed="rId2" cstate="print"/>
          <a:srcRect/>
          <a:stretch>
            <a:fillRect/>
          </a:stretch>
        </p:blipFill>
        <p:spPr bwMode="auto">
          <a:xfrm>
            <a:off x="179512" y="2420888"/>
            <a:ext cx="2184512" cy="1944216"/>
          </a:xfrm>
          <a:prstGeom prst="rect">
            <a:avLst/>
          </a:prstGeom>
          <a:noFill/>
        </p:spPr>
      </p:pic>
      <p:sp>
        <p:nvSpPr>
          <p:cNvPr id="5" name="Rectangle 4"/>
          <p:cNvSpPr/>
          <p:nvPr/>
        </p:nvSpPr>
        <p:spPr>
          <a:xfrm>
            <a:off x="2483768" y="2492896"/>
            <a:ext cx="4572000" cy="1569660"/>
          </a:xfrm>
          <a:prstGeom prst="rect">
            <a:avLst/>
          </a:prstGeom>
        </p:spPr>
        <p:txBody>
          <a:bodyPr>
            <a:spAutoFit/>
          </a:bodyPr>
          <a:lstStyle/>
          <a:p>
            <a:r>
              <a:rPr lang="en-GB" sz="2400" dirty="0" smtClean="0"/>
              <a:t>The cytoskeleton is unique to eukaryotic cells. It is a dynamic three-dimensional structure that fills the cytoplasm.</a:t>
            </a:r>
            <a:endParaRPr lang="en-GB" sz="2400" dirty="0"/>
          </a:p>
        </p:txBody>
      </p:sp>
      <p:graphicFrame>
        <p:nvGraphicFramePr>
          <p:cNvPr id="6" name="Table 5"/>
          <p:cNvGraphicFramePr>
            <a:graphicFrameLocks noGrp="1"/>
          </p:cNvGraphicFramePr>
          <p:nvPr/>
        </p:nvGraphicFramePr>
        <p:xfrm>
          <a:off x="2483768" y="4077072"/>
          <a:ext cx="6660232" cy="2651760"/>
        </p:xfrm>
        <a:graphic>
          <a:graphicData uri="http://schemas.openxmlformats.org/drawingml/2006/table">
            <a:tbl>
              <a:tblPr/>
              <a:tblGrid>
                <a:gridCol w="6660232"/>
              </a:tblGrid>
              <a:tr h="0">
                <a:tc>
                  <a:txBody>
                    <a:bodyPr/>
                    <a:lstStyle/>
                    <a:p>
                      <a:r>
                        <a:rPr lang="en-GB" b="1"/>
                        <a:t>Microfilaments </a:t>
                      </a:r>
                      <a:endParaRPr lang="en-GB"/>
                    </a:p>
                  </a:txBody>
                  <a:tcPr>
                    <a:lnL>
                      <a:noFill/>
                    </a:lnL>
                    <a:lnR>
                      <a:noFill/>
                    </a:lnR>
                    <a:lnT>
                      <a:noFill/>
                    </a:lnT>
                    <a:lnB>
                      <a:noFill/>
                    </a:lnB>
                    <a:solidFill>
                      <a:srgbClr val="FDF5E6"/>
                    </a:solidFill>
                  </a:tcPr>
                </a:tc>
              </a:tr>
              <a:tr h="0">
                <a:tc>
                  <a:txBody>
                    <a:bodyPr/>
                    <a:lstStyle/>
                    <a:p>
                      <a:pPr algn="ctr"/>
                      <a:r>
                        <a:rPr lang="en-GB" dirty="0"/>
                        <a:t>Microfilaments are fine, thread-like protein </a:t>
                      </a:r>
                      <a:r>
                        <a:rPr lang="en-GB" dirty="0" err="1"/>
                        <a:t>fibers</a:t>
                      </a:r>
                      <a:r>
                        <a:rPr lang="en-GB" dirty="0"/>
                        <a:t>, 3-6 nm in diameter. They are composed predominantly of a contractile protein called </a:t>
                      </a:r>
                      <a:r>
                        <a:rPr lang="en-GB" dirty="0" err="1"/>
                        <a:t>actin</a:t>
                      </a:r>
                      <a:r>
                        <a:rPr lang="en-GB" dirty="0"/>
                        <a:t>, which is the most abundant cellular protein. </a:t>
                      </a:r>
                      <a:endParaRPr lang="en-GB" dirty="0" smtClean="0"/>
                    </a:p>
                    <a:p>
                      <a:pPr algn="ctr"/>
                      <a:endParaRPr lang="en-GB" dirty="0" smtClean="0"/>
                    </a:p>
                    <a:p>
                      <a:pPr algn="ctr"/>
                      <a:r>
                        <a:rPr lang="en-GB" dirty="0" smtClean="0"/>
                        <a:t>Microfilaments</a:t>
                      </a:r>
                      <a:r>
                        <a:rPr lang="en-GB" dirty="0"/>
                        <a:t>' association with the protein myosin is responsible for muscle contraction. Microfilaments can also carry out cellular movements including gliding, contraction, and </a:t>
                      </a:r>
                      <a:r>
                        <a:rPr lang="en-GB" dirty="0" err="1"/>
                        <a:t>cytokinesis</a:t>
                      </a:r>
                      <a:r>
                        <a:rPr lang="en-GB" dirty="0"/>
                        <a:t>.</a:t>
                      </a:r>
                    </a:p>
                  </a:txBody>
                  <a:tcPr>
                    <a:lnL>
                      <a:noFill/>
                    </a:lnL>
                    <a:lnR>
                      <a:noFill/>
                    </a:lnR>
                    <a:lnT>
                      <a:noFill/>
                    </a:lnT>
                    <a:lnB>
                      <a:noFill/>
                    </a:lnB>
                    <a:solidFill>
                      <a:srgbClr val="FDF5E6"/>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Cytoskeleton - Microtubules</a:t>
            </a:r>
            <a:endParaRPr lang="en-GB" dirty="0"/>
          </a:p>
        </p:txBody>
      </p:sp>
      <p:sp>
        <p:nvSpPr>
          <p:cNvPr id="3" name="Content Placeholder 2"/>
          <p:cNvSpPr>
            <a:spLocks noGrp="1"/>
          </p:cNvSpPr>
          <p:nvPr>
            <p:ph idx="1"/>
          </p:nvPr>
        </p:nvSpPr>
        <p:spPr>
          <a:xfrm>
            <a:off x="467544" y="1052736"/>
            <a:ext cx="8229600" cy="4525963"/>
          </a:xfrm>
        </p:spPr>
        <p:txBody>
          <a:bodyPr/>
          <a:lstStyle/>
          <a:p>
            <a:r>
              <a:rPr lang="en-GB" sz="2400" b="1" dirty="0" smtClean="0"/>
              <a:t>Microtubules </a:t>
            </a:r>
            <a:r>
              <a:rPr lang="en-GB" sz="2400" dirty="0" err="1" smtClean="0"/>
              <a:t>Microtubules</a:t>
            </a:r>
            <a:r>
              <a:rPr lang="en-GB" sz="2400" dirty="0" smtClean="0"/>
              <a:t> are cylindrical tubes, 20-25 nm in diameter. They are composed of subunits of the protein </a:t>
            </a:r>
            <a:r>
              <a:rPr lang="en-GB" sz="2400" dirty="0" err="1" smtClean="0"/>
              <a:t>tubulin</a:t>
            </a:r>
            <a:r>
              <a:rPr lang="en-GB" sz="2400" dirty="0" smtClean="0"/>
              <a:t>--these subunits are termed alpha and beta. </a:t>
            </a:r>
          </a:p>
          <a:p>
            <a:endParaRPr lang="en-GB" sz="2400" dirty="0"/>
          </a:p>
          <a:p>
            <a:r>
              <a:rPr lang="en-GB" sz="2400" dirty="0" smtClean="0"/>
              <a:t>Microtubules act as a scaffold to determine cell shape, and provide a set of "tracks" for cell organelles and vesicles to move on. </a:t>
            </a:r>
          </a:p>
          <a:p>
            <a:endParaRPr lang="en-GB" sz="2400" dirty="0"/>
          </a:p>
          <a:p>
            <a:r>
              <a:rPr lang="en-GB" sz="2400" dirty="0" smtClean="0"/>
              <a:t>Microtubules also form the spindle </a:t>
            </a:r>
            <a:r>
              <a:rPr lang="en-GB" sz="2400" dirty="0" err="1" smtClean="0"/>
              <a:t>fibers</a:t>
            </a:r>
            <a:r>
              <a:rPr lang="en-GB" sz="2400" dirty="0" smtClean="0"/>
              <a:t> for separating chromosomes during mitosis. When arranged in geometric patterns inside flagella and cilia, they are used for locomotion.</a:t>
            </a: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Cytoskeleton – Microtubule motors</a:t>
            </a:r>
            <a:endParaRPr lang="en-GB" dirty="0"/>
          </a:p>
        </p:txBody>
      </p:sp>
      <p:sp>
        <p:nvSpPr>
          <p:cNvPr id="3" name="Content Placeholder 2"/>
          <p:cNvSpPr>
            <a:spLocks noGrp="1"/>
          </p:cNvSpPr>
          <p:nvPr>
            <p:ph idx="1"/>
          </p:nvPr>
        </p:nvSpPr>
        <p:spPr/>
        <p:txBody>
          <a:bodyPr/>
          <a:lstStyle/>
          <a:p>
            <a:r>
              <a:rPr lang="en-GB" dirty="0" smtClean="0"/>
              <a:t>Proteins attached to microtubules – move organelles and other components along fibres</a:t>
            </a:r>
          </a:p>
          <a:p>
            <a:r>
              <a:rPr lang="en-GB" dirty="0" err="1" smtClean="0"/>
              <a:t>eg</a:t>
            </a:r>
            <a:r>
              <a:rPr lang="en-GB" dirty="0" smtClean="0"/>
              <a:t> chromosomes during mitosis</a:t>
            </a:r>
          </a:p>
          <a:p>
            <a:endParaRPr lang="en-GB" dirty="0"/>
          </a:p>
          <a:p>
            <a:r>
              <a:rPr lang="en-GB" dirty="0" smtClean="0"/>
              <a:t>ATP is required</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260648"/>
            <a:ext cx="8229600" cy="1143000"/>
          </a:xfrm>
        </p:spPr>
        <p:txBody>
          <a:bodyPr/>
          <a:lstStyle/>
          <a:p>
            <a:r>
              <a:rPr lang="en-GB" dirty="0" smtClean="0"/>
              <a:t>Animal v Plant cells</a:t>
            </a:r>
            <a:endParaRPr lang="en-GB" dirty="0"/>
          </a:p>
        </p:txBody>
      </p:sp>
      <p:sp>
        <p:nvSpPr>
          <p:cNvPr id="4" name="Text Placeholder 3"/>
          <p:cNvSpPr>
            <a:spLocks noGrp="1"/>
          </p:cNvSpPr>
          <p:nvPr>
            <p:ph type="body" idx="1"/>
          </p:nvPr>
        </p:nvSpPr>
        <p:spPr/>
        <p:txBody>
          <a:bodyPr/>
          <a:lstStyle/>
          <a:p>
            <a:r>
              <a:rPr lang="en-GB" dirty="0" smtClean="0"/>
              <a:t>Learning Objectives</a:t>
            </a:r>
            <a:endParaRPr lang="en-GB" dirty="0"/>
          </a:p>
        </p:txBody>
      </p:sp>
      <p:sp>
        <p:nvSpPr>
          <p:cNvPr id="5" name="Content Placeholder 4"/>
          <p:cNvSpPr>
            <a:spLocks noGrp="1"/>
          </p:cNvSpPr>
          <p:nvPr>
            <p:ph sz="half" idx="2"/>
          </p:nvPr>
        </p:nvSpPr>
        <p:spPr/>
        <p:txBody>
          <a:bodyPr>
            <a:normAutofit fontScale="92500"/>
          </a:bodyPr>
          <a:lstStyle/>
          <a:p>
            <a:r>
              <a:rPr lang="en-GB" dirty="0" smtClean="0"/>
              <a:t>Produce a model comparing animal and plant cells</a:t>
            </a:r>
          </a:p>
          <a:p>
            <a:endParaRPr lang="en-GB" dirty="0"/>
          </a:p>
          <a:p>
            <a:r>
              <a:rPr lang="en-GB" dirty="0" smtClean="0"/>
              <a:t>Describe the structure and function of organelles</a:t>
            </a:r>
          </a:p>
          <a:p>
            <a:endParaRPr lang="en-GB" dirty="0"/>
          </a:p>
          <a:p>
            <a:r>
              <a:rPr lang="en-GB" dirty="0" smtClean="0"/>
              <a:t>Construct a </a:t>
            </a:r>
            <a:r>
              <a:rPr lang="en-GB" dirty="0" err="1" smtClean="0"/>
              <a:t>mindmap</a:t>
            </a:r>
            <a:r>
              <a:rPr lang="en-GB" dirty="0" smtClean="0"/>
              <a:t> to show how the cytoskeleton allows stability and movement of and within </a:t>
            </a:r>
            <a:r>
              <a:rPr lang="en-GB" dirty="0" err="1" smtClean="0"/>
              <a:t>vells</a:t>
            </a:r>
            <a:r>
              <a:rPr lang="en-GB" dirty="0" smtClean="0"/>
              <a:t>.</a:t>
            </a:r>
            <a:endParaRPr lang="en-GB" dirty="0"/>
          </a:p>
        </p:txBody>
      </p:sp>
      <p:sp>
        <p:nvSpPr>
          <p:cNvPr id="6" name="Text Placeholder 5"/>
          <p:cNvSpPr>
            <a:spLocks noGrp="1"/>
          </p:cNvSpPr>
          <p:nvPr>
            <p:ph type="body" sz="quarter" idx="3"/>
          </p:nvPr>
        </p:nvSpPr>
        <p:spPr/>
        <p:txBody>
          <a:bodyPr/>
          <a:lstStyle/>
          <a:p>
            <a:r>
              <a:rPr lang="en-GB" dirty="0" smtClean="0"/>
              <a:t>Success Criteria</a:t>
            </a:r>
            <a:endParaRPr lang="en-GB" dirty="0"/>
          </a:p>
        </p:txBody>
      </p:sp>
      <p:sp>
        <p:nvSpPr>
          <p:cNvPr id="7" name="Content Placeholder 6"/>
          <p:cNvSpPr>
            <a:spLocks noGrp="1"/>
          </p:cNvSpPr>
          <p:nvPr>
            <p:ph sz="quarter" idx="4"/>
          </p:nvPr>
        </p:nvSpPr>
        <p:spPr/>
        <p:txBody>
          <a:bodyPr/>
          <a:lstStyle/>
          <a:p>
            <a:r>
              <a:rPr lang="en-GB" dirty="0"/>
              <a:t>Compare the structure and ultra-structure of plant cells with that of animal cells</a:t>
            </a:r>
          </a:p>
          <a:p>
            <a:r>
              <a:rPr lang="en-GB" dirty="0" smtClean="0"/>
              <a:t>Outline </a:t>
            </a:r>
            <a:r>
              <a:rPr lang="en-GB" dirty="0"/>
              <a:t>the functions of the structures found in cells</a:t>
            </a:r>
          </a:p>
          <a:p>
            <a:endParaRPr lang="en-GB" dirty="0"/>
          </a:p>
        </p:txBody>
      </p:sp>
      <p:pic>
        <p:nvPicPr>
          <p:cNvPr id="58370" name="Picture 2" descr="Cytoskeletal components of intestinal epithelial cells"/>
          <p:cNvPicPr>
            <a:picLocks noChangeAspect="1" noChangeArrowheads="1"/>
          </p:cNvPicPr>
          <p:nvPr/>
        </p:nvPicPr>
        <p:blipFill>
          <a:blip r:embed="rId2" cstate="print"/>
          <a:srcRect/>
          <a:stretch>
            <a:fillRect/>
          </a:stretch>
        </p:blipFill>
        <p:spPr bwMode="auto">
          <a:xfrm>
            <a:off x="6296025" y="0"/>
            <a:ext cx="2847975" cy="14287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imal and Plant Cell"/>
          <p:cNvPicPr>
            <a:picLocks noChangeAspect="1" noChangeArrowheads="1"/>
          </p:cNvPicPr>
          <p:nvPr/>
        </p:nvPicPr>
        <p:blipFill>
          <a:blip r:embed="rId2" cstate="print"/>
          <a:srcRect/>
          <a:stretch>
            <a:fillRect/>
          </a:stretch>
        </p:blipFill>
        <p:spPr bwMode="auto">
          <a:xfrm>
            <a:off x="1214414" y="214290"/>
            <a:ext cx="6643710" cy="6643710"/>
          </a:xfrm>
          <a:prstGeom prst="rect">
            <a:avLst/>
          </a:prstGeom>
          <a:noFill/>
        </p:spPr>
      </p:pic>
      <p:sp>
        <p:nvSpPr>
          <p:cNvPr id="3" name="TextBox 2"/>
          <p:cNvSpPr txBox="1"/>
          <p:nvPr/>
        </p:nvSpPr>
        <p:spPr>
          <a:xfrm>
            <a:off x="3347864" y="44624"/>
            <a:ext cx="5690660" cy="461665"/>
          </a:xfrm>
          <a:prstGeom prst="rect">
            <a:avLst/>
          </a:prstGeom>
          <a:noFill/>
        </p:spPr>
        <p:txBody>
          <a:bodyPr wrap="none" rtlCol="0">
            <a:spAutoFit/>
          </a:bodyPr>
          <a:lstStyle/>
          <a:p>
            <a:r>
              <a:rPr lang="en-GB" sz="2400" dirty="0" smtClean="0"/>
              <a:t>How much does your model look like these?</a:t>
            </a:r>
            <a:endParaRPr lang="en-GB" sz="2400" dirty="0"/>
          </a:p>
        </p:txBody>
      </p:sp>
      <p:sp>
        <p:nvSpPr>
          <p:cNvPr id="6" name="TextBox 5"/>
          <p:cNvSpPr txBox="1"/>
          <p:nvPr/>
        </p:nvSpPr>
        <p:spPr>
          <a:xfrm>
            <a:off x="323528" y="6165304"/>
            <a:ext cx="4251292" cy="461665"/>
          </a:xfrm>
          <a:prstGeom prst="rect">
            <a:avLst/>
          </a:prstGeom>
          <a:noFill/>
        </p:spPr>
        <p:txBody>
          <a:bodyPr wrap="none" rtlCol="0">
            <a:spAutoFit/>
          </a:bodyPr>
          <a:lstStyle/>
          <a:p>
            <a:r>
              <a:rPr lang="en-GB" sz="2400" dirty="0" smtClean="0"/>
              <a:t>Peer Assess each others models!</a:t>
            </a:r>
            <a:endParaRPr lang="en-GB" sz="2400" dirty="0"/>
          </a:p>
        </p:txBody>
      </p:sp>
      <p:pic>
        <p:nvPicPr>
          <p:cNvPr id="7" name="Picture 2" descr="Cytoskeletal components of intestinal epithelial cells"/>
          <p:cNvPicPr>
            <a:picLocks noChangeAspect="1" noChangeArrowheads="1"/>
          </p:cNvPicPr>
          <p:nvPr/>
        </p:nvPicPr>
        <p:blipFill>
          <a:blip r:embed="rId3" cstate="print"/>
          <a:srcRect/>
          <a:stretch>
            <a:fillRect/>
          </a:stretch>
        </p:blipFill>
        <p:spPr bwMode="auto">
          <a:xfrm>
            <a:off x="7308304" y="5721058"/>
            <a:ext cx="1835696" cy="92091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Table</a:t>
            </a:r>
            <a:endParaRPr lang="en-GB" dirty="0"/>
          </a:p>
        </p:txBody>
      </p:sp>
      <p:sp>
        <p:nvSpPr>
          <p:cNvPr id="3" name="Content Placeholder 2"/>
          <p:cNvSpPr>
            <a:spLocks noGrp="1"/>
          </p:cNvSpPr>
          <p:nvPr>
            <p:ph idx="1"/>
          </p:nvPr>
        </p:nvSpPr>
        <p:spPr/>
        <p:txBody>
          <a:bodyPr>
            <a:normAutofit fontScale="92500"/>
          </a:bodyPr>
          <a:lstStyle/>
          <a:p>
            <a:r>
              <a:rPr lang="en-GB" dirty="0" smtClean="0"/>
              <a:t>List the main similarities and differences between animal and plant cells</a:t>
            </a:r>
          </a:p>
          <a:p>
            <a:endParaRPr lang="en-GB" dirty="0"/>
          </a:p>
          <a:p>
            <a:r>
              <a:rPr lang="en-GB" dirty="0" smtClean="0"/>
              <a:t>Draw and label a diagram of a cell or further annotate your cheat sheet to include any further details from p10-11 not included.</a:t>
            </a:r>
          </a:p>
          <a:p>
            <a:endParaRPr lang="en-GB" sz="2600" dirty="0" smtClean="0"/>
          </a:p>
          <a:p>
            <a:r>
              <a:rPr lang="en-GB" dirty="0" smtClean="0"/>
              <a:t>Make sure you highlight any parts that maintain stability and enable movement of/within the cell</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9628" name="Picture 44" descr="prokaryote_simple"/>
          <p:cNvPicPr>
            <a:picLocks noChangeAspect="1" noChangeArrowheads="1"/>
          </p:cNvPicPr>
          <p:nvPr/>
        </p:nvPicPr>
        <p:blipFill>
          <a:blip r:embed="rId3" cstate="print"/>
          <a:srcRect/>
          <a:stretch>
            <a:fillRect/>
          </a:stretch>
        </p:blipFill>
        <p:spPr bwMode="auto">
          <a:xfrm>
            <a:off x="5949950" y="5081588"/>
            <a:ext cx="1979613" cy="1343025"/>
          </a:xfrm>
          <a:prstGeom prst="rect">
            <a:avLst/>
          </a:prstGeom>
          <a:noFill/>
        </p:spPr>
      </p:pic>
      <p:pic>
        <p:nvPicPr>
          <p:cNvPr id="1859629" name="Picture 45" descr="neuron"/>
          <p:cNvPicPr>
            <a:picLocks noChangeAspect="1" noChangeArrowheads="1"/>
          </p:cNvPicPr>
          <p:nvPr/>
        </p:nvPicPr>
        <p:blipFill>
          <a:blip r:embed="rId4" cstate="print"/>
          <a:srcRect/>
          <a:stretch>
            <a:fillRect/>
          </a:stretch>
        </p:blipFill>
        <p:spPr bwMode="auto">
          <a:xfrm rot="-1236209">
            <a:off x="4806950" y="3024188"/>
            <a:ext cx="3949700" cy="1357312"/>
          </a:xfrm>
          <a:prstGeom prst="rect">
            <a:avLst/>
          </a:prstGeom>
          <a:noFill/>
        </p:spPr>
      </p:pic>
      <p:sp>
        <p:nvSpPr>
          <p:cNvPr id="1859586" name="Rectangle 2"/>
          <p:cNvSpPr>
            <a:spLocks noGrp="1" noChangeArrowheads="1"/>
          </p:cNvSpPr>
          <p:nvPr>
            <p:ph type="title"/>
          </p:nvPr>
        </p:nvSpPr>
        <p:spPr/>
        <p:txBody>
          <a:bodyPr/>
          <a:lstStyle/>
          <a:p>
            <a:r>
              <a:rPr lang="en-GB"/>
              <a:t>What is a cell?</a:t>
            </a:r>
          </a:p>
        </p:txBody>
      </p:sp>
      <p:sp>
        <p:nvSpPr>
          <p:cNvPr id="1859605" name="Text Box 21"/>
          <p:cNvSpPr txBox="1">
            <a:spLocks noChangeArrowheads="1"/>
          </p:cNvSpPr>
          <p:nvPr/>
        </p:nvSpPr>
        <p:spPr bwMode="auto">
          <a:xfrm>
            <a:off x="557213" y="800100"/>
            <a:ext cx="8383587" cy="1187450"/>
          </a:xfrm>
          <a:prstGeom prst="rect">
            <a:avLst/>
          </a:prstGeom>
          <a:noFill/>
          <a:ln w="9525" algn="ctr">
            <a:noFill/>
            <a:miter lim="800000"/>
            <a:headEnd/>
            <a:tailEnd/>
          </a:ln>
          <a:effectLst/>
        </p:spPr>
        <p:txBody>
          <a:bodyPr>
            <a:spAutoFit/>
          </a:bodyPr>
          <a:lstStyle/>
          <a:p>
            <a:pPr fontAlgn="base">
              <a:spcBef>
                <a:spcPct val="50000"/>
              </a:spcBef>
              <a:spcAft>
                <a:spcPct val="0"/>
              </a:spcAft>
              <a:buClr>
                <a:srgbClr val="10BC45"/>
              </a:buClr>
              <a:buSzPct val="80000"/>
              <a:buFont typeface="Wingdings" pitchFamily="2" charset="2"/>
              <a:buNone/>
            </a:pPr>
            <a:r>
              <a:rPr lang="en-GB" sz="2400" b="1">
                <a:solidFill>
                  <a:srgbClr val="10BC45"/>
                </a:solidFill>
              </a:rPr>
              <a:t>Cells</a:t>
            </a:r>
            <a:r>
              <a:rPr lang="en-GB" sz="2400">
                <a:solidFill>
                  <a:srgbClr val="010066"/>
                </a:solidFill>
              </a:rPr>
              <a:t> are the basic unit of life. They are small membrane-bound structures containing several smaller structures called </a:t>
            </a:r>
            <a:r>
              <a:rPr lang="en-GB" sz="2400" b="1">
                <a:solidFill>
                  <a:srgbClr val="10BC45"/>
                </a:solidFill>
              </a:rPr>
              <a:t>organelles</a:t>
            </a:r>
            <a:r>
              <a:rPr lang="en-GB" sz="2400">
                <a:solidFill>
                  <a:srgbClr val="010066"/>
                </a:solidFill>
              </a:rPr>
              <a:t>.</a:t>
            </a:r>
          </a:p>
        </p:txBody>
      </p:sp>
      <p:sp>
        <p:nvSpPr>
          <p:cNvPr id="1859607" name="Text Box 23"/>
          <p:cNvSpPr txBox="1">
            <a:spLocks noChangeArrowheads="1"/>
          </p:cNvSpPr>
          <p:nvPr/>
        </p:nvSpPr>
        <p:spPr bwMode="auto">
          <a:xfrm>
            <a:off x="557213" y="3136900"/>
            <a:ext cx="4522787" cy="1187450"/>
          </a:xfrm>
          <a:prstGeom prst="rect">
            <a:avLst/>
          </a:prstGeom>
          <a:noFill/>
          <a:ln w="9525" algn="ctr">
            <a:noFill/>
            <a:miter lim="800000"/>
            <a:headEnd/>
            <a:tailEnd/>
          </a:ln>
          <a:effectLst/>
        </p:spPr>
        <p:txBody>
          <a:bodyPr>
            <a:spAutoFit/>
          </a:bodyPr>
          <a:lstStyle/>
          <a:p>
            <a:pPr marL="360363" indent="-360363" fontAlgn="base">
              <a:spcBef>
                <a:spcPct val="50000"/>
              </a:spcBef>
              <a:spcAft>
                <a:spcPct val="0"/>
              </a:spcAft>
              <a:buClr>
                <a:srgbClr val="10BC45"/>
              </a:buClr>
              <a:buSzPct val="80000"/>
              <a:buFont typeface="Wingdings" pitchFamily="2" charset="2"/>
              <a:buChar char="l"/>
            </a:pPr>
            <a:r>
              <a:rPr lang="en-GB" sz="2400" b="1">
                <a:solidFill>
                  <a:srgbClr val="10BC45"/>
                </a:solidFill>
              </a:rPr>
              <a:t>eukaryotic cell</a:t>
            </a:r>
            <a:r>
              <a:rPr lang="en-GB" sz="2400">
                <a:solidFill>
                  <a:srgbClr val="010066"/>
                </a:solidFill>
              </a:rPr>
              <a:t>, including the cells of animals and plants</a:t>
            </a:r>
          </a:p>
        </p:txBody>
      </p:sp>
      <p:pic>
        <p:nvPicPr>
          <p:cNvPr id="1859623" name="Picture 39"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
        <p:nvSpPr>
          <p:cNvPr id="1859624" name="Text Box 40"/>
          <p:cNvSpPr txBox="1">
            <a:spLocks noChangeArrowheads="1"/>
          </p:cNvSpPr>
          <p:nvPr/>
        </p:nvSpPr>
        <p:spPr bwMode="auto">
          <a:xfrm>
            <a:off x="557213" y="5118100"/>
            <a:ext cx="4179887" cy="822325"/>
          </a:xfrm>
          <a:prstGeom prst="rect">
            <a:avLst/>
          </a:prstGeom>
          <a:noFill/>
          <a:ln w="9525" algn="ctr">
            <a:noFill/>
            <a:miter lim="800000"/>
            <a:headEnd/>
            <a:tailEnd/>
          </a:ln>
          <a:effectLst/>
        </p:spPr>
        <p:txBody>
          <a:bodyPr>
            <a:spAutoFit/>
          </a:bodyPr>
          <a:lstStyle/>
          <a:p>
            <a:pPr marL="360363" indent="-360363" fontAlgn="base">
              <a:spcBef>
                <a:spcPct val="50000"/>
              </a:spcBef>
              <a:spcAft>
                <a:spcPct val="0"/>
              </a:spcAft>
              <a:buClr>
                <a:srgbClr val="10BC45"/>
              </a:buClr>
              <a:buSzPct val="80000"/>
              <a:buFont typeface="Wingdings" pitchFamily="2" charset="2"/>
              <a:buChar char="l"/>
            </a:pPr>
            <a:r>
              <a:rPr lang="en-GB" sz="2400" b="1">
                <a:solidFill>
                  <a:srgbClr val="10BC45"/>
                </a:solidFill>
              </a:rPr>
              <a:t>prokaryotic cell</a:t>
            </a:r>
            <a:r>
              <a:rPr lang="en-GB" sz="2400">
                <a:solidFill>
                  <a:srgbClr val="010066"/>
                </a:solidFill>
              </a:rPr>
              <a:t>, including bacterial cells.</a:t>
            </a:r>
          </a:p>
        </p:txBody>
      </p:sp>
      <p:sp>
        <p:nvSpPr>
          <p:cNvPr id="1859625" name="Text Box 41"/>
          <p:cNvSpPr txBox="1">
            <a:spLocks noChangeArrowheads="1"/>
          </p:cNvSpPr>
          <p:nvPr/>
        </p:nvSpPr>
        <p:spPr bwMode="auto">
          <a:xfrm>
            <a:off x="557213" y="2151063"/>
            <a:ext cx="8305800" cy="822325"/>
          </a:xfrm>
          <a:prstGeom prst="rect">
            <a:avLst/>
          </a:prstGeom>
          <a:noFill/>
          <a:ln w="9525" algn="ctr">
            <a:noFill/>
            <a:miter lim="800000"/>
            <a:headEnd/>
            <a:tailEnd/>
          </a:ln>
          <a:effectLst/>
        </p:spPr>
        <p:txBody>
          <a:bodyPr>
            <a:spAutoFit/>
          </a:bodyPr>
          <a:lstStyle/>
          <a:p>
            <a:pPr fontAlgn="base">
              <a:spcBef>
                <a:spcPct val="0"/>
              </a:spcBef>
              <a:spcAft>
                <a:spcPct val="0"/>
              </a:spcAft>
              <a:buClr>
                <a:srgbClr val="10BC45"/>
              </a:buClr>
              <a:buSzPct val="80000"/>
              <a:buFont typeface="Wingdings" pitchFamily="2" charset="2"/>
              <a:buNone/>
            </a:pPr>
            <a:r>
              <a:rPr lang="en-GB" sz="2400">
                <a:solidFill>
                  <a:srgbClr val="010066"/>
                </a:solidFill>
              </a:rPr>
              <a:t>There are two main categories of cell, each of which have important different structural properties: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59625"/>
                                        </p:tgtEl>
                                        <p:attrNameLst>
                                          <p:attrName>style.visibility</p:attrName>
                                        </p:attrNameLst>
                                      </p:cBhvr>
                                      <p:to>
                                        <p:strVal val="visible"/>
                                      </p:to>
                                    </p:set>
                                    <p:animEffect transition="in" filter="dissolve">
                                      <p:cBhvr>
                                        <p:cTn id="7" dur="500"/>
                                        <p:tgtEl>
                                          <p:spTgt spid="18596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59607"/>
                                        </p:tgtEl>
                                        <p:attrNameLst>
                                          <p:attrName>style.visibility</p:attrName>
                                        </p:attrNameLst>
                                      </p:cBhvr>
                                      <p:to>
                                        <p:strVal val="visible"/>
                                      </p:to>
                                    </p:set>
                                    <p:animEffect transition="in" filter="dissolve">
                                      <p:cBhvr>
                                        <p:cTn id="12" dur="500"/>
                                        <p:tgtEl>
                                          <p:spTgt spid="185960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59629"/>
                                        </p:tgtEl>
                                        <p:attrNameLst>
                                          <p:attrName>style.visibility</p:attrName>
                                        </p:attrNameLst>
                                      </p:cBhvr>
                                      <p:to>
                                        <p:strVal val="visible"/>
                                      </p:to>
                                    </p:set>
                                    <p:animEffect transition="in" filter="wipe(left)">
                                      <p:cBhvr>
                                        <p:cTn id="16" dur="500"/>
                                        <p:tgtEl>
                                          <p:spTgt spid="185962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59624"/>
                                        </p:tgtEl>
                                        <p:attrNameLst>
                                          <p:attrName>style.visibility</p:attrName>
                                        </p:attrNameLst>
                                      </p:cBhvr>
                                      <p:to>
                                        <p:strVal val="visible"/>
                                      </p:to>
                                    </p:set>
                                    <p:animEffect transition="in" filter="dissolve">
                                      <p:cBhvr>
                                        <p:cTn id="21" dur="500"/>
                                        <p:tgtEl>
                                          <p:spTgt spid="185962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59628"/>
                                        </p:tgtEl>
                                        <p:attrNameLst>
                                          <p:attrName>style.visibility</p:attrName>
                                        </p:attrNameLst>
                                      </p:cBhvr>
                                      <p:to>
                                        <p:strVal val="visible"/>
                                      </p:to>
                                    </p:set>
                                    <p:animEffect transition="in" filter="wipe(left)">
                                      <p:cBhvr>
                                        <p:cTn id="25" dur="500"/>
                                        <p:tgtEl>
                                          <p:spTgt spid="1859628"/>
                                        </p:tgtEl>
                                      </p:cBhvr>
                                    </p:animEffect>
                                  </p:childTnLst>
                                </p:cTn>
                              </p:par>
                              <p:par>
                                <p:cTn id="26" presetID="1" presetClass="entr" presetSubtype="0" fill="hold" nodeType="withEffect">
                                  <p:stCondLst>
                                    <p:cond delay="0"/>
                                  </p:stCondLst>
                                  <p:childTnLst>
                                    <p:set>
                                      <p:cBhvr>
                                        <p:cTn id="27" dur="1" fill="hold">
                                          <p:stCondLst>
                                            <p:cond delay="0"/>
                                          </p:stCondLst>
                                        </p:cTn>
                                        <p:tgtEl>
                                          <p:spTgt spid="185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607" grpId="0"/>
      <p:bldP spid="1859624" grpId="0"/>
      <p:bldP spid="18596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Rectangle 2"/>
          <p:cNvSpPr>
            <a:spLocks noGrp="1" noChangeArrowheads="1"/>
          </p:cNvSpPr>
          <p:nvPr>
            <p:ph type="title"/>
          </p:nvPr>
        </p:nvSpPr>
        <p:spPr>
          <a:noFill/>
          <a:ln/>
        </p:spPr>
        <p:txBody>
          <a:bodyPr/>
          <a:lstStyle/>
          <a:p>
            <a:r>
              <a:rPr lang="en-GB"/>
              <a:t>What is a eukaryote?</a:t>
            </a:r>
          </a:p>
        </p:txBody>
      </p:sp>
      <p:sp>
        <p:nvSpPr>
          <p:cNvPr id="2064388" name="Text Box 4"/>
          <p:cNvSpPr txBox="1">
            <a:spLocks noChangeArrowheads="1"/>
          </p:cNvSpPr>
          <p:nvPr/>
        </p:nvSpPr>
        <p:spPr bwMode="auto">
          <a:xfrm>
            <a:off x="557213" y="800100"/>
            <a:ext cx="5530850" cy="1552575"/>
          </a:xfrm>
          <a:prstGeom prst="rect">
            <a:avLst/>
          </a:prstGeom>
          <a:noFill/>
          <a:ln w="9525" algn="ctr">
            <a:noFill/>
            <a:miter lim="800000"/>
            <a:headEnd/>
            <a:tailEnd/>
          </a:ln>
          <a:effectLst/>
        </p:spPr>
        <p:txBody>
          <a:bodyPr>
            <a:spAutoFit/>
          </a:bodyPr>
          <a:lstStyle/>
          <a:p>
            <a:pPr>
              <a:spcBef>
                <a:spcPct val="25000"/>
              </a:spcBef>
              <a:buFont typeface="Wingdings" pitchFamily="2" charset="2"/>
              <a:buNone/>
            </a:pPr>
            <a:r>
              <a:rPr lang="en-GB"/>
              <a:t>A </a:t>
            </a:r>
            <a:r>
              <a:rPr lang="en-GB" b="1">
                <a:solidFill>
                  <a:srgbClr val="10BC45"/>
                </a:solidFill>
              </a:rPr>
              <a:t>eukaryote</a:t>
            </a:r>
            <a:r>
              <a:rPr lang="en-GB"/>
              <a:t> is any organism consisting of one or more cells that contain DNA in a membrane-bound </a:t>
            </a:r>
            <a:r>
              <a:rPr lang="en-GB" b="1">
                <a:solidFill>
                  <a:srgbClr val="10BC45"/>
                </a:solidFill>
              </a:rPr>
              <a:t>nucleus</a:t>
            </a:r>
            <a:r>
              <a:rPr lang="en-GB"/>
              <a:t>, separate from the cytoplasm.</a:t>
            </a:r>
          </a:p>
        </p:txBody>
      </p:sp>
      <p:sp>
        <p:nvSpPr>
          <p:cNvPr id="2064392" name="Text Box 8"/>
          <p:cNvSpPr txBox="1">
            <a:spLocks noChangeArrowheads="1"/>
          </p:cNvSpPr>
          <p:nvPr/>
        </p:nvSpPr>
        <p:spPr bwMode="auto">
          <a:xfrm>
            <a:off x="557213" y="3497263"/>
            <a:ext cx="3382962" cy="457200"/>
          </a:xfrm>
          <a:prstGeom prst="rect">
            <a:avLst/>
          </a:prstGeom>
          <a:noFill/>
          <a:ln w="9525" algn="ctr">
            <a:noFill/>
            <a:miter lim="800000"/>
            <a:headEnd/>
            <a:tailEnd/>
          </a:ln>
          <a:effectLst/>
        </p:spPr>
        <p:txBody>
          <a:bodyPr>
            <a:spAutoFit/>
          </a:bodyPr>
          <a:lstStyle/>
          <a:p>
            <a:pPr marL="360363" indent="-360363">
              <a:spcBef>
                <a:spcPct val="25000"/>
              </a:spcBef>
            </a:pPr>
            <a:r>
              <a:rPr lang="en-GB"/>
              <a:t>plants</a:t>
            </a:r>
          </a:p>
        </p:txBody>
      </p:sp>
      <p:sp>
        <p:nvSpPr>
          <p:cNvPr id="2064393" name="Text Box 9"/>
          <p:cNvSpPr txBox="1">
            <a:spLocks noChangeArrowheads="1"/>
          </p:cNvSpPr>
          <p:nvPr/>
        </p:nvSpPr>
        <p:spPr bwMode="auto">
          <a:xfrm>
            <a:off x="557213" y="4564063"/>
            <a:ext cx="4659312" cy="822325"/>
          </a:xfrm>
          <a:prstGeom prst="rect">
            <a:avLst/>
          </a:prstGeom>
          <a:noFill/>
          <a:ln w="9525" algn="ctr">
            <a:noFill/>
            <a:miter lim="800000"/>
            <a:headEnd/>
            <a:tailEnd/>
          </a:ln>
          <a:effectLst/>
        </p:spPr>
        <p:txBody>
          <a:bodyPr>
            <a:spAutoFit/>
          </a:bodyPr>
          <a:lstStyle/>
          <a:p>
            <a:pPr marL="355600" indent="-355600">
              <a:spcBef>
                <a:spcPct val="50000"/>
              </a:spcBef>
            </a:pPr>
            <a:r>
              <a:rPr lang="en-GB"/>
              <a:t>a diverse group known as the protists (or protoctists).</a:t>
            </a:r>
          </a:p>
        </p:txBody>
      </p:sp>
      <p:sp>
        <p:nvSpPr>
          <p:cNvPr id="2064394" name="Text Box 10"/>
          <p:cNvSpPr txBox="1">
            <a:spLocks noChangeArrowheads="1"/>
          </p:cNvSpPr>
          <p:nvPr/>
        </p:nvSpPr>
        <p:spPr bwMode="auto">
          <a:xfrm>
            <a:off x="557213" y="5464175"/>
            <a:ext cx="8012112" cy="82232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a:t>All eukaryotic cells contain a large number of specialized, membrane-bound </a:t>
            </a:r>
            <a:r>
              <a:rPr lang="en-GB" b="1">
                <a:solidFill>
                  <a:srgbClr val="10BC45"/>
                </a:solidFill>
              </a:rPr>
              <a:t>organelles</a:t>
            </a:r>
            <a:r>
              <a:rPr lang="en-GB"/>
              <a:t>.</a:t>
            </a:r>
          </a:p>
        </p:txBody>
      </p:sp>
      <p:pic>
        <p:nvPicPr>
          <p:cNvPr id="2064395" name="Picture 11" descr="forward_arrow_colour">
            <a:hlinkClick r:id="" action="ppaction://hlinkshowjump?jump=nextslide"/>
          </p:cNvPr>
          <p:cNvPicPr>
            <a:picLocks noChangeAspect="1" noChangeArrowheads="1"/>
          </p:cNvPicPr>
          <p:nvPr/>
        </p:nvPicPr>
        <p:blipFill>
          <a:blip r:embed="rId3" cstate="print"/>
          <a:srcRect/>
          <a:stretch>
            <a:fillRect/>
          </a:stretch>
        </p:blipFill>
        <p:spPr bwMode="auto">
          <a:xfrm>
            <a:off x="8447088" y="6167438"/>
            <a:ext cx="630237" cy="574675"/>
          </a:xfrm>
          <a:prstGeom prst="rect">
            <a:avLst/>
          </a:prstGeom>
          <a:noFill/>
        </p:spPr>
      </p:pic>
      <p:sp>
        <p:nvSpPr>
          <p:cNvPr id="2064396" name="Text Box 12"/>
          <p:cNvSpPr txBox="1">
            <a:spLocks noChangeArrowheads="1"/>
          </p:cNvSpPr>
          <p:nvPr/>
        </p:nvSpPr>
        <p:spPr bwMode="auto">
          <a:xfrm>
            <a:off x="557213" y="2428875"/>
            <a:ext cx="3240087" cy="457200"/>
          </a:xfrm>
          <a:prstGeom prst="rect">
            <a:avLst/>
          </a:prstGeom>
          <a:noFill/>
          <a:ln w="9525" algn="ctr">
            <a:noFill/>
            <a:miter lim="800000"/>
            <a:headEnd/>
            <a:tailEnd/>
          </a:ln>
          <a:effectLst/>
        </p:spPr>
        <p:txBody>
          <a:bodyPr>
            <a:spAutoFit/>
          </a:bodyPr>
          <a:lstStyle/>
          <a:p>
            <a:pPr marL="360363" indent="-360363">
              <a:spcBef>
                <a:spcPct val="25000"/>
              </a:spcBef>
              <a:buFont typeface="Wingdings" pitchFamily="2" charset="2"/>
              <a:buNone/>
            </a:pPr>
            <a:r>
              <a:rPr lang="en-GB"/>
              <a:t>Eukaryotes include:</a:t>
            </a:r>
          </a:p>
        </p:txBody>
      </p:sp>
      <p:sp>
        <p:nvSpPr>
          <p:cNvPr id="2064397" name="Text Box 13"/>
          <p:cNvSpPr txBox="1">
            <a:spLocks noChangeArrowheads="1"/>
          </p:cNvSpPr>
          <p:nvPr/>
        </p:nvSpPr>
        <p:spPr bwMode="auto">
          <a:xfrm>
            <a:off x="557213" y="4030663"/>
            <a:ext cx="3049587" cy="457200"/>
          </a:xfrm>
          <a:prstGeom prst="rect">
            <a:avLst/>
          </a:prstGeom>
          <a:noFill/>
          <a:ln w="9525" algn="ctr">
            <a:noFill/>
            <a:miter lim="800000"/>
            <a:headEnd/>
            <a:tailEnd/>
          </a:ln>
          <a:effectLst/>
        </p:spPr>
        <p:txBody>
          <a:bodyPr>
            <a:spAutoFit/>
          </a:bodyPr>
          <a:lstStyle/>
          <a:p>
            <a:pPr marL="360363" indent="-360363">
              <a:spcBef>
                <a:spcPct val="25000"/>
              </a:spcBef>
            </a:pPr>
            <a:r>
              <a:rPr lang="en-GB"/>
              <a:t>fungi</a:t>
            </a:r>
          </a:p>
        </p:txBody>
      </p:sp>
      <p:sp>
        <p:nvSpPr>
          <p:cNvPr id="2064398" name="Text Box 14"/>
          <p:cNvSpPr txBox="1">
            <a:spLocks noChangeArrowheads="1"/>
          </p:cNvSpPr>
          <p:nvPr/>
        </p:nvSpPr>
        <p:spPr bwMode="auto">
          <a:xfrm>
            <a:off x="557213" y="2962275"/>
            <a:ext cx="3049587" cy="457200"/>
          </a:xfrm>
          <a:prstGeom prst="rect">
            <a:avLst/>
          </a:prstGeom>
          <a:noFill/>
          <a:ln w="9525" algn="ctr">
            <a:noFill/>
            <a:miter lim="800000"/>
            <a:headEnd/>
            <a:tailEnd/>
          </a:ln>
          <a:effectLst/>
        </p:spPr>
        <p:txBody>
          <a:bodyPr>
            <a:spAutoFit/>
          </a:bodyPr>
          <a:lstStyle/>
          <a:p>
            <a:pPr marL="360363" indent="-360363">
              <a:spcBef>
                <a:spcPct val="25000"/>
              </a:spcBef>
            </a:pPr>
            <a:r>
              <a:rPr lang="en-GB"/>
              <a:t>animals</a:t>
            </a:r>
          </a:p>
        </p:txBody>
      </p:sp>
      <p:pic>
        <p:nvPicPr>
          <p:cNvPr id="2064399" name="Picture 15" descr="notes_icon"/>
          <p:cNvPicPr>
            <a:picLocks noChangeAspect="1" noChangeArrowheads="1"/>
          </p:cNvPicPr>
          <p:nvPr/>
        </p:nvPicPr>
        <p:blipFill>
          <a:blip r:embed="rId4" cstate="print"/>
          <a:srcRect/>
          <a:stretch>
            <a:fillRect/>
          </a:stretch>
        </p:blipFill>
        <p:spPr bwMode="auto">
          <a:xfrm>
            <a:off x="7443788" y="150813"/>
            <a:ext cx="442912" cy="387350"/>
          </a:xfrm>
          <a:prstGeom prst="rect">
            <a:avLst/>
          </a:prstGeom>
          <a:noFill/>
        </p:spPr>
      </p:pic>
      <p:pic>
        <p:nvPicPr>
          <p:cNvPr id="2064400" name="Picture 16" descr="butterfly"/>
          <p:cNvPicPr>
            <a:picLocks noChangeAspect="1" noChangeArrowheads="1"/>
          </p:cNvPicPr>
          <p:nvPr/>
        </p:nvPicPr>
        <p:blipFill>
          <a:blip r:embed="rId5" cstate="print"/>
          <a:srcRect/>
          <a:stretch>
            <a:fillRect/>
          </a:stretch>
        </p:blipFill>
        <p:spPr bwMode="auto">
          <a:xfrm>
            <a:off x="5949950" y="800100"/>
            <a:ext cx="2857500" cy="425767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4396"/>
                                        </p:tgtEl>
                                        <p:attrNameLst>
                                          <p:attrName>style.visibility</p:attrName>
                                        </p:attrNameLst>
                                      </p:cBhvr>
                                      <p:to>
                                        <p:strVal val="visible"/>
                                      </p:to>
                                    </p:set>
                                    <p:animEffect transition="in" filter="dissolve">
                                      <p:cBhvr>
                                        <p:cTn id="7" dur="500"/>
                                        <p:tgtEl>
                                          <p:spTgt spid="206439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64398"/>
                                        </p:tgtEl>
                                        <p:attrNameLst>
                                          <p:attrName>style.visibility</p:attrName>
                                        </p:attrNameLst>
                                      </p:cBhvr>
                                      <p:to>
                                        <p:strVal val="visible"/>
                                      </p:to>
                                    </p:set>
                                    <p:animEffect transition="in" filter="dissolve">
                                      <p:cBhvr>
                                        <p:cTn id="11" dur="500"/>
                                        <p:tgtEl>
                                          <p:spTgt spid="206439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64392"/>
                                        </p:tgtEl>
                                        <p:attrNameLst>
                                          <p:attrName>style.visibility</p:attrName>
                                        </p:attrNameLst>
                                      </p:cBhvr>
                                      <p:to>
                                        <p:strVal val="visible"/>
                                      </p:to>
                                    </p:set>
                                    <p:animEffect transition="in" filter="dissolve">
                                      <p:cBhvr>
                                        <p:cTn id="16" dur="500"/>
                                        <p:tgtEl>
                                          <p:spTgt spid="206439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64397"/>
                                        </p:tgtEl>
                                        <p:attrNameLst>
                                          <p:attrName>style.visibility</p:attrName>
                                        </p:attrNameLst>
                                      </p:cBhvr>
                                      <p:to>
                                        <p:strVal val="visible"/>
                                      </p:to>
                                    </p:set>
                                    <p:animEffect transition="in" filter="dissolve">
                                      <p:cBhvr>
                                        <p:cTn id="21" dur="500"/>
                                        <p:tgtEl>
                                          <p:spTgt spid="206439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64393"/>
                                        </p:tgtEl>
                                        <p:attrNameLst>
                                          <p:attrName>style.visibility</p:attrName>
                                        </p:attrNameLst>
                                      </p:cBhvr>
                                      <p:to>
                                        <p:strVal val="visible"/>
                                      </p:to>
                                    </p:set>
                                    <p:animEffect transition="in" filter="dissolve">
                                      <p:cBhvr>
                                        <p:cTn id="26" dur="500"/>
                                        <p:tgtEl>
                                          <p:spTgt spid="206439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64394"/>
                                        </p:tgtEl>
                                        <p:attrNameLst>
                                          <p:attrName>style.visibility</p:attrName>
                                        </p:attrNameLst>
                                      </p:cBhvr>
                                      <p:to>
                                        <p:strVal val="visible"/>
                                      </p:to>
                                    </p:set>
                                    <p:animEffect transition="in" filter="dissolve">
                                      <p:cBhvr>
                                        <p:cTn id="31" dur="500"/>
                                        <p:tgtEl>
                                          <p:spTgt spid="2064394"/>
                                        </p:tgtEl>
                                      </p:cBhvr>
                                    </p:animEffect>
                                  </p:childTnLst>
                                </p:cTn>
                              </p:par>
                              <p:par>
                                <p:cTn id="32" presetID="1" presetClass="entr" presetSubtype="0" fill="hold" nodeType="withEffect">
                                  <p:stCondLst>
                                    <p:cond delay="0"/>
                                  </p:stCondLst>
                                  <p:childTnLst>
                                    <p:set>
                                      <p:cBhvr>
                                        <p:cTn id="33" dur="1" fill="hold">
                                          <p:stCondLst>
                                            <p:cond delay="0"/>
                                          </p:stCondLst>
                                        </p:cTn>
                                        <p:tgtEl>
                                          <p:spTgt spid="2064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392" grpId="0"/>
      <p:bldP spid="2064393" grpId="0"/>
      <p:bldP spid="2064394" grpId="0"/>
      <p:bldP spid="2064396" grpId="0"/>
      <p:bldP spid="2064397" grpId="0"/>
      <p:bldP spid="20643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575" name="Picture 23" descr="plant cell"/>
          <p:cNvPicPr>
            <a:picLocks noChangeAspect="1" noChangeArrowheads="1"/>
          </p:cNvPicPr>
          <p:nvPr/>
        </p:nvPicPr>
        <p:blipFill>
          <a:blip r:embed="rId3" cstate="print"/>
          <a:srcRect/>
          <a:stretch>
            <a:fillRect/>
          </a:stretch>
        </p:blipFill>
        <p:spPr bwMode="auto">
          <a:xfrm>
            <a:off x="3490913" y="2797175"/>
            <a:ext cx="4673600" cy="3505200"/>
          </a:xfrm>
          <a:prstGeom prst="rect">
            <a:avLst/>
          </a:prstGeom>
          <a:noFill/>
        </p:spPr>
      </p:pic>
      <p:sp>
        <p:nvSpPr>
          <p:cNvPr id="2071554" name="Rectangle 2"/>
          <p:cNvSpPr>
            <a:spLocks noGrp="1" noChangeArrowheads="1"/>
          </p:cNvSpPr>
          <p:nvPr>
            <p:ph type="title"/>
          </p:nvPr>
        </p:nvSpPr>
        <p:spPr/>
        <p:txBody>
          <a:bodyPr/>
          <a:lstStyle/>
          <a:p>
            <a:r>
              <a:rPr lang="en-GB"/>
              <a:t>Plant cells</a:t>
            </a:r>
          </a:p>
        </p:txBody>
      </p:sp>
      <p:sp>
        <p:nvSpPr>
          <p:cNvPr id="2071556" name="Text Box 4"/>
          <p:cNvSpPr txBox="1">
            <a:spLocks noChangeArrowheads="1"/>
          </p:cNvSpPr>
          <p:nvPr/>
        </p:nvSpPr>
        <p:spPr bwMode="auto">
          <a:xfrm>
            <a:off x="557213" y="800100"/>
            <a:ext cx="8324850" cy="82232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a:t>Plant cells share all the common features of animal cells, but also contain some additional organelles.</a:t>
            </a:r>
          </a:p>
        </p:txBody>
      </p:sp>
      <p:sp>
        <p:nvSpPr>
          <p:cNvPr id="2071559" name="Text Box 7"/>
          <p:cNvSpPr txBox="1">
            <a:spLocks noChangeArrowheads="1"/>
          </p:cNvSpPr>
          <p:nvPr/>
        </p:nvSpPr>
        <p:spPr bwMode="auto">
          <a:xfrm>
            <a:off x="557213" y="1755775"/>
            <a:ext cx="8586787" cy="82232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a:t>Plants gain all their energy from sunlight; cells in their leaves contain many </a:t>
            </a:r>
            <a:r>
              <a:rPr lang="en-GB" b="1">
                <a:solidFill>
                  <a:srgbClr val="10BC45"/>
                </a:solidFill>
              </a:rPr>
              <a:t>chloroplasts</a:t>
            </a:r>
            <a:r>
              <a:rPr lang="en-GB"/>
              <a:t> to convert this into a useful form.</a:t>
            </a:r>
          </a:p>
        </p:txBody>
      </p:sp>
      <p:sp>
        <p:nvSpPr>
          <p:cNvPr id="2071560" name="Text Box 8"/>
          <p:cNvSpPr txBox="1">
            <a:spLocks noChangeArrowheads="1"/>
          </p:cNvSpPr>
          <p:nvPr/>
        </p:nvSpPr>
        <p:spPr bwMode="auto">
          <a:xfrm>
            <a:off x="557213" y="4249738"/>
            <a:ext cx="3190875" cy="1917700"/>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a:t>Every plant cell is surrounded by a </a:t>
            </a:r>
            <a:r>
              <a:rPr lang="en-GB" b="1">
                <a:solidFill>
                  <a:srgbClr val="10BC45"/>
                </a:solidFill>
              </a:rPr>
              <a:t>cell wall</a:t>
            </a:r>
            <a:r>
              <a:rPr lang="en-GB"/>
              <a:t>, and contains one or more permanent </a:t>
            </a:r>
            <a:r>
              <a:rPr lang="en-GB" b="1">
                <a:solidFill>
                  <a:srgbClr val="10BC45"/>
                </a:solidFill>
              </a:rPr>
              <a:t>vacuoles</a:t>
            </a:r>
            <a:r>
              <a:rPr lang="en-GB"/>
              <a:t>.</a:t>
            </a:r>
          </a:p>
        </p:txBody>
      </p:sp>
      <p:grpSp>
        <p:nvGrpSpPr>
          <p:cNvPr id="2" name="Group 24"/>
          <p:cNvGrpSpPr>
            <a:grpSpLocks/>
          </p:cNvGrpSpPr>
          <p:nvPr/>
        </p:nvGrpSpPr>
        <p:grpSpPr bwMode="auto">
          <a:xfrm>
            <a:off x="1412875" y="2860675"/>
            <a:ext cx="3670300" cy="985838"/>
            <a:chOff x="890" y="1802"/>
            <a:chExt cx="2312" cy="621"/>
          </a:xfrm>
        </p:grpSpPr>
        <p:sp>
          <p:nvSpPr>
            <p:cNvPr id="2071561" name="Text Box 9"/>
            <p:cNvSpPr txBox="1">
              <a:spLocks noChangeArrowheads="1"/>
            </p:cNvSpPr>
            <p:nvPr/>
          </p:nvSpPr>
          <p:spPr bwMode="auto">
            <a:xfrm>
              <a:off x="890" y="1802"/>
              <a:ext cx="1326" cy="288"/>
            </a:xfrm>
            <a:prstGeom prst="rect">
              <a:avLst/>
            </a:prstGeom>
            <a:noFill/>
            <a:ln w="9525" algn="ctr">
              <a:noFill/>
              <a:miter lim="800000"/>
              <a:headEnd/>
              <a:tailEnd/>
            </a:ln>
            <a:effectLst/>
          </p:spPr>
          <p:txBody>
            <a:bodyPr>
              <a:spAutoFit/>
            </a:bodyPr>
            <a:lstStyle/>
            <a:p>
              <a:pPr marL="360363" indent="-360363">
                <a:spcBef>
                  <a:spcPct val="50000"/>
                </a:spcBef>
                <a:buFont typeface="Wingdings" pitchFamily="2" charset="2"/>
                <a:buNone/>
              </a:pPr>
              <a:r>
                <a:rPr lang="en-GB" b="1">
                  <a:solidFill>
                    <a:srgbClr val="10BC45"/>
                  </a:solidFill>
                </a:rPr>
                <a:t>chloroplast</a:t>
              </a:r>
            </a:p>
          </p:txBody>
        </p:sp>
        <p:sp>
          <p:nvSpPr>
            <p:cNvPr id="2071564" name="Line 12"/>
            <p:cNvSpPr>
              <a:spLocks noChangeShapeType="1"/>
            </p:cNvSpPr>
            <p:nvPr/>
          </p:nvSpPr>
          <p:spPr bwMode="auto">
            <a:xfrm>
              <a:off x="2102" y="1957"/>
              <a:ext cx="1100" cy="466"/>
            </a:xfrm>
            <a:prstGeom prst="line">
              <a:avLst/>
            </a:prstGeom>
            <a:noFill/>
            <a:ln w="38100">
              <a:solidFill>
                <a:srgbClr val="000000"/>
              </a:solidFill>
              <a:round/>
              <a:headEnd type="oval" w="sm" len="sm"/>
              <a:tailEnd type="triangle" w="med" len="med"/>
            </a:ln>
            <a:effectLst/>
          </p:spPr>
          <p:txBody>
            <a:bodyPr>
              <a:spAutoFit/>
            </a:bodyPr>
            <a:lstStyle/>
            <a:p>
              <a:endParaRPr lang="en-GB"/>
            </a:p>
          </p:txBody>
        </p:sp>
      </p:grpSp>
      <p:grpSp>
        <p:nvGrpSpPr>
          <p:cNvPr id="3" name="Group 25"/>
          <p:cNvGrpSpPr>
            <a:grpSpLocks/>
          </p:cNvGrpSpPr>
          <p:nvPr/>
        </p:nvGrpSpPr>
        <p:grpSpPr bwMode="auto">
          <a:xfrm>
            <a:off x="2301875" y="3571875"/>
            <a:ext cx="3481388" cy="974725"/>
            <a:chOff x="1450" y="2250"/>
            <a:chExt cx="2193" cy="614"/>
          </a:xfrm>
        </p:grpSpPr>
        <p:sp>
          <p:nvSpPr>
            <p:cNvPr id="2071562" name="Text Box 10"/>
            <p:cNvSpPr txBox="1">
              <a:spLocks noChangeArrowheads="1"/>
            </p:cNvSpPr>
            <p:nvPr/>
          </p:nvSpPr>
          <p:spPr bwMode="auto">
            <a:xfrm>
              <a:off x="1450" y="2250"/>
              <a:ext cx="890" cy="288"/>
            </a:xfrm>
            <a:prstGeom prst="rect">
              <a:avLst/>
            </a:prstGeom>
            <a:noFill/>
            <a:ln w="9525" algn="ctr">
              <a:noFill/>
              <a:miter lim="800000"/>
              <a:headEnd/>
              <a:tailEnd/>
            </a:ln>
            <a:effectLst/>
          </p:spPr>
          <p:txBody>
            <a:bodyPr>
              <a:spAutoFit/>
            </a:bodyPr>
            <a:lstStyle/>
            <a:p>
              <a:pPr marL="360363" indent="-360363">
                <a:spcBef>
                  <a:spcPct val="50000"/>
                </a:spcBef>
                <a:buFont typeface="Wingdings" pitchFamily="2" charset="2"/>
                <a:buNone/>
              </a:pPr>
              <a:r>
                <a:rPr lang="en-GB" b="1">
                  <a:solidFill>
                    <a:srgbClr val="10BC45"/>
                  </a:solidFill>
                </a:rPr>
                <a:t>vacuole</a:t>
              </a:r>
            </a:p>
          </p:txBody>
        </p:sp>
        <p:sp>
          <p:nvSpPr>
            <p:cNvPr id="2071568" name="Line 16"/>
            <p:cNvSpPr>
              <a:spLocks noChangeShapeType="1"/>
            </p:cNvSpPr>
            <p:nvPr/>
          </p:nvSpPr>
          <p:spPr bwMode="auto">
            <a:xfrm>
              <a:off x="2279" y="2430"/>
              <a:ext cx="1364" cy="434"/>
            </a:xfrm>
            <a:prstGeom prst="line">
              <a:avLst/>
            </a:prstGeom>
            <a:noFill/>
            <a:ln w="38100">
              <a:solidFill>
                <a:srgbClr val="000000"/>
              </a:solidFill>
              <a:round/>
              <a:headEnd type="oval" w="sm" len="sm"/>
              <a:tailEnd type="triangle" w="med" len="med"/>
            </a:ln>
            <a:effectLst/>
          </p:spPr>
          <p:txBody>
            <a:bodyPr>
              <a:spAutoFit/>
            </a:bodyPr>
            <a:lstStyle/>
            <a:p>
              <a:endParaRPr lang="en-GB"/>
            </a:p>
          </p:txBody>
        </p:sp>
      </p:grpSp>
      <p:grpSp>
        <p:nvGrpSpPr>
          <p:cNvPr id="4" name="Group 26"/>
          <p:cNvGrpSpPr>
            <a:grpSpLocks/>
          </p:cNvGrpSpPr>
          <p:nvPr/>
        </p:nvGrpSpPr>
        <p:grpSpPr bwMode="auto">
          <a:xfrm>
            <a:off x="7027863" y="5448300"/>
            <a:ext cx="1862137" cy="552450"/>
            <a:chOff x="4427" y="3432"/>
            <a:chExt cx="1173" cy="348"/>
          </a:xfrm>
        </p:grpSpPr>
        <p:sp>
          <p:nvSpPr>
            <p:cNvPr id="2071563" name="Text Box 11"/>
            <p:cNvSpPr txBox="1">
              <a:spLocks noChangeArrowheads="1"/>
            </p:cNvSpPr>
            <p:nvPr/>
          </p:nvSpPr>
          <p:spPr bwMode="auto">
            <a:xfrm>
              <a:off x="4707" y="3492"/>
              <a:ext cx="893" cy="288"/>
            </a:xfrm>
            <a:prstGeom prst="rect">
              <a:avLst/>
            </a:prstGeom>
            <a:noFill/>
            <a:ln w="9525" algn="ctr">
              <a:noFill/>
              <a:miter lim="800000"/>
              <a:headEnd/>
              <a:tailEnd/>
            </a:ln>
            <a:effectLst/>
          </p:spPr>
          <p:txBody>
            <a:bodyPr>
              <a:spAutoFit/>
            </a:bodyPr>
            <a:lstStyle/>
            <a:p>
              <a:pPr marL="360363" indent="-360363">
                <a:spcBef>
                  <a:spcPct val="50000"/>
                </a:spcBef>
                <a:buFont typeface="Wingdings" pitchFamily="2" charset="2"/>
                <a:buNone/>
              </a:pPr>
              <a:r>
                <a:rPr lang="en-GB" b="1">
                  <a:solidFill>
                    <a:srgbClr val="10BC45"/>
                  </a:solidFill>
                </a:rPr>
                <a:t>cell wall</a:t>
              </a:r>
            </a:p>
          </p:txBody>
        </p:sp>
        <p:sp>
          <p:nvSpPr>
            <p:cNvPr id="2071569" name="Line 17"/>
            <p:cNvSpPr>
              <a:spLocks noChangeShapeType="1"/>
            </p:cNvSpPr>
            <p:nvPr/>
          </p:nvSpPr>
          <p:spPr bwMode="auto">
            <a:xfrm flipH="1" flipV="1">
              <a:off x="4427" y="3432"/>
              <a:ext cx="268" cy="174"/>
            </a:xfrm>
            <a:prstGeom prst="line">
              <a:avLst/>
            </a:prstGeom>
            <a:noFill/>
            <a:ln w="38100">
              <a:solidFill>
                <a:srgbClr val="000000"/>
              </a:solidFill>
              <a:round/>
              <a:headEnd type="oval" w="sm" len="sm"/>
              <a:tailEnd type="triangle" w="med" len="med"/>
            </a:ln>
            <a:effectLst/>
          </p:spPr>
          <p:txBody>
            <a:bodyPr>
              <a:spAutoFit/>
            </a:bodyPr>
            <a:lstStyle/>
            <a:p>
              <a:endParaRPr lang="en-GB"/>
            </a:p>
          </p:txBody>
        </p:sp>
      </p:grpSp>
      <p:pic>
        <p:nvPicPr>
          <p:cNvPr id="2071570" name="Picture 18"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1559"/>
                                        </p:tgtEl>
                                        <p:attrNameLst>
                                          <p:attrName>style.visibility</p:attrName>
                                        </p:attrNameLst>
                                      </p:cBhvr>
                                      <p:to>
                                        <p:strVal val="visible"/>
                                      </p:to>
                                    </p:set>
                                    <p:animEffect transition="in" filter="dissolve">
                                      <p:cBhvr>
                                        <p:cTn id="7" dur="500"/>
                                        <p:tgtEl>
                                          <p:spTgt spid="207155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71575"/>
                                        </p:tgtEl>
                                        <p:attrNameLst>
                                          <p:attrName>style.visibility</p:attrName>
                                        </p:attrNameLst>
                                      </p:cBhvr>
                                      <p:to>
                                        <p:strVal val="visible"/>
                                      </p:to>
                                    </p:set>
                                    <p:animEffect transition="in" filter="wipe(down)">
                                      <p:cBhvr>
                                        <p:cTn id="11" dur="500"/>
                                        <p:tgtEl>
                                          <p:spTgt spid="207157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71560"/>
                                        </p:tgtEl>
                                        <p:attrNameLst>
                                          <p:attrName>style.visibility</p:attrName>
                                        </p:attrNameLst>
                                      </p:cBhvr>
                                      <p:to>
                                        <p:strVal val="visible"/>
                                      </p:to>
                                    </p:set>
                                    <p:animEffect transition="in" filter="dissolve">
                                      <p:cBhvr>
                                        <p:cTn id="16" dur="500"/>
                                        <p:tgtEl>
                                          <p:spTgt spid="2071560"/>
                                        </p:tgtEl>
                                      </p:cBhvr>
                                    </p:animEffect>
                                  </p:childTnLst>
                                </p:cTn>
                              </p:par>
                              <p:par>
                                <p:cTn id="17" presetID="1" presetClass="entr" presetSubtype="0" fill="hold" nodeType="withEffect">
                                  <p:stCondLst>
                                    <p:cond delay="0"/>
                                  </p:stCondLst>
                                  <p:childTnLst>
                                    <p:set>
                                      <p:cBhvr>
                                        <p:cTn id="18" dur="1" fill="hold">
                                          <p:stCondLst>
                                            <p:cond delay="0"/>
                                          </p:stCondLst>
                                        </p:cTn>
                                        <p:tgtEl>
                                          <p:spTgt spid="2071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559" grpId="0"/>
      <p:bldP spid="20715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4001" name="Picture 33" descr="chloroplast"/>
          <p:cNvPicPr>
            <a:picLocks noChangeAspect="1" noChangeArrowheads="1"/>
          </p:cNvPicPr>
          <p:nvPr/>
        </p:nvPicPr>
        <p:blipFill>
          <a:blip r:embed="rId3" cstate="print"/>
          <a:srcRect/>
          <a:stretch>
            <a:fillRect/>
          </a:stretch>
        </p:blipFill>
        <p:spPr bwMode="auto">
          <a:xfrm>
            <a:off x="2857500" y="3025775"/>
            <a:ext cx="2827338" cy="2568575"/>
          </a:xfrm>
          <a:prstGeom prst="rect">
            <a:avLst/>
          </a:prstGeom>
          <a:noFill/>
        </p:spPr>
      </p:pic>
      <p:sp>
        <p:nvSpPr>
          <p:cNvPr id="2003970" name="Rectangle 2"/>
          <p:cNvSpPr>
            <a:spLocks noGrp="1" noChangeArrowheads="1"/>
          </p:cNvSpPr>
          <p:nvPr>
            <p:ph type="title"/>
          </p:nvPr>
        </p:nvSpPr>
        <p:spPr/>
        <p:txBody>
          <a:bodyPr/>
          <a:lstStyle/>
          <a:p>
            <a:r>
              <a:rPr lang="en-GB"/>
              <a:t>Chloroplasts</a:t>
            </a:r>
          </a:p>
        </p:txBody>
      </p:sp>
      <p:sp>
        <p:nvSpPr>
          <p:cNvPr id="2003978" name="Text Box 10"/>
          <p:cNvSpPr txBox="1">
            <a:spLocks noChangeArrowheads="1"/>
          </p:cNvSpPr>
          <p:nvPr/>
        </p:nvSpPr>
        <p:spPr bwMode="auto">
          <a:xfrm>
            <a:off x="557213" y="800100"/>
            <a:ext cx="8586787" cy="822325"/>
          </a:xfrm>
          <a:prstGeom prst="rect">
            <a:avLst/>
          </a:prstGeom>
          <a:noFill/>
          <a:ln w="9525" algn="ctr">
            <a:noFill/>
            <a:miter lim="800000"/>
            <a:headEnd/>
            <a:tailEnd/>
          </a:ln>
          <a:effectLst/>
        </p:spPr>
        <p:txBody>
          <a:bodyPr>
            <a:spAutoFit/>
          </a:bodyPr>
          <a:lstStyle/>
          <a:p>
            <a:pPr>
              <a:spcBef>
                <a:spcPct val="20000"/>
              </a:spcBef>
              <a:buClrTx/>
              <a:buSzTx/>
              <a:buFontTx/>
              <a:buNone/>
            </a:pPr>
            <a:r>
              <a:rPr lang="en-GB" b="1">
                <a:solidFill>
                  <a:srgbClr val="10BC45"/>
                </a:solidFill>
              </a:rPr>
              <a:t>Chloroplasts</a:t>
            </a:r>
            <a:r>
              <a:rPr lang="en-GB"/>
              <a:t> use carbon dioxide, water and light energy to build sugars. They are present in all green plants.</a:t>
            </a:r>
          </a:p>
        </p:txBody>
      </p:sp>
      <p:sp>
        <p:nvSpPr>
          <p:cNvPr id="2003979" name="Text Box 11"/>
          <p:cNvSpPr txBox="1">
            <a:spLocks noChangeArrowheads="1"/>
          </p:cNvSpPr>
          <p:nvPr/>
        </p:nvSpPr>
        <p:spPr bwMode="auto">
          <a:xfrm>
            <a:off x="546100" y="1711325"/>
            <a:ext cx="8050213" cy="1187450"/>
          </a:xfrm>
          <a:prstGeom prst="rect">
            <a:avLst/>
          </a:prstGeom>
          <a:noFill/>
          <a:ln w="9525" algn="ctr">
            <a:noFill/>
            <a:miter lim="800000"/>
            <a:headEnd/>
            <a:tailEnd/>
          </a:ln>
          <a:effectLst/>
        </p:spPr>
        <p:txBody>
          <a:bodyPr>
            <a:spAutoFit/>
          </a:bodyPr>
          <a:lstStyle/>
          <a:p>
            <a:pPr>
              <a:spcBef>
                <a:spcPct val="20000"/>
              </a:spcBef>
              <a:buClrTx/>
              <a:buSzTx/>
              <a:buFontTx/>
              <a:buNone/>
            </a:pPr>
            <a:r>
              <a:rPr lang="en-GB"/>
              <a:t>The chloroplast is surrounded by a double membrane. It is filled with a liquid called the </a:t>
            </a:r>
            <a:r>
              <a:rPr lang="en-GB" b="1">
                <a:solidFill>
                  <a:srgbClr val="10BC45"/>
                </a:solidFill>
              </a:rPr>
              <a:t>stroma</a:t>
            </a:r>
            <a:r>
              <a:rPr lang="en-GB"/>
              <a:t>, and contains stacks of </a:t>
            </a:r>
            <a:r>
              <a:rPr lang="en-GB" b="1">
                <a:solidFill>
                  <a:srgbClr val="10BC45"/>
                </a:solidFill>
              </a:rPr>
              <a:t>thylakoid membranes</a:t>
            </a:r>
            <a:r>
              <a:rPr lang="en-GB"/>
              <a:t> called </a:t>
            </a:r>
            <a:r>
              <a:rPr lang="en-GB" b="1">
                <a:solidFill>
                  <a:srgbClr val="10BC45"/>
                </a:solidFill>
              </a:rPr>
              <a:t>grana</a:t>
            </a:r>
            <a:r>
              <a:rPr lang="en-GB"/>
              <a:t>.</a:t>
            </a:r>
          </a:p>
        </p:txBody>
      </p:sp>
      <p:grpSp>
        <p:nvGrpSpPr>
          <p:cNvPr id="2" name="Group 34"/>
          <p:cNvGrpSpPr>
            <a:grpSpLocks/>
          </p:cNvGrpSpPr>
          <p:nvPr/>
        </p:nvGrpSpPr>
        <p:grpSpPr bwMode="auto">
          <a:xfrm>
            <a:off x="774700" y="3943350"/>
            <a:ext cx="2603500" cy="1030288"/>
            <a:chOff x="488" y="2484"/>
            <a:chExt cx="1640" cy="649"/>
          </a:xfrm>
        </p:grpSpPr>
        <p:sp>
          <p:nvSpPr>
            <p:cNvPr id="2003981" name="Text Box 13"/>
            <p:cNvSpPr txBox="1">
              <a:spLocks noChangeArrowheads="1"/>
            </p:cNvSpPr>
            <p:nvPr/>
          </p:nvSpPr>
          <p:spPr bwMode="auto">
            <a:xfrm>
              <a:off x="488" y="2484"/>
              <a:ext cx="1106" cy="288"/>
            </a:xfrm>
            <a:prstGeom prst="rect">
              <a:avLst/>
            </a:prstGeom>
            <a:noFill/>
            <a:ln w="9525" algn="ctr">
              <a:noFill/>
              <a:miter lim="800000"/>
              <a:headEnd/>
              <a:tailEnd/>
            </a:ln>
            <a:effectLst/>
          </p:spPr>
          <p:txBody>
            <a:bodyPr>
              <a:spAutoFit/>
            </a:bodyPr>
            <a:lstStyle/>
            <a:p>
              <a:pPr marL="360363" indent="-360363">
                <a:spcBef>
                  <a:spcPct val="50000"/>
                </a:spcBef>
                <a:buFont typeface="Wingdings" pitchFamily="2" charset="2"/>
                <a:buNone/>
              </a:pPr>
              <a:r>
                <a:rPr lang="en-GB" b="1">
                  <a:solidFill>
                    <a:srgbClr val="10BC45"/>
                  </a:solidFill>
                </a:rPr>
                <a:t>stroma</a:t>
              </a:r>
            </a:p>
          </p:txBody>
        </p:sp>
        <p:sp>
          <p:nvSpPr>
            <p:cNvPr id="2003984" name="Line 16"/>
            <p:cNvSpPr>
              <a:spLocks noChangeShapeType="1"/>
            </p:cNvSpPr>
            <p:nvPr/>
          </p:nvSpPr>
          <p:spPr bwMode="auto">
            <a:xfrm>
              <a:off x="1282" y="2658"/>
              <a:ext cx="846" cy="475"/>
            </a:xfrm>
            <a:prstGeom prst="line">
              <a:avLst/>
            </a:prstGeom>
            <a:noFill/>
            <a:ln w="38100">
              <a:solidFill>
                <a:srgbClr val="000000"/>
              </a:solidFill>
              <a:round/>
              <a:headEnd type="oval" w="sm" len="sm"/>
              <a:tailEnd type="triangle" w="med" len="med"/>
            </a:ln>
            <a:effectLst/>
          </p:spPr>
          <p:txBody>
            <a:bodyPr>
              <a:spAutoFit/>
            </a:bodyPr>
            <a:lstStyle/>
            <a:p>
              <a:endParaRPr lang="en-GB"/>
            </a:p>
          </p:txBody>
        </p:sp>
      </p:grpSp>
      <p:grpSp>
        <p:nvGrpSpPr>
          <p:cNvPr id="3" name="Group 35"/>
          <p:cNvGrpSpPr>
            <a:grpSpLocks/>
          </p:cNvGrpSpPr>
          <p:nvPr/>
        </p:nvGrpSpPr>
        <p:grpSpPr bwMode="auto">
          <a:xfrm>
            <a:off x="4286250" y="4457700"/>
            <a:ext cx="4438650" cy="869950"/>
            <a:chOff x="2700" y="2808"/>
            <a:chExt cx="2796" cy="548"/>
          </a:xfrm>
        </p:grpSpPr>
        <p:sp>
          <p:nvSpPr>
            <p:cNvPr id="2003982" name="Text Box 14"/>
            <p:cNvSpPr txBox="1">
              <a:spLocks noChangeArrowheads="1"/>
            </p:cNvSpPr>
            <p:nvPr/>
          </p:nvSpPr>
          <p:spPr bwMode="auto">
            <a:xfrm>
              <a:off x="3430" y="3068"/>
              <a:ext cx="2066" cy="288"/>
            </a:xfrm>
            <a:prstGeom prst="rect">
              <a:avLst/>
            </a:prstGeom>
            <a:noFill/>
            <a:ln w="9525" algn="ctr">
              <a:noFill/>
              <a:miter lim="800000"/>
              <a:headEnd/>
              <a:tailEnd/>
            </a:ln>
            <a:effectLst/>
          </p:spPr>
          <p:txBody>
            <a:bodyPr>
              <a:spAutoFit/>
            </a:bodyPr>
            <a:lstStyle/>
            <a:p>
              <a:pPr marL="360363" indent="-360363">
                <a:spcBef>
                  <a:spcPct val="50000"/>
                </a:spcBef>
                <a:buFont typeface="Wingdings" pitchFamily="2" charset="2"/>
                <a:buNone/>
              </a:pPr>
              <a:r>
                <a:rPr lang="en-GB" b="1">
                  <a:solidFill>
                    <a:srgbClr val="10BC45"/>
                  </a:solidFill>
                </a:rPr>
                <a:t>thylakoid membrane</a:t>
              </a:r>
            </a:p>
          </p:txBody>
        </p:sp>
        <p:sp>
          <p:nvSpPr>
            <p:cNvPr id="2003987" name="Line 19"/>
            <p:cNvSpPr>
              <a:spLocks noChangeShapeType="1"/>
            </p:cNvSpPr>
            <p:nvPr/>
          </p:nvSpPr>
          <p:spPr bwMode="auto">
            <a:xfrm flipH="1" flipV="1">
              <a:off x="2700" y="2808"/>
              <a:ext cx="702" cy="398"/>
            </a:xfrm>
            <a:prstGeom prst="line">
              <a:avLst/>
            </a:prstGeom>
            <a:noFill/>
            <a:ln w="38100">
              <a:solidFill>
                <a:srgbClr val="000000"/>
              </a:solidFill>
              <a:round/>
              <a:headEnd type="oval" w="sm" len="sm"/>
              <a:tailEnd type="triangle" w="med" len="med"/>
            </a:ln>
            <a:effectLst/>
          </p:spPr>
          <p:txBody>
            <a:bodyPr>
              <a:spAutoFit/>
            </a:bodyPr>
            <a:lstStyle/>
            <a:p>
              <a:endParaRPr lang="en-GB"/>
            </a:p>
          </p:txBody>
        </p:sp>
      </p:grpSp>
      <p:sp>
        <p:nvSpPr>
          <p:cNvPr id="2003988" name="Text Box 20"/>
          <p:cNvSpPr txBox="1">
            <a:spLocks noChangeArrowheads="1"/>
          </p:cNvSpPr>
          <p:nvPr/>
        </p:nvSpPr>
        <p:spPr bwMode="auto">
          <a:xfrm>
            <a:off x="557213" y="5727700"/>
            <a:ext cx="8154987" cy="457200"/>
          </a:xfrm>
          <a:prstGeom prst="rect">
            <a:avLst/>
          </a:prstGeom>
          <a:noFill/>
          <a:ln w="9525" algn="ctr">
            <a:noFill/>
            <a:miter lim="800000"/>
            <a:headEnd/>
            <a:tailEnd/>
          </a:ln>
          <a:effectLst/>
        </p:spPr>
        <p:txBody>
          <a:bodyPr>
            <a:spAutoFit/>
          </a:bodyPr>
          <a:lstStyle/>
          <a:p>
            <a:pPr marL="360363" indent="-360363">
              <a:spcBef>
                <a:spcPct val="50000"/>
              </a:spcBef>
              <a:buFont typeface="Wingdings" pitchFamily="2" charset="2"/>
              <a:buNone/>
            </a:pPr>
            <a:r>
              <a:rPr lang="en-GB"/>
              <a:t>The thylakoid membranes are the site of </a:t>
            </a:r>
            <a:r>
              <a:rPr lang="en-GB" b="1">
                <a:solidFill>
                  <a:srgbClr val="10BC45"/>
                </a:solidFill>
              </a:rPr>
              <a:t>photosynthesis</a:t>
            </a:r>
            <a:r>
              <a:rPr lang="en-GB"/>
              <a:t>.</a:t>
            </a:r>
          </a:p>
        </p:txBody>
      </p:sp>
      <p:grpSp>
        <p:nvGrpSpPr>
          <p:cNvPr id="4" name="Group 36"/>
          <p:cNvGrpSpPr>
            <a:grpSpLocks/>
          </p:cNvGrpSpPr>
          <p:nvPr/>
        </p:nvGrpSpPr>
        <p:grpSpPr bwMode="auto">
          <a:xfrm>
            <a:off x="4194175" y="3349625"/>
            <a:ext cx="4779963" cy="704850"/>
            <a:chOff x="2642" y="2110"/>
            <a:chExt cx="3011" cy="444"/>
          </a:xfrm>
        </p:grpSpPr>
        <p:sp>
          <p:nvSpPr>
            <p:cNvPr id="2003993" name="Text Box 25"/>
            <p:cNvSpPr txBox="1">
              <a:spLocks noChangeArrowheads="1"/>
            </p:cNvSpPr>
            <p:nvPr/>
          </p:nvSpPr>
          <p:spPr bwMode="auto">
            <a:xfrm>
              <a:off x="4126" y="2110"/>
              <a:ext cx="1527" cy="288"/>
            </a:xfrm>
            <a:prstGeom prst="rect">
              <a:avLst/>
            </a:prstGeom>
            <a:noFill/>
            <a:ln w="9525" algn="ctr">
              <a:noFill/>
              <a:miter lim="800000"/>
              <a:headEnd/>
              <a:tailEnd/>
            </a:ln>
            <a:effectLst/>
          </p:spPr>
          <p:txBody>
            <a:bodyPr>
              <a:spAutoFit/>
            </a:bodyPr>
            <a:lstStyle/>
            <a:p>
              <a:pPr marL="360363" indent="-360363">
                <a:spcBef>
                  <a:spcPct val="50000"/>
                </a:spcBef>
                <a:buFont typeface="Wingdings" pitchFamily="2" charset="2"/>
                <a:buNone/>
              </a:pPr>
              <a:r>
                <a:rPr lang="en-GB" b="1">
                  <a:solidFill>
                    <a:srgbClr val="10BC45"/>
                  </a:solidFill>
                </a:rPr>
                <a:t>grana</a:t>
              </a:r>
            </a:p>
          </p:txBody>
        </p:sp>
        <p:sp>
          <p:nvSpPr>
            <p:cNvPr id="2003994" name="Line 26"/>
            <p:cNvSpPr>
              <a:spLocks noChangeShapeType="1"/>
            </p:cNvSpPr>
            <p:nvPr/>
          </p:nvSpPr>
          <p:spPr bwMode="auto">
            <a:xfrm flipH="1">
              <a:off x="2642" y="2283"/>
              <a:ext cx="1458" cy="91"/>
            </a:xfrm>
            <a:prstGeom prst="line">
              <a:avLst/>
            </a:prstGeom>
            <a:noFill/>
            <a:ln w="38100">
              <a:solidFill>
                <a:srgbClr val="000000"/>
              </a:solidFill>
              <a:round/>
              <a:headEnd type="oval" w="sm" len="sm"/>
              <a:tailEnd type="triangle" w="med" len="med"/>
            </a:ln>
            <a:effectLst/>
          </p:spPr>
          <p:txBody>
            <a:bodyPr>
              <a:spAutoFit/>
            </a:bodyPr>
            <a:lstStyle/>
            <a:p>
              <a:endParaRPr lang="en-GB"/>
            </a:p>
          </p:txBody>
        </p:sp>
        <p:sp>
          <p:nvSpPr>
            <p:cNvPr id="2003995" name="Line 27"/>
            <p:cNvSpPr>
              <a:spLocks noChangeShapeType="1"/>
            </p:cNvSpPr>
            <p:nvPr/>
          </p:nvSpPr>
          <p:spPr bwMode="auto">
            <a:xfrm flipH="1">
              <a:off x="2880" y="2283"/>
              <a:ext cx="1220" cy="271"/>
            </a:xfrm>
            <a:prstGeom prst="line">
              <a:avLst/>
            </a:prstGeom>
            <a:noFill/>
            <a:ln w="38100">
              <a:solidFill>
                <a:srgbClr val="000000"/>
              </a:solidFill>
              <a:round/>
              <a:headEnd type="oval" w="sm" len="sm"/>
              <a:tailEnd type="triangle" w="med" len="med"/>
            </a:ln>
            <a:effectLst/>
          </p:spPr>
          <p:txBody>
            <a:bodyPr>
              <a:spAutoFit/>
            </a:bodyPr>
            <a:lstStyle/>
            <a:p>
              <a:endParaRPr lang="en-GB"/>
            </a:p>
          </p:txBody>
        </p:sp>
      </p:grpSp>
      <p:pic>
        <p:nvPicPr>
          <p:cNvPr id="2003996" name="Picture 28"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pic>
        <p:nvPicPr>
          <p:cNvPr id="2003997" name="Picture 29" descr="notes_icon"/>
          <p:cNvPicPr>
            <a:picLocks noChangeAspect="1" noChangeArrowheads="1"/>
          </p:cNvPicPr>
          <p:nvPr/>
        </p:nvPicPr>
        <p:blipFill>
          <a:blip r:embed="rId5" cstate="print"/>
          <a:srcRect/>
          <a:stretch>
            <a:fillRect/>
          </a:stretch>
        </p:blipFill>
        <p:spPr bwMode="auto">
          <a:xfrm>
            <a:off x="7443788" y="150813"/>
            <a:ext cx="442912" cy="3873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03979"/>
                                        </p:tgtEl>
                                        <p:attrNameLst>
                                          <p:attrName>style.visibility</p:attrName>
                                        </p:attrNameLst>
                                      </p:cBhvr>
                                      <p:to>
                                        <p:strVal val="visible"/>
                                      </p:to>
                                    </p:set>
                                    <p:animEffect transition="in" filter="dissolve">
                                      <p:cBhvr>
                                        <p:cTn id="7" dur="500"/>
                                        <p:tgtEl>
                                          <p:spTgt spid="200397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04001"/>
                                        </p:tgtEl>
                                        <p:attrNameLst>
                                          <p:attrName>style.visibility</p:attrName>
                                        </p:attrNameLst>
                                      </p:cBhvr>
                                      <p:to>
                                        <p:strVal val="visible"/>
                                      </p:to>
                                    </p:set>
                                    <p:animEffect transition="in" filter="wipe(up)">
                                      <p:cBhvr>
                                        <p:cTn id="11" dur="500"/>
                                        <p:tgtEl>
                                          <p:spTgt spid="200400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03988"/>
                                        </p:tgtEl>
                                        <p:attrNameLst>
                                          <p:attrName>style.visibility</p:attrName>
                                        </p:attrNameLst>
                                      </p:cBhvr>
                                      <p:to>
                                        <p:strVal val="visible"/>
                                      </p:to>
                                    </p:set>
                                    <p:animEffect transition="in" filter="dissolve">
                                      <p:cBhvr>
                                        <p:cTn id="16" dur="500"/>
                                        <p:tgtEl>
                                          <p:spTgt spid="2003988"/>
                                        </p:tgtEl>
                                      </p:cBhvr>
                                    </p:animEffect>
                                  </p:childTnLst>
                                </p:cTn>
                              </p:par>
                              <p:par>
                                <p:cTn id="17" presetID="1" presetClass="entr" presetSubtype="0" fill="hold" nodeType="withEffect">
                                  <p:stCondLst>
                                    <p:cond delay="0"/>
                                  </p:stCondLst>
                                  <p:childTnLst>
                                    <p:set>
                                      <p:cBhvr>
                                        <p:cTn id="18" dur="1" fill="hold">
                                          <p:stCondLst>
                                            <p:cond delay="0"/>
                                          </p:stCondLst>
                                        </p:cTn>
                                        <p:tgtEl>
                                          <p:spTgt spid="2003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3979" grpId="0"/>
      <p:bldP spid="20039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1935" name="Picture 15" descr="vacuoles"/>
          <p:cNvPicPr>
            <a:picLocks noChangeAspect="1" noChangeArrowheads="1"/>
          </p:cNvPicPr>
          <p:nvPr/>
        </p:nvPicPr>
        <p:blipFill>
          <a:blip r:embed="rId3" cstate="print"/>
          <a:srcRect/>
          <a:stretch>
            <a:fillRect/>
          </a:stretch>
        </p:blipFill>
        <p:spPr bwMode="auto">
          <a:xfrm>
            <a:off x="4473575" y="1773238"/>
            <a:ext cx="4286250" cy="3286125"/>
          </a:xfrm>
          <a:prstGeom prst="rect">
            <a:avLst/>
          </a:prstGeom>
          <a:noFill/>
        </p:spPr>
      </p:pic>
      <p:sp>
        <p:nvSpPr>
          <p:cNvPr id="2001927" name="Text Box 7"/>
          <p:cNvSpPr txBox="1">
            <a:spLocks noChangeArrowheads="1"/>
          </p:cNvSpPr>
          <p:nvPr/>
        </p:nvSpPr>
        <p:spPr bwMode="auto">
          <a:xfrm>
            <a:off x="557213" y="800100"/>
            <a:ext cx="8240712" cy="1187450"/>
          </a:xfrm>
          <a:prstGeom prst="rect">
            <a:avLst/>
          </a:prstGeom>
          <a:noFill/>
          <a:ln w="9525" algn="ctr">
            <a:noFill/>
            <a:miter lim="800000"/>
            <a:headEnd/>
            <a:tailEnd/>
          </a:ln>
          <a:effectLst/>
        </p:spPr>
        <p:txBody>
          <a:bodyPr>
            <a:spAutoFit/>
          </a:bodyPr>
          <a:lstStyle/>
          <a:p>
            <a:pPr>
              <a:buFont typeface="Wingdings" pitchFamily="2" charset="2"/>
              <a:buNone/>
            </a:pPr>
            <a:r>
              <a:rPr lang="en-GB"/>
              <a:t>Permanent </a:t>
            </a:r>
            <a:r>
              <a:rPr lang="en-GB" b="1">
                <a:solidFill>
                  <a:srgbClr val="10BC45"/>
                </a:solidFill>
              </a:rPr>
              <a:t>vacuoles</a:t>
            </a:r>
            <a:r>
              <a:rPr lang="en-GB"/>
              <a:t> only exist in plant cells. Animal cells can contain temporary vacuoles but they are not common features.</a:t>
            </a:r>
          </a:p>
        </p:txBody>
      </p:sp>
      <p:sp>
        <p:nvSpPr>
          <p:cNvPr id="2001928" name="Text Box 8"/>
          <p:cNvSpPr txBox="1">
            <a:spLocks noChangeArrowheads="1"/>
          </p:cNvSpPr>
          <p:nvPr/>
        </p:nvSpPr>
        <p:spPr bwMode="auto">
          <a:xfrm>
            <a:off x="557213" y="2311400"/>
            <a:ext cx="3532187" cy="2647950"/>
          </a:xfrm>
          <a:prstGeom prst="rect">
            <a:avLst/>
          </a:prstGeom>
          <a:noFill/>
          <a:ln w="9525" algn="ctr">
            <a:noFill/>
            <a:miter lim="800000"/>
            <a:headEnd/>
            <a:tailEnd/>
          </a:ln>
          <a:effectLst/>
        </p:spPr>
        <p:txBody>
          <a:bodyPr>
            <a:spAutoFit/>
          </a:bodyPr>
          <a:lstStyle/>
          <a:p>
            <a:pPr>
              <a:buFont typeface="Wingdings" pitchFamily="2" charset="2"/>
              <a:buNone/>
            </a:pPr>
            <a:r>
              <a:rPr lang="en-GB"/>
              <a:t>A vacuole consists of a membrane called the </a:t>
            </a:r>
            <a:r>
              <a:rPr lang="en-GB" b="1">
                <a:solidFill>
                  <a:srgbClr val="10BC45"/>
                </a:solidFill>
              </a:rPr>
              <a:t>tonoplast</a:t>
            </a:r>
            <a:r>
              <a:rPr lang="en-GB"/>
              <a:t>, filled with cell sap – a watery solution of different substances, including sugars, enzymes and pigments.</a:t>
            </a:r>
          </a:p>
        </p:txBody>
      </p:sp>
      <p:sp>
        <p:nvSpPr>
          <p:cNvPr id="2001930" name="Text Box 10"/>
          <p:cNvSpPr txBox="1">
            <a:spLocks noChangeArrowheads="1"/>
          </p:cNvSpPr>
          <p:nvPr/>
        </p:nvSpPr>
        <p:spPr bwMode="auto">
          <a:xfrm>
            <a:off x="557213" y="5283200"/>
            <a:ext cx="8586787" cy="822325"/>
          </a:xfrm>
          <a:prstGeom prst="rect">
            <a:avLst/>
          </a:prstGeom>
          <a:noFill/>
          <a:ln w="9525" algn="ctr">
            <a:noFill/>
            <a:miter lim="800000"/>
            <a:headEnd/>
            <a:tailEnd/>
          </a:ln>
          <a:effectLst/>
        </p:spPr>
        <p:txBody>
          <a:bodyPr>
            <a:spAutoFit/>
          </a:bodyPr>
          <a:lstStyle/>
          <a:p>
            <a:pPr>
              <a:buFont typeface="Wingdings" pitchFamily="2" charset="2"/>
              <a:buNone/>
            </a:pPr>
            <a:r>
              <a:rPr lang="en-GB"/>
              <a:t>The vacuole is important in keeping the cell firm. When the vacuole is full of sap the cell is said to be </a:t>
            </a:r>
            <a:r>
              <a:rPr lang="en-GB" b="1">
                <a:solidFill>
                  <a:srgbClr val="10BC45"/>
                </a:solidFill>
              </a:rPr>
              <a:t>turgid</a:t>
            </a:r>
            <a:r>
              <a:rPr lang="en-GB"/>
              <a:t>.</a:t>
            </a:r>
          </a:p>
        </p:txBody>
      </p:sp>
      <p:sp>
        <p:nvSpPr>
          <p:cNvPr id="2001931" name="Rectangle 11"/>
          <p:cNvSpPr>
            <a:spLocks noGrp="1" noChangeArrowheads="1"/>
          </p:cNvSpPr>
          <p:nvPr>
            <p:ph type="title"/>
          </p:nvPr>
        </p:nvSpPr>
        <p:spPr/>
        <p:txBody>
          <a:bodyPr/>
          <a:lstStyle/>
          <a:p>
            <a:r>
              <a:rPr lang="en-GB"/>
              <a:t>Vacuoles</a:t>
            </a:r>
          </a:p>
        </p:txBody>
      </p:sp>
      <p:pic>
        <p:nvPicPr>
          <p:cNvPr id="2001932" name="Picture 12"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pic>
        <p:nvPicPr>
          <p:cNvPr id="2001933" name="Picture 13" descr="notes_icon"/>
          <p:cNvPicPr>
            <a:picLocks noChangeAspect="1" noChangeArrowheads="1"/>
          </p:cNvPicPr>
          <p:nvPr/>
        </p:nvPicPr>
        <p:blipFill>
          <a:blip r:embed="rId5" cstate="print"/>
          <a:srcRect/>
          <a:stretch>
            <a:fillRect/>
          </a:stretch>
        </p:blipFill>
        <p:spPr bwMode="auto">
          <a:xfrm>
            <a:off x="7443788" y="150813"/>
            <a:ext cx="442912" cy="3873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01928"/>
                                        </p:tgtEl>
                                        <p:attrNameLst>
                                          <p:attrName>style.visibility</p:attrName>
                                        </p:attrNameLst>
                                      </p:cBhvr>
                                      <p:to>
                                        <p:strVal val="visible"/>
                                      </p:to>
                                    </p:set>
                                    <p:animEffect transition="in" filter="dissolve">
                                      <p:cBhvr>
                                        <p:cTn id="7" dur="500"/>
                                        <p:tgtEl>
                                          <p:spTgt spid="20019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01935"/>
                                        </p:tgtEl>
                                        <p:attrNameLst>
                                          <p:attrName>style.visibility</p:attrName>
                                        </p:attrNameLst>
                                      </p:cBhvr>
                                      <p:to>
                                        <p:strVal val="visible"/>
                                      </p:to>
                                    </p:set>
                                    <p:animEffect transition="in" filter="wipe(left)">
                                      <p:cBhvr>
                                        <p:cTn id="11" dur="500"/>
                                        <p:tgtEl>
                                          <p:spTgt spid="200193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01930"/>
                                        </p:tgtEl>
                                        <p:attrNameLst>
                                          <p:attrName>style.visibility</p:attrName>
                                        </p:attrNameLst>
                                      </p:cBhvr>
                                      <p:to>
                                        <p:strVal val="visible"/>
                                      </p:to>
                                    </p:set>
                                    <p:animEffect transition="in" filter="dissolve">
                                      <p:cBhvr>
                                        <p:cTn id="16" dur="500"/>
                                        <p:tgtEl>
                                          <p:spTgt spid="2001930"/>
                                        </p:tgtEl>
                                      </p:cBhvr>
                                    </p:animEffect>
                                  </p:childTnLst>
                                </p:cTn>
                              </p:par>
                              <p:par>
                                <p:cTn id="17" presetID="1" presetClass="entr" presetSubtype="0" fill="hold" nodeType="withEffect">
                                  <p:stCondLst>
                                    <p:cond delay="0"/>
                                  </p:stCondLst>
                                  <p:childTnLst>
                                    <p:set>
                                      <p:cBhvr>
                                        <p:cTn id="18" dur="1" fill="hold">
                                          <p:stCondLst>
                                            <p:cond delay="0"/>
                                          </p:stCondLst>
                                        </p:cTn>
                                        <p:tgtEl>
                                          <p:spTgt spid="2001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1928" grpId="0"/>
      <p:bldP spid="20019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60363" marR="0" indent="-360363" algn="l" defTabSz="914400" rtl="0" eaLnBrk="1" fontAlgn="base" latinLnBrk="0" hangingPunct="1">
          <a:lnSpc>
            <a:spcPct val="100000"/>
          </a:lnSpc>
          <a:spcBef>
            <a:spcPct val="0"/>
          </a:spcBef>
          <a:spcAft>
            <a:spcPct val="0"/>
          </a:spcAft>
          <a:buClr>
            <a:srgbClr val="10BC45"/>
          </a:buClr>
          <a:buSzPct val="80000"/>
          <a:buFont typeface="Wingdings" pitchFamily="2" charset="2"/>
          <a:buChar char="l"/>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60363" marR="0" indent="-360363" algn="l" defTabSz="914400" rtl="0" eaLnBrk="1" fontAlgn="base" latinLnBrk="0" hangingPunct="1">
          <a:lnSpc>
            <a:spcPct val="100000"/>
          </a:lnSpc>
          <a:spcBef>
            <a:spcPct val="0"/>
          </a:spcBef>
          <a:spcAft>
            <a:spcPct val="0"/>
          </a:spcAft>
          <a:buClr>
            <a:srgbClr val="10BC45"/>
          </a:buClr>
          <a:buSzPct val="80000"/>
          <a:buFont typeface="Wingdings" pitchFamily="2" charset="2"/>
          <a:buChar char="l"/>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1215</Words>
  <Application>Microsoft Macintosh PowerPoint</Application>
  <PresentationFormat>On-screen Show (4:3)</PresentationFormat>
  <Paragraphs>131</Paragraphs>
  <Slides>15</Slides>
  <Notes>6</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Default Design</vt:lpstr>
      <vt:lpstr>Cells – Animal, Plant, Eukaryote, Prokaryote</vt:lpstr>
      <vt:lpstr>Animal v Plant cells</vt:lpstr>
      <vt:lpstr>PowerPoint Presentation</vt:lpstr>
      <vt:lpstr>Comparison Table</vt:lpstr>
      <vt:lpstr>What is a cell?</vt:lpstr>
      <vt:lpstr>What is a eukaryote?</vt:lpstr>
      <vt:lpstr>Plant cells</vt:lpstr>
      <vt:lpstr>Chloroplasts</vt:lpstr>
      <vt:lpstr>Vacuoles</vt:lpstr>
      <vt:lpstr>Animals vs. Plants</vt:lpstr>
      <vt:lpstr>PowerPoint Presentation</vt:lpstr>
      <vt:lpstr>The cell wall</vt:lpstr>
      <vt:lpstr>Cytoskeleton - microfilaments</vt:lpstr>
      <vt:lpstr>Cytoskeleton - Microtubules</vt:lpstr>
      <vt:lpstr>Cytoskeleton – Microtubule motors</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know if something is living?</dc:title>
  <dc:creator>seranb</dc:creator>
  <cp:lastModifiedBy>Varinderjeet Bimmut</cp:lastModifiedBy>
  <cp:revision>16</cp:revision>
  <dcterms:created xsi:type="dcterms:W3CDTF">2013-08-10T20:21:29Z</dcterms:created>
  <dcterms:modified xsi:type="dcterms:W3CDTF">2015-04-10T15:57:45Z</dcterms:modified>
</cp:coreProperties>
</file>