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15397-5ED9-48F9-B725-6738B0B12E80}" type="datetimeFigureOut">
              <a:rPr lang="en-GB" smtClean="0"/>
              <a:pPr/>
              <a:t>18/12/2012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A3684-4DC4-4A4F-8658-02BBAAD9757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Nitrogen Cycle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Ammonification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764704"/>
            <a:ext cx="8964488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When organisms die (and produce waste), </a:t>
            </a:r>
            <a:r>
              <a:rPr lang="en-GB" sz="2500" b="1" dirty="0" smtClean="0"/>
              <a:t>microbial saprophytes </a:t>
            </a:r>
            <a:r>
              <a:rPr lang="en-GB" sz="2500" dirty="0" smtClean="0"/>
              <a:t>release nitrogen locked in this material back to the environment.</a:t>
            </a:r>
          </a:p>
          <a:p>
            <a:endParaRPr lang="en-GB" sz="2500" dirty="0"/>
          </a:p>
          <a:p>
            <a:r>
              <a:rPr lang="en-GB" sz="2500" dirty="0" smtClean="0"/>
              <a:t>More specifically, the proteins in </a:t>
            </a:r>
            <a:r>
              <a:rPr lang="en-GB" sz="2500" b="1" dirty="0" smtClean="0"/>
              <a:t>detritus</a:t>
            </a:r>
            <a:r>
              <a:rPr lang="en-GB" sz="2500" dirty="0" smtClean="0"/>
              <a:t> is broken down in two stages: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Delaware Route 4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1" y="188641"/>
            <a:ext cx="432047" cy="432048"/>
          </a:xfrm>
          <a:prstGeom prst="rect">
            <a:avLst/>
          </a:prstGeom>
          <a:noFill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106291"/>
            <a:ext cx="8719384" cy="11868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851920" y="3717032"/>
            <a:ext cx="79208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3528" y="4581128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Step 1:</a:t>
            </a:r>
          </a:p>
          <a:p>
            <a:pPr algn="ctr"/>
            <a:r>
              <a:rPr lang="en-GB" sz="2400" dirty="0" smtClean="0"/>
              <a:t>The saprophytes release enzymes which digest proteins into amino acids.</a:t>
            </a:r>
            <a:endParaRPr lang="en-GB" sz="2400" dirty="0"/>
          </a:p>
        </p:txBody>
      </p:sp>
      <p:cxnSp>
        <p:nvCxnSpPr>
          <p:cNvPr id="15" name="Straight Arrow Connector 14"/>
          <p:cNvCxnSpPr>
            <a:stCxn id="13" idx="0"/>
          </p:cNvCxnSpPr>
          <p:nvPr/>
        </p:nvCxnSpPr>
        <p:spPr>
          <a:xfrm flipV="1">
            <a:off x="1907704" y="3573016"/>
            <a:ext cx="0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3888" y="4581128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Step 2:</a:t>
            </a:r>
          </a:p>
          <a:p>
            <a:pPr algn="ctr"/>
            <a:r>
              <a:rPr lang="en-GB" sz="2400" dirty="0" smtClean="0"/>
              <a:t>The amino group is removed from the amino acids, which then dissolves in soil to form NH</a:t>
            </a:r>
            <a:r>
              <a:rPr lang="en-GB" sz="2400" baseline="-25000" dirty="0" smtClean="0"/>
              <a:t>4</a:t>
            </a:r>
            <a:r>
              <a:rPr lang="en-GB" sz="2400" baseline="30000" dirty="0" smtClean="0"/>
              <a:t>+ </a:t>
            </a:r>
            <a:r>
              <a:rPr lang="en-GB" sz="2400" dirty="0" smtClean="0"/>
              <a:t>ions.</a:t>
            </a:r>
            <a:endParaRPr lang="en-GB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4644008" y="4149080"/>
            <a:ext cx="792088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err="1" smtClean="0"/>
              <a:t>Denitrification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764704"/>
            <a:ext cx="8964488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Anaerobic bacteria called </a:t>
            </a:r>
            <a:r>
              <a:rPr lang="en-GB" sz="2500" b="1" u="sng" dirty="0" smtClean="0"/>
              <a:t>denitrifying bacteria</a:t>
            </a:r>
            <a:r>
              <a:rPr lang="en-GB" sz="2500" dirty="0" smtClean="0"/>
              <a:t> are responsible for the constant </a:t>
            </a:r>
            <a:r>
              <a:rPr lang="en-GB" sz="2500" b="1" dirty="0" smtClean="0"/>
              <a:t>loss</a:t>
            </a:r>
            <a:r>
              <a:rPr lang="en-GB" sz="2500" dirty="0" smtClean="0"/>
              <a:t> of useful nitrogen from soil.</a:t>
            </a:r>
          </a:p>
          <a:p>
            <a:endParaRPr lang="en-GB" sz="2500" dirty="0"/>
          </a:p>
          <a:p>
            <a:endParaRPr lang="en-GB" sz="2500" dirty="0" smtClean="0"/>
          </a:p>
          <a:p>
            <a:r>
              <a:rPr lang="en-GB" sz="2500" dirty="0" smtClean="0"/>
              <a:t>The bacteria thrive in oxygen-poor, water-logged soil.</a:t>
            </a:r>
          </a:p>
          <a:p>
            <a:endParaRPr lang="en-GB" sz="2500" dirty="0"/>
          </a:p>
          <a:p>
            <a:r>
              <a:rPr lang="en-GB" sz="2500" dirty="0" smtClean="0"/>
              <a:t>Denitrifying bacteria ‘complete the jigsaw’ of the nitrogen cycle.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4578" name="Picture 2" descr="Delaware Route 5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5" y="188641"/>
            <a:ext cx="432047" cy="432048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907704" y="177281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NO</a:t>
            </a:r>
            <a:r>
              <a:rPr lang="en-GB" sz="3200" baseline="-25000" dirty="0" smtClean="0"/>
              <a:t>3</a:t>
            </a:r>
            <a:r>
              <a:rPr lang="en-GB" sz="3200" baseline="30000" dirty="0" smtClean="0"/>
              <a:t>-</a:t>
            </a:r>
            <a:r>
              <a:rPr lang="en-GB" sz="3200" dirty="0" smtClean="0"/>
              <a:t>   </a:t>
            </a:r>
            <a:r>
              <a:rPr lang="en-GB" sz="3200" dirty="0" smtClean="0">
                <a:sym typeface="Wingdings" pitchFamily="2" charset="2"/>
              </a:rPr>
              <a:t>   N</a:t>
            </a:r>
            <a:r>
              <a:rPr lang="en-GB" sz="3200" baseline="-25000" dirty="0" smtClean="0">
                <a:sym typeface="Wingdings" pitchFamily="2" charset="2"/>
              </a:rPr>
              <a:t>2</a:t>
            </a:r>
            <a:endParaRPr lang="en-GB" sz="3200" baseline="-25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5126" y="836712"/>
            <a:ext cx="7295345" cy="568863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9512" y="107340"/>
            <a:ext cx="586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Nitrogen Cycle</a:t>
            </a:r>
            <a:endParaRPr lang="en-GB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upload.wikimedia.org/wikipedia/commons/thumb/f/fe/Nitrogen_Cycle.svg/320px-Nitrogen_Cyc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32656"/>
            <a:ext cx="8160903" cy="6120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that the </a:t>
            </a:r>
            <a:r>
              <a:rPr lang="en-GB" sz="2800" b="1" dirty="0" smtClean="0"/>
              <a:t>Nitrogen Cycle </a:t>
            </a:r>
            <a:r>
              <a:rPr lang="en-GB" sz="2800" dirty="0" smtClean="0"/>
              <a:t>is composed of the following processes: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To be able to use this information to answer exam questions where applied knowledge is required.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988840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Nitrogen-Fixation</a:t>
            </a:r>
          </a:p>
          <a:p>
            <a:pPr algn="ctr"/>
            <a:r>
              <a:rPr lang="en-GB" sz="2400" dirty="0" smtClean="0"/>
              <a:t>Nitrification</a:t>
            </a:r>
          </a:p>
          <a:p>
            <a:pPr algn="ctr"/>
            <a:r>
              <a:rPr lang="en-GB" sz="2400" dirty="0" smtClean="0"/>
              <a:t>Assimilation (uptake)</a:t>
            </a:r>
          </a:p>
          <a:p>
            <a:pPr algn="ctr"/>
            <a:r>
              <a:rPr lang="en-GB" sz="2400" dirty="0" smtClean="0"/>
              <a:t>Ammonification</a:t>
            </a:r>
          </a:p>
          <a:p>
            <a:pPr algn="ctr"/>
            <a:r>
              <a:rPr lang="en-GB" sz="2400" dirty="0" smtClean="0"/>
              <a:t>Denitrificaton</a:t>
            </a:r>
            <a:endParaRPr lang="en-GB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To understand that the </a:t>
            </a:r>
            <a:r>
              <a:rPr lang="en-GB" sz="2800" b="1" dirty="0" smtClean="0"/>
              <a:t>Nitrogen Cycle </a:t>
            </a:r>
            <a:r>
              <a:rPr lang="en-GB" sz="2800" dirty="0" smtClean="0"/>
              <a:t>is composed of the following processes: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To be able to use this information to answer exam questions where applied knowledge is required.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988840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Nitrogen-Fixation</a:t>
            </a:r>
          </a:p>
          <a:p>
            <a:pPr algn="ctr"/>
            <a:r>
              <a:rPr lang="en-GB" sz="2400" dirty="0" smtClean="0"/>
              <a:t>Nitrification</a:t>
            </a:r>
          </a:p>
          <a:p>
            <a:pPr algn="ctr"/>
            <a:r>
              <a:rPr lang="en-GB" sz="2400" dirty="0" smtClean="0"/>
              <a:t>Assimilation (uptake)</a:t>
            </a:r>
          </a:p>
          <a:p>
            <a:pPr algn="ctr"/>
            <a:r>
              <a:rPr lang="en-GB" sz="2400" dirty="0" smtClean="0"/>
              <a:t>Ammonification</a:t>
            </a:r>
          </a:p>
          <a:p>
            <a:pPr algn="ctr"/>
            <a:r>
              <a:rPr lang="en-GB" sz="2400" dirty="0" smtClean="0"/>
              <a:t>Denitrificaton</a:t>
            </a:r>
            <a:endParaRPr lang="en-GB" sz="24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Nutrient Cycling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Matter cycles between the </a:t>
            </a:r>
            <a:r>
              <a:rPr lang="en-GB" sz="2500" b="1" dirty="0" smtClean="0"/>
              <a:t>non-living</a:t>
            </a:r>
            <a:r>
              <a:rPr lang="en-GB" sz="2500" dirty="0" smtClean="0"/>
              <a:t> and </a:t>
            </a:r>
            <a:r>
              <a:rPr lang="en-GB" sz="2500" b="1" dirty="0" smtClean="0"/>
              <a:t>living</a:t>
            </a:r>
            <a:r>
              <a:rPr lang="en-GB" sz="2500" dirty="0" smtClean="0"/>
              <a:t> components of an ecosystem.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Simple, inorganic molecules are </a:t>
            </a:r>
            <a:r>
              <a:rPr lang="en-GB" sz="2500" b="1" u="sng" dirty="0" smtClean="0"/>
              <a:t>fixed</a:t>
            </a:r>
            <a:r>
              <a:rPr lang="en-GB" sz="2500" dirty="0" smtClean="0"/>
              <a:t> from the environment by </a:t>
            </a:r>
            <a:r>
              <a:rPr lang="en-GB" sz="2500" b="1" dirty="0" smtClean="0"/>
              <a:t>producers </a:t>
            </a:r>
            <a:r>
              <a:rPr lang="en-GB" sz="2500" dirty="0" smtClean="0"/>
              <a:t>and </a:t>
            </a:r>
            <a:r>
              <a:rPr lang="en-GB" sz="2500" b="1" dirty="0" smtClean="0"/>
              <a:t>microbes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These are then built in to complex, organic molecules which are passed down the food chain.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467544" y="1959223"/>
            <a:ext cx="3168352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1032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264968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22556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</a:t>
            </a:r>
            <a:r>
              <a:rPr lang="en-GB" sz="2400" dirty="0" smtClean="0"/>
              <a:t>O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9" name="TextBox 8"/>
          <p:cNvSpPr txBox="1"/>
          <p:nvPr/>
        </p:nvSpPr>
        <p:spPr>
          <a:xfrm>
            <a:off x="979984" y="3297758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NH</a:t>
            </a:r>
            <a:r>
              <a:rPr lang="en-GB" sz="2400" baseline="-25000" dirty="0" smtClean="0"/>
              <a:t>3</a:t>
            </a:r>
            <a:endParaRPr lang="en-GB" sz="24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060104" y="3450158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</a:t>
            </a:r>
            <a:r>
              <a:rPr lang="en-GB" sz="2400" baseline="-25000" dirty="0"/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99792" y="2895327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</a:t>
            </a:r>
            <a:r>
              <a:rPr lang="en-GB" sz="2400" baseline="-25000" dirty="0" smtClean="0"/>
              <a:t>2</a:t>
            </a:r>
            <a:r>
              <a:rPr lang="en-GB" sz="2400" dirty="0"/>
              <a:t>O</a:t>
            </a:r>
            <a:endParaRPr lang="en-GB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411946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NON-LIVING COMPONENT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5580112" y="1959223"/>
            <a:ext cx="3168352" cy="2160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364088" y="411946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LIVING COMPONENT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220486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</a:t>
            </a:r>
            <a:r>
              <a:rPr lang="en-GB" sz="2400" baseline="-25000" dirty="0" smtClean="0"/>
              <a:t>6</a:t>
            </a:r>
            <a:r>
              <a:rPr lang="en-GB" sz="2400" dirty="0" smtClean="0"/>
              <a:t>H</a:t>
            </a:r>
            <a:r>
              <a:rPr lang="en-GB" sz="2400" baseline="-25000" dirty="0" smtClean="0"/>
              <a:t>12</a:t>
            </a:r>
            <a:r>
              <a:rPr lang="en-GB" sz="2400" dirty="0" smtClean="0"/>
              <a:t>O</a:t>
            </a:r>
            <a:r>
              <a:rPr lang="en-GB" sz="2400" baseline="-25000" dirty="0" smtClean="0"/>
              <a:t>6</a:t>
            </a:r>
            <a:endParaRPr lang="en-GB" sz="24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292494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DNA</a:t>
            </a:r>
            <a:endParaRPr lang="en-GB" sz="2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5580112" y="357301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PROTEINS</a:t>
            </a:r>
            <a:endParaRPr lang="en-GB" sz="24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6876256" y="23488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LIPIDS</a:t>
            </a:r>
            <a:endParaRPr lang="en-GB" sz="2400" baseline="-250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03848" y="278092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707904" y="227687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Producers</a:t>
            </a:r>
            <a:endParaRPr lang="en-GB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707904" y="285293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Microbes</a:t>
            </a:r>
            <a:endParaRPr lang="en-GB" sz="2400" b="1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Nutrient Cycling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Eventually the complex, organic molecules are returned to the environment by </a:t>
            </a:r>
            <a:r>
              <a:rPr lang="en-GB" sz="2500" b="1" u="sng" dirty="0" smtClean="0"/>
              <a:t>decomposers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 smtClean="0"/>
          </a:p>
          <a:p>
            <a:r>
              <a:rPr lang="en-GB" sz="2500" dirty="0" smtClean="0"/>
              <a:t>This is where matter returns to the non-living component of the ecosystem.</a:t>
            </a:r>
          </a:p>
          <a:p>
            <a:r>
              <a:rPr lang="en-GB" sz="2500" dirty="0" smtClean="0"/>
              <a:t>Without </a:t>
            </a:r>
            <a:r>
              <a:rPr lang="en-GB" sz="2500" b="1" dirty="0" smtClean="0"/>
              <a:t>producers, microbes </a:t>
            </a:r>
            <a:r>
              <a:rPr lang="en-GB" sz="2500" dirty="0" smtClean="0"/>
              <a:t>and </a:t>
            </a:r>
            <a:r>
              <a:rPr lang="en-GB" sz="2500" b="1" dirty="0" smtClean="0"/>
              <a:t>decomposers</a:t>
            </a:r>
            <a:r>
              <a:rPr lang="en-GB" sz="2500" dirty="0"/>
              <a:t> </a:t>
            </a:r>
            <a:r>
              <a:rPr lang="en-GB" sz="2500" dirty="0" smtClean="0"/>
              <a:t>there would be no nutrient cycling and no life.</a:t>
            </a:r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23" name="Rectangle 22"/>
          <p:cNvSpPr/>
          <p:nvPr/>
        </p:nvSpPr>
        <p:spPr>
          <a:xfrm>
            <a:off x="5580112" y="1959223"/>
            <a:ext cx="3168352" cy="21602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364088" y="411946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LIVING COMPONENT</a:t>
            </a:r>
            <a:endParaRPr lang="en-GB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8104" y="220486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</a:t>
            </a:r>
            <a:r>
              <a:rPr lang="en-GB" sz="2400" baseline="-25000" dirty="0" smtClean="0"/>
              <a:t>6</a:t>
            </a:r>
            <a:r>
              <a:rPr lang="en-GB" sz="2400" dirty="0" smtClean="0"/>
              <a:t>H</a:t>
            </a:r>
            <a:r>
              <a:rPr lang="en-GB" sz="2400" baseline="-25000" dirty="0" smtClean="0"/>
              <a:t>12</a:t>
            </a:r>
            <a:r>
              <a:rPr lang="en-GB" sz="2400" dirty="0" smtClean="0"/>
              <a:t>O</a:t>
            </a:r>
            <a:r>
              <a:rPr lang="en-GB" sz="2400" baseline="-25000" dirty="0" smtClean="0"/>
              <a:t>6</a:t>
            </a:r>
            <a:endParaRPr lang="en-GB" sz="2400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6300192" y="292494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DNA</a:t>
            </a:r>
            <a:endParaRPr lang="en-GB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5580112" y="357301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PROTEINS</a:t>
            </a:r>
            <a:endParaRPr lang="en-GB" sz="24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6876256" y="23488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LIPIDS</a:t>
            </a:r>
            <a:endParaRPr lang="en-GB" sz="2400" baseline="-25000" dirty="0"/>
          </a:p>
        </p:txBody>
      </p:sp>
      <p:sp>
        <p:nvSpPr>
          <p:cNvPr id="29" name="Rectangle 28"/>
          <p:cNvSpPr/>
          <p:nvPr/>
        </p:nvSpPr>
        <p:spPr>
          <a:xfrm>
            <a:off x="467544" y="1959223"/>
            <a:ext cx="3168352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827584" y="21032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1403648" y="264968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051720" y="2255639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</a:t>
            </a:r>
            <a:r>
              <a:rPr lang="en-GB" sz="2400" dirty="0" smtClean="0"/>
              <a:t>O</a:t>
            </a:r>
            <a:r>
              <a:rPr lang="en-GB" sz="2400" baseline="-25000" dirty="0" smtClean="0"/>
              <a:t>2</a:t>
            </a:r>
            <a:endParaRPr lang="en-GB" sz="2400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979984" y="3297758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NH</a:t>
            </a:r>
            <a:r>
              <a:rPr lang="en-GB" sz="2400" baseline="-25000" dirty="0" smtClean="0"/>
              <a:t>3</a:t>
            </a:r>
            <a:endParaRPr lang="en-GB" sz="2400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2060104" y="3450158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PO</a:t>
            </a:r>
            <a:r>
              <a:rPr lang="en-GB" sz="2400" baseline="-250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9792" y="2895327"/>
            <a:ext cx="711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</a:t>
            </a:r>
            <a:r>
              <a:rPr lang="en-GB" sz="2400" baseline="-25000" dirty="0" smtClean="0"/>
              <a:t>2</a:t>
            </a:r>
            <a:r>
              <a:rPr lang="en-GB" sz="2400" dirty="0"/>
              <a:t>O</a:t>
            </a:r>
            <a:endParaRPr lang="en-GB" sz="24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51520" y="411946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NON-LIVING COMPONENT</a:t>
            </a:r>
            <a:endParaRPr lang="en-GB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3203848" y="2780928"/>
            <a:ext cx="27363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35896" y="227687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Decomposers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5126" y="836712"/>
            <a:ext cx="7295345" cy="568863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9512" y="107340"/>
            <a:ext cx="5868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Nitrogen Cycle</a:t>
            </a:r>
            <a:endParaRPr lang="en-GB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Nitrogen-Fixation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78% of the atmosphere is </a:t>
            </a:r>
            <a:r>
              <a:rPr lang="en-GB" sz="2500" b="1" dirty="0" smtClean="0"/>
              <a:t>nitrogen gas</a:t>
            </a:r>
            <a:r>
              <a:rPr lang="en-GB" sz="2500" dirty="0" smtClean="0"/>
              <a:t> (N</a:t>
            </a:r>
            <a:r>
              <a:rPr lang="en-GB" sz="2500" baseline="-25000" dirty="0" smtClean="0"/>
              <a:t>2</a:t>
            </a:r>
            <a:r>
              <a:rPr lang="en-GB" sz="2500" dirty="0" smtClean="0"/>
              <a:t>).</a:t>
            </a:r>
          </a:p>
          <a:p>
            <a:r>
              <a:rPr lang="en-GB" sz="2500" dirty="0" smtClean="0"/>
              <a:t>The stable structure of nitrogen gas cannot be used as a source of nitrogen for growth.</a:t>
            </a:r>
          </a:p>
          <a:p>
            <a:endParaRPr lang="en-GB" sz="2500" baseline="-25000" dirty="0"/>
          </a:p>
          <a:p>
            <a:endParaRPr lang="en-GB" sz="2500" baseline="-25000" dirty="0" smtClean="0"/>
          </a:p>
          <a:p>
            <a:endParaRPr lang="en-GB" sz="2500" baseline="-25000" dirty="0"/>
          </a:p>
          <a:p>
            <a:endParaRPr lang="en-GB" sz="2500" baseline="-25000" dirty="0" smtClean="0"/>
          </a:p>
          <a:p>
            <a:endParaRPr lang="en-GB" sz="2500" baseline="-25000" dirty="0"/>
          </a:p>
          <a:p>
            <a:endParaRPr lang="en-GB" sz="2500" dirty="0" smtClean="0"/>
          </a:p>
          <a:p>
            <a:r>
              <a:rPr lang="en-GB" sz="2500" dirty="0" smtClean="0"/>
              <a:t>The nitrogen in N</a:t>
            </a:r>
            <a:r>
              <a:rPr lang="en-GB" sz="2500" baseline="-25000" dirty="0" smtClean="0"/>
              <a:t>2 </a:t>
            </a:r>
            <a:r>
              <a:rPr lang="en-GB" sz="2500" dirty="0" smtClean="0"/>
              <a:t>is </a:t>
            </a:r>
            <a:r>
              <a:rPr lang="en-GB" sz="2500" b="1" u="sng" dirty="0" smtClean="0"/>
              <a:t>fixed</a:t>
            </a:r>
            <a:r>
              <a:rPr lang="en-GB" sz="2500" dirty="0" smtClean="0"/>
              <a:t> into useful compounds by </a:t>
            </a:r>
            <a:r>
              <a:rPr lang="en-GB" sz="2500" b="1" u="sng" dirty="0" smtClean="0"/>
              <a:t>nitrogen-fixing bacteria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They reduce nitrogen gas to ammonia:</a:t>
            </a:r>
          </a:p>
          <a:p>
            <a:pPr algn="ctr">
              <a:buNone/>
            </a:pPr>
            <a:r>
              <a:rPr lang="en-GB" sz="3600" dirty="0" smtClean="0"/>
              <a:t>N</a:t>
            </a:r>
            <a:r>
              <a:rPr lang="en-GB" sz="3600" baseline="-25000" dirty="0" smtClean="0"/>
              <a:t>2   </a:t>
            </a:r>
            <a:r>
              <a:rPr lang="en-GB" sz="3600" dirty="0" smtClean="0"/>
              <a:t>+   6H   </a:t>
            </a:r>
            <a:r>
              <a:rPr lang="en-GB" sz="3600" dirty="0" smtClean="0">
                <a:sym typeface="Wingdings" pitchFamily="2" charset="2"/>
              </a:rPr>
              <a:t>   2NH</a:t>
            </a:r>
            <a:r>
              <a:rPr lang="en-GB" sz="3600" baseline="-25000" dirty="0" smtClean="0"/>
              <a:t>3</a:t>
            </a:r>
          </a:p>
          <a:p>
            <a:r>
              <a:rPr lang="en-GB" sz="2500" dirty="0" smtClean="0"/>
              <a:t>The </a:t>
            </a:r>
            <a:r>
              <a:rPr lang="en-GB" sz="2500" dirty="0" smtClean="0">
                <a:sym typeface="Wingdings" pitchFamily="2" charset="2"/>
              </a:rPr>
              <a:t>NH</a:t>
            </a:r>
            <a:r>
              <a:rPr lang="en-GB" sz="2500" baseline="-25000" dirty="0" smtClean="0"/>
              <a:t>3 </a:t>
            </a:r>
            <a:r>
              <a:rPr lang="en-GB" sz="2500" dirty="0" smtClean="0"/>
              <a:t>dissolves in soil water to form ammonium ions (NH</a:t>
            </a:r>
            <a:r>
              <a:rPr lang="en-GB" sz="2500" baseline="-25000" dirty="0" smtClean="0"/>
              <a:t>4</a:t>
            </a:r>
            <a:r>
              <a:rPr lang="en-GB" sz="2500" baseline="30000" dirty="0" smtClean="0"/>
              <a:t>+</a:t>
            </a:r>
            <a:r>
              <a:rPr lang="en-GB" sz="2500" dirty="0" smtClean="0"/>
              <a:t>).</a:t>
            </a:r>
            <a:endParaRPr lang="en-GB" sz="2500" baseline="-250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Delaware Route 1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0726" cy="450727"/>
          </a:xfrm>
          <a:prstGeom prst="rect">
            <a:avLst/>
          </a:prstGeom>
          <a:noFill/>
        </p:spPr>
      </p:pic>
      <p:pic>
        <p:nvPicPr>
          <p:cNvPr id="2058" name="Picture 10" descr="http://www.windows2universe.org/physical_science/chemistry/n2_molecule_sm.gif"/>
          <p:cNvPicPr>
            <a:picLocks noChangeAspect="1" noChangeArrowheads="1"/>
          </p:cNvPicPr>
          <p:nvPr/>
        </p:nvPicPr>
        <p:blipFill>
          <a:blip r:embed="rId3" cstate="print"/>
          <a:srcRect t="48999" b="5501"/>
          <a:stretch>
            <a:fillRect/>
          </a:stretch>
        </p:blipFill>
        <p:spPr bwMode="auto">
          <a:xfrm>
            <a:off x="2506923" y="2348880"/>
            <a:ext cx="4009293" cy="136815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Nitrogen-Fixation (continued)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Nitrogen-fixing bacteria exist as </a:t>
            </a:r>
            <a:r>
              <a:rPr lang="en-GB" sz="2500" b="1" dirty="0" smtClean="0"/>
              <a:t>free-living </a:t>
            </a:r>
            <a:r>
              <a:rPr lang="en-GB" sz="2500" dirty="0" smtClean="0"/>
              <a:t>bacteria, but most live in colonies inside the </a:t>
            </a:r>
            <a:r>
              <a:rPr lang="en-GB" sz="2500" b="1" u="sng" dirty="0" smtClean="0"/>
              <a:t>root nodules</a:t>
            </a:r>
            <a:r>
              <a:rPr lang="en-GB" sz="2500" dirty="0" smtClean="0"/>
              <a:t> of </a:t>
            </a:r>
            <a:r>
              <a:rPr lang="en-GB" sz="2500" b="1" u="sng" dirty="0" smtClean="0"/>
              <a:t>leguminous plants</a:t>
            </a:r>
            <a:r>
              <a:rPr lang="en-GB" sz="2500" dirty="0" smtClean="0"/>
              <a:t>.</a:t>
            </a:r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endParaRPr lang="en-GB" sz="2500" dirty="0" smtClean="0"/>
          </a:p>
          <a:p>
            <a:endParaRPr lang="en-GB" sz="2500" dirty="0"/>
          </a:p>
          <a:p>
            <a:r>
              <a:rPr lang="en-GB" sz="2500" dirty="0" smtClean="0"/>
              <a:t>There are </a:t>
            </a:r>
            <a:r>
              <a:rPr lang="en-GB" sz="2500" b="1" dirty="0" smtClean="0"/>
              <a:t>two</a:t>
            </a:r>
            <a:r>
              <a:rPr lang="en-GB" sz="2500" dirty="0" smtClean="0"/>
              <a:t> other processes that fix nitrogen:</a:t>
            </a:r>
          </a:p>
          <a:p>
            <a:pPr algn="ctr">
              <a:buNone/>
            </a:pPr>
            <a:r>
              <a:rPr lang="en-GB" sz="2500" b="1" u="sng" dirty="0" smtClean="0">
                <a:solidFill>
                  <a:srgbClr val="0070C0"/>
                </a:solidFill>
              </a:rPr>
              <a:t>The Haber Process</a:t>
            </a:r>
          </a:p>
          <a:p>
            <a:pPr algn="ctr">
              <a:buNone/>
            </a:pPr>
            <a:r>
              <a:rPr lang="en-GB" sz="2500" dirty="0" smtClean="0"/>
              <a:t>N</a:t>
            </a:r>
            <a:r>
              <a:rPr lang="en-GB" sz="2500" baseline="-25000" dirty="0" smtClean="0"/>
              <a:t>2</a:t>
            </a:r>
            <a:r>
              <a:rPr lang="en-GB" sz="2500" dirty="0" smtClean="0"/>
              <a:t>   +   3H</a:t>
            </a:r>
            <a:r>
              <a:rPr lang="en-GB" sz="2500" baseline="-25000" dirty="0" smtClean="0"/>
              <a:t>2</a:t>
            </a:r>
            <a:r>
              <a:rPr lang="en-GB" sz="2500" dirty="0" smtClean="0"/>
              <a:t>   </a:t>
            </a:r>
            <a:r>
              <a:rPr lang="en-GB" sz="2500" dirty="0" smtClean="0">
                <a:sym typeface="Wingdings" pitchFamily="2" charset="2"/>
              </a:rPr>
              <a:t>   2NH</a:t>
            </a:r>
            <a:r>
              <a:rPr lang="en-GB" sz="2500" baseline="-25000" dirty="0" smtClean="0">
                <a:sym typeface="Wingdings" pitchFamily="2" charset="2"/>
              </a:rPr>
              <a:t>3</a:t>
            </a:r>
            <a:endParaRPr lang="en-GB" sz="2800" baseline="-25000" dirty="0"/>
          </a:p>
          <a:p>
            <a:pPr algn="ctr">
              <a:buNone/>
            </a:pPr>
            <a:r>
              <a:rPr lang="en-GB" sz="2800" b="1" u="sng" dirty="0" smtClean="0">
                <a:solidFill>
                  <a:schemeClr val="accent6">
                    <a:lumMod val="75000"/>
                  </a:schemeClr>
                </a:solidFill>
              </a:rPr>
              <a:t>Lightning</a:t>
            </a:r>
          </a:p>
          <a:p>
            <a:pPr algn="ctr">
              <a:buNone/>
            </a:pPr>
            <a:r>
              <a:rPr lang="en-GB" sz="2800" dirty="0" smtClean="0"/>
              <a:t>N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  +   2O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  </a:t>
            </a:r>
            <a:r>
              <a:rPr lang="en-GB" sz="2800" dirty="0" smtClean="0">
                <a:sym typeface="Wingdings" pitchFamily="2" charset="2"/>
              </a:rPr>
              <a:t>   2NO</a:t>
            </a:r>
            <a:r>
              <a:rPr lang="en-GB" sz="2800" baseline="-25000" dirty="0" smtClean="0">
                <a:sym typeface="Wingdings" pitchFamily="2" charset="2"/>
              </a:rPr>
              <a:t>2</a:t>
            </a:r>
            <a:endParaRPr lang="en-GB" sz="2800" baseline="-25000" dirty="0" smtClean="0"/>
          </a:p>
          <a:p>
            <a:endParaRPr lang="en-GB" sz="28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6" name="Picture 8" descr="Delaware Route 1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0954" y="188640"/>
            <a:ext cx="450726" cy="450727"/>
          </a:xfrm>
          <a:prstGeom prst="rect">
            <a:avLst/>
          </a:prstGeom>
          <a:noFill/>
        </p:spPr>
      </p:pic>
      <p:pic>
        <p:nvPicPr>
          <p:cNvPr id="19458" name="Picture 2" descr="http://www.csiro.au/~/Media/CSIROau/Images/Agricultural/bacteria_Ento_001_set/Main.ash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844824"/>
            <a:ext cx="1504933" cy="17281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9460" name="AutoShape 4" descr="data:image/jpeg;base64,/9j/4AAQSkZJRgABAQAAAQABAAD/2wBDAAkGBwgHBgkIBwgKCgkLDRYPDQwMDRsUFRAWIB0iIiAdHx8kKDQsJCYxJx8fLT0tMTU3Ojo6Iys/RD84QzQ5Ojf/2wBDAQoKCg0MDRoPDxo3JR8lNzc3Nzc3Nzc3Nzc3Nzc3Nzc3Nzc3Nzc3Nzc3Nzc3Nzc3Nzc3Nzc3Nzc3Nzc3Nzc3Nzf/wAARCADQAPIDASIAAhEBAxEB/8QAHAAAAgIDAQEAAAAAAAAAAAAABAUDBgABAgcI/8QAOxAAAgEDAwIFAgQDBwMFAAAAAQIDAAQRBRIhMUEGEyJRYRRxIzKBkUKhwQcVM1Kx0eEkYvAWJkNTkv/EABkBAAMBAQEAAAAAAAAAAAAAAAABAgMEBf/EACIRAAICAwEAAgMBAQAAAAAAAAABAhESITEDQVETImEEMv/aAAwDAQACEQMRAD8AUtb5BYDkfzrhFJ7YP+tEtJhBnk4yQBUIkYyKBhlIrx5K9hhdmmizyByKJs9QuLBlaN2BBzjNdbcLkUPIoySenzUwk0yYOmegaF4pjuikV0AhI4fPBNWlcEZB4NeJx3KxvsRiTntV88MeJAuy0vmPPCOf612RnejdxLkBW8VtcEblOQa6xV2TRyB71ut4rARjmlYUZjNZih7u6S2hMjEYFRx6navCsnmqARnk0WhhmKzFJL3xHaQZCNvb2FKm8WuOfKP2qXNDot5rRx71RpvFN7K2IogoPcmuG1jUT+Z1H2pZoKL0WUdSP3qJ7mFM7pFH615/capfuDm42ge1B+dLJ6pblyCeQTS/Ih0Xy612zgBzIpP3pTL4qBbEUTn5xVbbyEPpO41IpllGIYT98VOb+BoaXHiW6kBWOPaT3Jpa9/fPIWabH9KxNNvZSONtER6LKXxI5pPJlJAbyStzJcsf1qBvJY/iOx596d/3JAOXeuxp9lEOmSKMGUkJ/MVsCGMnHxRdtplzdHLDatHoYIj+HGP1qX6xu3ApqH2OjmLQbeMAyNk9+9SJb2UD8ICc96hkupGGKDeRieTV0vhDplghlgA9KIP0ogXEfstVcTuO9Ybpx3ppixLCxtGYloIySck7RWVW/qpPesp2GJSfNl24OQV4OPipgJXgJQ7D1Brp38zcxAy3XA6GpI0kdfLRTz81xZb0crdvRvS53lt/xR6gxU1PLFvByce1d2sAijEefv8AepZECNgEYxwaVbFQusYleWZjwysBxTS7UJZCXb6lIG8HpSSa4+muXePDI/Ur1BFMZb9pdJ+nReFYMcnmt48No82Xfwf4gWS2+mvJMOnCse4pxdeI9Pth6p1P2Oa8tSQC2R1btnArUc8TRjCneDz9qvNoHH6PQX8Z2xU+TG7fp1pbceJ7+Y5hiWMe7Gq9aGaX0wWzMffFM4dF1i5HCCMH3FFyZNHF1qd9dRlJp/SeuKBQgA+ZOcDtup7H4NupR+PckH4oy08FQJgzzFx96WEh0VI3MeAo5x/Ou45JXb8K3dv0q/weHtMgA/CBI74otYLOAYSJBj4pqBRQorHU5sFINo7ZqQ6JqznLVd3ulXhQB9qGkvT708YjplOPh/UHOGYAVJB4Xn3ZlmOKskl2x6UO9w/vRiilFnNto9lbAF8O1G+ZBCuEQUD5jse9bWKR+xphidTXJJOK1BKzOM1Ilkx6ijINPxQNtEbW4deKHksGBHOc07jttoxUnkDvTolMQLpx7ipRpx9jTwRL7V1sHtToMhA2m+4qF9N+KshQHsK4MYNFBkVltNOOBUD6cw7Va/JFcm3X2ooeZUvoH9qyrX9Kn+UVlFDzPFLafzMnzM9+BRsbyvnaxTjGaqGnXhhk8tydp647VZbaY+XyS3sRWE/PExcfoYGZY1UbtxI/X9a5a8QwFW9MnYnmgXmjt42MhA3E8dyaXvq9uwAYfiryMng/HFJRbKxXCSJJpHmkaLcq9Soxmj7O5iEewhlJ9xSeTVHv5CkiiNFz6VbH7DvTrTNImvWiluB5aSgBBGMekfxEfanJV0qkkT+dEEXZnB4IxW7C5jt71dwDJ05FFvo/0eZEbzAOgYcUndV8/wAxjsI/gHQ0lKnQk0+Hp/h2WAeYQigkccU6a8A6VT/C8slxZiVl2n8vBppd3CWsRkncIo9+9bZDjDQ3a++aFm1PawVQWY9hVUn1pp42WEFM988iorTUpINxcmUk4BNTkOki4G8Y/FQtM7GlEOsQkfirjnnFWCwjhuoxJCwYU07HoECO571Kto7U5js1GKnWBR2FVRLnQiNi3fNCzwFD0q0NEPal15bbsgChoFOxTboN3NNIYU9qGjtGDZouONlpIbYTHEuOlTBAOlRw5xzU+KozOdo+K1j2rvFZQCOK0a7IrmgZzitV3WsUAc4rMV1itEYpgc4rK3WUDPmCSFo52iZSsik7kI6GjodQeKMKM7uhJq4eMtEF2qXtnGBOv5scZGKo/wD8jLLGSy9vai1JAOY5Yb2JxMuSRtxSW908R7pEkG0HoakjufJmPpOG5wD0oe/vVm9AyF+9KMWnoKQy8JtBHqsDzqrLu6N0Neqahc28U8e1Ag2DoMYrw6OV4CskLHOePirXpN/qt2EWeXdF0ywycfesv9Hm3+yYLlFy1fUoYYQN49YwPmqrOoWYSOQMnO09xTJxBECzFTIBwW6iq1rd3IEYhgRnjBrLzTk0hRVbLz4N1y2t/Mt53AQAtknpSm91efVb1pWciIsfKTsF7frVG0/UHjZlY53VY9HuUZGEgGWIK8V0Ti4lXZYLdVKsHBV5BjLdK1HAxYBQSM9RXNzPGkK5bODxtGS3sKZWSkRpvUo2ckZzj9ax6xcRxY2/mThXDYbjJo6yvJNHvim9ht/h7NUhIhUMRwaV3eopcy4l2hVyvp5NPgK2eqadeQ39qk8TAgjkexqaeaO3iaSUhUXkk15Vo3iCbSbhxAyuj+nax4zUF7rN7qErvdyNKA3+HnCqB8VopaJcdnpEniTSVkMf1QYjuoJFDN4m0piwaRwAeuw815s8sxdWR0HwOxPSpDIyknq+DyOc0smNJHp1pq+mXYX6e6jYt0B4/wBaZBBjtXksRaNBKUKMOox0HXNWfw14gEKiOZy9sT+Y5O001IbiXMLiusVzBLHPGssLh0YZDDoa6qyDRFaro/etE0DRzitYrquWOBycUDNHrWVE9xEnVwK0t1C3SQUrQ6ZNWjWt69c1hIPemFGVlRefD/8AYv71lAFGmUMpGCWYYxVA8T6aYwLqNPUG2vivSbmDc6srbarPiS3MkbDseuO9ZN07NK3R57PbSRtubgHoQc81xDDC7ASnb8incdmk0TpKWLdqFl0eVF3Kp69etaL0VCcdnH93QMo8gkn3NF26TWkmY5Og/Lmg7Yyxkq7EY61LFG9zLiFzlecmolfyxpJHN5O1zcEq+CoxQlyhkj2scYHarHZaXaTuCW/Ex6l+aLv9LthCFlwBwA4qV6JcIbRRdOtzNdAEHCnmrPJatar9SYGSJEOUJ/M3Y1AbCLTYJbhSH6heepoFtYu5Y2txHkyHjGSf2rZtz2Siw+Hr+E3LNMyidl2opHT3xTwX6LtL+kMeCap2laZeNrNil1Z3GJJFJBQr6cjJ+1el6jpemJNHeIkC+RkMFBKEZxzWM6jw0+QW+0y+l0j6xFaVDyqRnBZeuQKWjT5HtVUH1NgkbcBTjpTm91ueErHh2yPwzswMfAoBdStzMXyVkm6PjBz+3B61F2KmVDUJWh1F7aOMrJGwD5/zU1s1W/s4rmxAWRm2TAgnke9BeIdIuImk1KKRpHf1yZyzE565+1N/7PhaF5/OZRIqBlBJx37Dr/zWjqrQE2mReZJiY4VcgoU4b3NMJLbypejLFtxtXHBo2+tEgtkuo4MHcBIrsRjIzxnpzS0Xime5UF2R5w6Aj4x+o4pLYiGVWQGNXYKpyFPUE1McRZkRi24+tByGPf7UwisZrkmVoyEXAAIznn4oaV4YHkiSJtoHrC4GTQwRZPB+p+lbB1YA5aMn+H4qw3t5HaQs7noOnevNrO5kW781GkXByvIyOnFWFb36q8WS6P4WcbTTjJoHGxlD4lt3QGRWQf8ActN4LqKeMPG4IPzVe1i9sBEYUjXJHX2pFZ3FxDujhLeX79hTyaHiWvWNdhsCEHrkPRRzSoXuo6jMqxIY0Pc0lk8xpTLJJlt2PUBTG3v7+KH0OoUjghaTk2NJDV9EmdAZJnLfek+q2UtgA0czKx6DNMbPxJOrbLyFX/7k4pXrd1LqF9GYAduOAetJtVoqN3sJtE1ea33LID9xUU02vW0EpMaudpxjiuLXVbywYpIAR2ArdxrF/P6Y4GIb2XNCkkDiUl9S1vccmYHPvWVavoblvUYU55rKf5ELEa3A/DLAcjmk94puiFjjLe4x0p26lxtXqelHadpxgRxIRlxyRUy6XKlsoN74cYxOYARIv8NIUmls5TaXSMhzkbutesX3kWZbzF3kqcY9+1Uu9Md5IXkVG28Akc5qLJuyqTRF5GzGC2c56Zruz0u5S4EoYKh7AU++kjM0sgCltvTNZoiy6kzRxIIgrZ3PxgDrRcuBKmRR6esZaUBg+PzLRNhE9xbP9X6stwCOBTmKxmidkeZGjxw+CMnGcUM7bHZGTIPAYHA+ajFmTToWXVlbRW7krnjvSHw/p/13iK0is0XekgkJJ7Kc0w8VyvD5cSRzKmMksP2qyf2baItpZi7cFrq4Ikd1YHZHzhf1wCfjFaxuKbCP0P7uygu45IpIpCyOPUvGPj70LfW4Mi29viONmwQn8RAzgU0mgcatJJLKTCYlBUnAY88/fik7XwvJbuQRoI7eMlHYchj6eD+tJcGAXk0E48yR2UxthiQACfYfP6UG8EJuAVjRkJyWbrW5POGlxpaRo8rSkFto4GOv6dKxopbZIjK6AuMsipnnv81SpD3R0FGSqHaOmM5pda6RNBqUl5FMqIGJXy+Ap9v9aOt8yTsNmCVLA55B9se1EWmbZJlaLCyNuGeASRjg1KtMp8Mm1V7uGWC5mDyxqCWblV/T+X61zcS6bb2wKlXztdVXgnpzSt7S4e6u7mK3ILAjqPSfj3oWIqYAFbHweoougqyzaZqF3F6I3VrZwXAkHqQnnAPcUNpRW8u72KRmYowJRTgsMZzj71WvEP8AecdhALFpY1ziQocHGODnsKk8L6LetcCZXnMgO55VY8n2JrTSV2TRZRapHei3Y/iFj99o74rJVIcoshCg8ZqXTdNeLXvqr2ZTEEypLerPcH3ozxDd6VaWjbzhpAVTaMnNTV8GtC9R5qNIUMgTGFXkt9hR1tbPJO0m1ljIAww2k/GKE8FSPd2NwH2sc7FdxnHFPHMkQCuwbjk45JrNvdI0UTQhgBPoB9u2KiYPFyh3Lz6SKwOS2eAKKQK6g5yO9UkNxoQvCxulZgyITyCcCj74W0cEc0MkRkJwAvUURqKCJ3ff5kQIZQwyR70jZFMpKKACe1LLEmr2PdMs47ld5O/scima2qD04AA6CkukahHZhkOcnvnii31Zctl1980J/ZLuxh9LF/l/nWUjOrR5P/UKP1rKLQUxlaLl9wxxUjmUxyB2KgHNZZr6uvHeu9XmiWAJGCXfGMVUuhLpXtbunZXMZ9KjBOetIIoxIpdCGPUknip/EU86B0tj6cbPue9T+HtDka0jurwsqycrEnU/f9qQrEV/HeXMixaahMmfUQeleh6Rp66ZpqIoVZNo8x24Occ0AWNsWkgsgfX6lUAMBjrzToJHNapN5qlZRu2HvxxSvQmLr8Rm5jUhXiY+n1Yx80BPG/mCGP1ruyG6Kue1E6hLH9K4hkjcnIAP8J46GlKzy7FhwAFwRnqSepJpUUgfXFIhjKICVYqpIyOe1M/7OYZYoL6CK3YRtKPLzwpYjnFBajHOun+dbx72YZbIyR9qg8IeL2LJpcamO9jUBCSCr89QPfaf5VcdqmS/4WzUP+rWWGaV4bZZFRkUbG3dxnqf0oDUElFnIsP4iHGdq8v3AA/am2wrNNl/NlyHcv1yQMc9un+tKbwre2ktqMqQ/mekcZz0z09zRoQrjjuIXOZCHVSEVMelTjP3PWu2WQuXEkhyoYFu3ckcZFTCKETi6crGmCw2nknB4JrYlVMNuBDekgHke9NfdBdmprZ8pJ5YilXHPXP/ABUR9aSI6N0OeMr+9FXFxC9sEUqxV2O9eGOccUA/nPBIHlZApJWM9Rx/WhspKwZLhrS0/GIYDksOMfek1lNa3Mp8p2Vd+N4Y7WBH+9HMRLFKsmFRhg9jnBzTnwZ4NSLSLW6v7dvNXc+wkYcZ4JHvikqa2U9MjsfD66ioeW4lisycupbO4j2+KfSSW9oEhh8tLfqQO36fNR6rqzRZiiZPKC7fSox+lItSkuLUxvMm1ZBkYOf39qXSowbGE81uZGaIFeu3K5/T7UBqBjvLR0eIyMeR8HsaAW43l9r42jPJxn7VLHcyRTmJ90ci8bTils0Xk6H/AIXvrNLBLEw/T3XQKRzIcct80ZPkueOnWqtK0d0hiuGYEcpIpwyEdCPmmGmXcjWqxXlykt6hxIAeSOzftVIzqmHsCHYJjHvRtuPwsfNAoCTxzTGPaq4Bxx0NHyaSf6geoSxxxtFKcs6nbSXcoQEflPQCmuvmNEgJPrqrXl7mXy0fA7npWc9MzirRq/vXQmO3I3/NAwTzzy+X9V0xu74zQd1f26Ehcyg9cNj+dOPDWng3TfU2nlvNHvhXPIXryOv6mnGLfSnSQV/csf8AFcSk9zgVlODGwOM1laYE2xybtIEO8YwOPmkdzqluwciYowU8HvWvFE0SypGJNrBB096pOoCaRWdAxxWMVcrYMa+HVOoar5Eju7M24HrtFelSXcSokAijTy8jef4Rjr968/8AAUUNtqbyLMZJDATtA6GrBqs7z29ylnKiw243ysyZ3L1xz3rRuzHVkmmh7qC5nmYvAjZ3AYZ/ge9R6reuijzWLBOBGDgDt+3Fc6be/wDt+1zcGYqSG6dQT/xQV8kc8Jm3hJVOTufg/ekyo0LYZGLF5PSSeg6GizcKUG5sBjjcPmg51QReYp9BPJz1OaLXasCCUgg8A5AI70UzTRM1w2Y4HMjIvHHT/wAFUryorjxfchXeIom5dmMkgDOKtsEySyeVDGGk3HDseR8/rVa8a6a9pPFqEDlJg2HKHGP2rTz7siRe/D2sW93FFblg+owzSCdi/DjGM4554H2wfeur64HkyKj7m3gbj+XtnA/rXmOk3U0EwurVyrJyzVYoNWWVAtyuwupJY85z/wCdabjRD6HmG489S8O5dxHB9Sn3Fba5mhURzKUdASxKYOc8fyrtPpruO2O4NIudqlunvWpI4LeVjAg3n0gZ/Mam2ilRNF9L5cbBS0jFsADdz7/tWXMiRurTuRnow6VFattVpVcowJycew7Uh1HUXtrOZpSshZSF3DOTSay0UtcDdD3a54vitoozJawHfN7AA9f3wK9S1O7WC0boGdcAGvKf7JZ9+vyDYdxgIYjoOQQT+1ega8w9LGNEAzwo605rF0T/ANOiq3zvLctCvqYA7QO5xQLTedGI7lSSOhHHbvXN27eecghVb82OAfmpdkxtZLpLbzI/yPIVJC0R4d6SSOLvZDNJJbgmMKBiQg/HHPNCh2L7m469BxRFwknlR7oSON2NgHHTI+OOaFlZF4Rs+3aiWzSITbScFGLYI4weAaLj2WmoWup3QZolUxswOMZ6Z+KW2r5bA4qypFFNprRzIJI2UjaRkGpRh7KmGWup2E87bXZUwOQM0u1jXoEmMds5c/wiqtp8WpW8wtYrh1ypIHHAHtnpVhttBhy0zKs0p/O7ZBz+lKT0YpID1XU571o48kYGDg9Kq+qXxLmCMFiD6m96u91obshFswG4cHH5a4tfC2jJbEzXZNweSzSAYOfajz27Y20iq+HdPeadrm6i3xRru2PwGr0bTLuC41OSVtgDwKI8AZx3Gahg023trKTcROhI2qp4xS27CWrPcRv5aqPQO9ayvpndlna3yxIPesqk/wDq2ZeDA3HHQ1lVZOLHWrzWt0fLSCJ3U5Eh5OKW3XkPb7FgRflRW7zzInAlBBxnj+IUHNMSpIyvtmuOxJ2KbDVo9J1oSZ9GcEjtVv1Fh9Gk2mQpcebmS4kONpGMgAdMAA+9UL+6bm8uG8tS25vbgVlydT0VpLJpGMf+XdkciuqEU1oiSDLvXxbxSQxhZYsHyyGKhTnqMf6Ub5sl9p8F1FeI3mj1W0cg3gDgnnrjrVPntZWiMwGAe1D20k1jcJJGxRj0x3rRear+jtos6agGTy4HePyjgk8FgT1NNo7hAfKO4bRnB5555qvM63GyeKMEvkyAEA5yO5/5o6xkVpMIXDHpvGMY+3BrOSLWx/H5ckKThmikViFKNgke360D4hWRrQSFi0at6gwxkGj7Xyprbe3pYHceBQWvzCa3FtEo8uToCcH71CW7H0pcjeRdMI3HluM+jt70RHeFT5bjKFeCpwRTJNGV0CEBTjk0mvrCazl4PA5zW8ZqWiXEZx6iYxIQ/BHBB56U4tbzzoYiXUL5Y2nHBx/Wqet4SgVo2yP41PH6ii7K+a3b0klO6g5H7GiULEi5iV2UqkhTcCSGPHNUzxMzQXSKWZlbLAk0fPrEEcfnROZH3AiMggj+lVzWL2bUbkzScKBhVz+UUeXm7tilLRd/7JbpE1m5jzhpYeMHngjNemarCLq0OCfMUscDoBj3rwHQNSuNK1OG8tj6ozyMcMp4I/avZdJ1mO704Xdu7SR7uhGCD3B/lU+8alYosVtItrK5kQyxt/iRrxvHHGfmg7PVFtL2cwwtLYykk2zMcbc8A/yprfQH/FQEIw3BOpFIZsxSSeQzIJQVYA9Qe1ZqVHd5yUlTCIdSha2vbeZGjSQboUC79rj5PIBpZM5ZUBwQvTAqR4/LKiQqTgNn+lRtExIPHq547UXZ0JJG4DtfNWTTi8sLKM++KQW0Z8xVIzVhsSYE5BGOcDvUGXtJfBDDpW67mktuJWfPTBCkdKeravFHs80AkerryaG055IwzMq898YIokyHPX5yTTjBNWzmbYXAqrGA2CRgZFINTsY/PLrCXZ/8vAzTeGbaSCRjsDRVrCWJlBQA9utKqFdAmi6bciBFmmSBF5CoMkijmt7BCZNkZKj+Mc0JdXEtsSF5z7cUqub7y0Zmfao65pOWqDG9jU3EGTgJ/wDgVlUt/Eltvb8Xue1ZTxkPEl0iKXUCPMyF6e/FWeLSrONRmIMfdjmo9Fs1toFJHJFMiRwO5rSMFFCxS4DGCPbhUVR2wKrmteGn1CQHzSmGJyOtWorWFRV1XAxTKTL4XhtrcvPcOwUdM4oK/wBINzpSG2iw0ZLKuOWHtmrzd2qTqA4yKHEG1gFGAPiod2VS4eY28e3NvK5ilUngj+VGRpGkqlWYsF7dAfmvQJbG0uMie1ict1JQZ/eld94Xsmj3We+JxnI3Eg/FU3ZGNFdsL5/IlE67EHG4tjildzrkV1q8axkGGLhWx1qwf3Wv0E0N2N0mD0z+lVWHRWebO3GGoWPyKneiyWtyrRKQ4LdCDxWr22+rQ7MM3cdxSKeCe2lVJWAVugH9atWkNDHaEZ2bhgn5rJxxdplgcPhqE2KSbvU65wOar+q6LPYP7xnkEe1XK3uVtAIZT+GBhXHTHYGudSli+id5gG2ghfaqj6NCo85lU9OQKGKliVXrTiGON4mZeX75oKCM+cTjGa61LRk43IgXdEAWUgf6020TxFPpUxMWWjYeuMng/NB6rdK6RwJ+ROpHc0t3gAgU0lJbIl+r0ep6Zr+n3cpe1lIDfmicYYH3+1SXEtrLKAcAnv7V5VbTPBKskTlXUggg9Kctq1xLK0rqgbAzsG3JrCfhvRcPSj0Sz8hILhGtoLlmB8p2U5VsdeuMUJDbRox+pJVAD3/aqxp2t3rzRQWiF5n9IXdjPxVsj8P39xGlzrbqqsM+VG3P61nJNaZuvSyO3ktVJZD5rZwoT1GmMTPLMJWRlxwFP+tRG3jteLeFIlH71kcoJILnJ7ioopK+DpOYApPq/izXKRMzhR9xQVvOQcBj070TLNKLfK8D3BxV6rRnJNAV/dJBOsUjEKxAYp1AptJKkCAKxVSPSB1qtz6RPeSQ+WxZ5W7npzVmtvDzQGJr26eYJwV7VEk2xaFVxPPMT63dM8D3riO2a6il+sjwjLtx7CrJPAkaBIEAX3A5FDPGWUoRxjgipitlXo85m8NTrK4j3FAxCnjkVlXJrZ9xwRjNZW2Q7G6jaAB2rvsD81wCO9dFsnpirexHVaNYDWUAcOQBzUYAau5BnpUPK5JpAdsFFB3E4UGtXNwFU4pPcXW4daKJbCjfLHnbGrOfel8FntkeRxgtliPvRmlWjzH6mVT5Q6E96nntpHkIAI3nH2rk9X+2hxETaZDdedNPwqjCfegrOQRs0Tn0ngHNM7y282WSKGZlCjke9SaR4ZEzhp5fQeqimna2VT6LL6RRCUiJctwfaoWR7myEEv5EHWrVqegWVpB+DvLY6E1XJA6sUIIX2qld6BNNFcuUitwQByaEA2KSOp6Cmslg8szO/QHgV0dOzGXPaulIhtFZuImGdwIz0zUGyrDeWbMRu6KOKXyW2O1dK4czkrFhTv3rrzHx1qeSBl52nBrkpxj9qdiH3gKSCTxBELkEnH4eDgA/NexXwby4mZSAQQVIrwOwleyvYbhMgxsDxXrlh4gGoaXBIFZhgkktkj4rl9lUsmawYTcxl1I4JIwc0vjTC7iOB1+KNMu7axAwRkZriILuwEJXtu61k1Z1w9EkRoNhyOhoZ9TEkptZEbyMY3KcHNG3KIluSXAYjIPtVej1CzMZnDp5YJBDHGKKfwROduy0+GNj3x2sx8oHaG/hPvVkuCwJLNk9iapnhs5ae7tpQyABSRn+tO2mlJDu5xjOCan+GXWFpOTlXIA9hzQmoSlVBRtoFDSTIrl9+AOooSS4FxA4U5OcUqNNEp1GIHk81lVqa4RZpF+oXhiP51lXTCi9LxXVRhqwvitgJd2K531CZPmoZZ8CgQRJMB1NB3F0MHmgbm8I70umuy2RmkJsIvLrdkA1zpWny6lPtG5YV/xH9h/vQ1rBNezBIlJyQCf8uT1qz6zbix0yK3tI3RYzuZ1PLn3rP0niiVthUix2kMcaR5VRhR/vSie7ud4Cxthu9MvD2b1Um1J2EYHQjl/9qzVZIlnZYceWOmOK5lH5ZadOhOLVBufbtY96ZWqmKJClASTFm2oOvtRTStbwqp7VpiqKuw6fyyu6U5PtSG/sjIfMAwPap5J3Miu/5KLgdbyUIMFRW8UkrMXaEEmn/h7wMUPFaF22beM81YdUKxqUXjFV8XTrIQpxWkZaJqyC9sEWcqc47ULcW1uhVggwT/On9nFFexujN+KORnvSLV7eW0bHIXOVBq1K9EVTEGtSqzqkS7QBzxSwLxmjLslySeeetDLgDBrTgtkEkbspKcGptOv7qxk3QS7SeGU8g1jjgdhW0iUDcetS/oa0W3T9Vju49ysYpkAzGeQftR0erTkfhsBg/l25ANUuCV7eVZIzyO3vV006CG9smmhbaz8uPmuWca2apsC1Nru6YyZ2Ec+jjmgDBZNCI7mFlbHMinlm+aeRxyGZo5R6RwGrm5sQ2Dt6/FRkCf2FeFbySxDwxopDsCCWA/fNN768nmbbGo6Z3dqqkdvLHJ8HoKOS4mijSM+lQOMkZp2hpbDnwQPqJASecDpS6+vHigkSL8Mdj3NLp2R5PNEjenou7qaguri5aLdNGVjz6cjgUJWzQVtksSWYknnmsroyZOcCsrXQWeubq5dqGNymMhqHe6zwpzTETyTbQeaX3d31Gagu7lhkGlkszMetBLZ3POWPWogcmoyakjHSkSWjwULaO5mklYNJswqnoB1Jo7X9SSQiKEgt09J4UVWLUOpJQlSRtOO4pnp9pvlUYqXBNiSDIBLFbDaxBND3MErgO8rE56AU+ubURRIO1B+XvcACpUEzVaYPpdhs/FlO5u3xXWoQhsAU3SMKgFBXKBn45NVKOhp7F13au9qFUckcUZo2n/SW7ySZLkUzsbMyLukHpWt3I8zKQ/bFZ8IeytTSQNfFZWzUd9oQmHm23X4onUdFmR/PSJiV54rNK1GVHMbjA6Va3wOcOdL04xDeR6xxig/EmnmSAk4AzksRzT8zKj5B4NSTqkkRyARjvVr7JkrPIrq1UYAPft2oCW2AbcCePertq2mRy3DGMBAe4pb/AHMoJ9XbrVfkS6NQKu0W9gDnIqXymIHH3zT6DR1Mn4rnaD2qy6dounNHlo1bPual+l8DD7KRaaXcXbKIYmbnggVddJ0k6XbBnkzMeWUdPtTcmGziEcCKoHQLUcKNK+9+lS99BnQ09LlRLENrdwOhoGWA2+5JcgA/kweftTiFvp5Q2Mqeooh7y2c4lh9OcbjzisZLZMbuhA2nCVPMiPPaoF0lmkLTbmRTyMVPcXMVpdboJC0bEkqO1O/roJLXMfRgNwFJbNaopOqW8EF3iBNg29SOaFmEl+FjlmPljHAFWLU7RJoS2MMORSONimAp2spyKLaZdWjY0TT8DLy5+4rKJOqqOHhi3Dr061lXb+yM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2" name="AutoShape 6" descr="data:image/jpeg;base64,/9j/4AAQSkZJRgABAQAAAQABAAD/2wBDAAkGBwgHBgkIBwgKCgkLDRYPDQwMDRsUFRAWIB0iIiAdHx8kKDQsJCYxJx8fLT0tMTU3Ojo6Iys/RD84QzQ5Ojf/2wBDAQoKCg0MDRoPDxo3JR8lNzc3Nzc3Nzc3Nzc3Nzc3Nzc3Nzc3Nzc3Nzc3Nzc3Nzc3Nzc3Nzc3Nzc3Nzc3Nzc3Nzf/wAARCADQAPIDASIAAhEBAxEB/8QAHAAAAgIDAQEAAAAAAAAAAAAABAUDBgABAgcI/8QAOxAAAgEDAwIFAgQDBwMFAAAAAQIDAAQRBRIhMUEGEyJRYRRxIzKBkUKhwQcVM1Kx0eEkYvAWJkNTkv/EABkBAAMBAQEAAAAAAAAAAAAAAAABAgMEBf/EACIRAAICAwEAAgMBAQAAAAAAAAABAhESITEDQVETImEEMv/aAAwDAQACEQMRAD8AUtb5BYDkfzrhFJ7YP+tEtJhBnk4yQBUIkYyKBhlIrx5K9hhdmmizyByKJs9QuLBlaN2BBzjNdbcLkUPIoySenzUwk0yYOmegaF4pjuikV0AhI4fPBNWlcEZB4NeJx3KxvsRiTntV88MeJAuy0vmPPCOf612RnejdxLkBW8VtcEblOQa6xV2TRyB71ut4rARjmlYUZjNZih7u6S2hMjEYFRx6navCsnmqARnk0WhhmKzFJL3xHaQZCNvb2FKm8WuOfKP2qXNDot5rRx71RpvFN7K2IogoPcmuG1jUT+Z1H2pZoKL0WUdSP3qJ7mFM7pFH615/capfuDm42ge1B+dLJ6pblyCeQTS/Ih0Xy612zgBzIpP3pTL4qBbEUTn5xVbbyEPpO41IpllGIYT98VOb+BoaXHiW6kBWOPaT3Jpa9/fPIWabH9KxNNvZSONtER6LKXxI5pPJlJAbyStzJcsf1qBvJY/iOx596d/3JAOXeuxp9lEOmSKMGUkJ/MVsCGMnHxRdtplzdHLDatHoYIj+HGP1qX6xu3ApqH2OjmLQbeMAyNk9+9SJb2UD8ICc96hkupGGKDeRieTV0vhDplghlgA9KIP0ogXEfstVcTuO9Ybpx3ppixLCxtGYloIySck7RWVW/qpPesp2GJSfNl24OQV4OPipgJXgJQ7D1Brp38zcxAy3XA6GpI0kdfLRTz81xZb0crdvRvS53lt/xR6gxU1PLFvByce1d2sAijEefv8AepZECNgEYxwaVbFQusYleWZjwysBxTS7UJZCXb6lIG8HpSSa4+muXePDI/Ur1BFMZb9pdJ+nReFYMcnmt48No82Xfwf4gWS2+mvJMOnCse4pxdeI9Pth6p1P2Oa8tSQC2R1btnArUc8TRjCneDz9qvNoHH6PQX8Z2xU+TG7fp1pbceJ7+Y5hiWMe7Gq9aGaX0wWzMffFM4dF1i5HCCMH3FFyZNHF1qd9dRlJp/SeuKBQgA+ZOcDtup7H4NupR+PckH4oy08FQJgzzFx96WEh0VI3MeAo5x/Ou45JXb8K3dv0q/weHtMgA/CBI74otYLOAYSJBj4pqBRQorHU5sFINo7ZqQ6JqznLVd3ulXhQB9qGkvT708YjplOPh/UHOGYAVJB4Xn3ZlmOKskl2x6UO9w/vRiilFnNto9lbAF8O1G+ZBCuEQUD5jse9bWKR+xphidTXJJOK1BKzOM1Ilkx6ijINPxQNtEbW4deKHksGBHOc07jttoxUnkDvTolMQLpx7ipRpx9jTwRL7V1sHtToMhA2m+4qF9N+KshQHsK4MYNFBkVltNOOBUD6cw7Va/JFcm3X2ooeZUvoH9qyrX9Kn+UVlFDzPFLafzMnzM9+BRsbyvnaxTjGaqGnXhhk8tydp647VZbaY+XyS3sRWE/PExcfoYGZY1UbtxI/X9a5a8QwFW9MnYnmgXmjt42MhA3E8dyaXvq9uwAYfiryMng/HFJRbKxXCSJJpHmkaLcq9Soxmj7O5iEewhlJ9xSeTVHv5CkiiNFz6VbH7DvTrTNImvWiluB5aSgBBGMekfxEfanJV0qkkT+dEEXZnB4IxW7C5jt71dwDJ05FFvo/0eZEbzAOgYcUndV8/wAxjsI/gHQ0lKnQk0+Hp/h2WAeYQigkccU6a8A6VT/C8slxZiVl2n8vBppd3CWsRkncIo9+9bZDjDQ3a++aFm1PawVQWY9hVUn1pp42WEFM988iorTUpINxcmUk4BNTkOki4G8Y/FQtM7GlEOsQkfirjnnFWCwjhuoxJCwYU07HoECO571Kto7U5js1GKnWBR2FVRLnQiNi3fNCzwFD0q0NEPal15bbsgChoFOxTboN3NNIYU9qGjtGDZouONlpIbYTHEuOlTBAOlRw5xzU+KozOdo+K1j2rvFZQCOK0a7IrmgZzitV3WsUAc4rMV1itEYpgc4rK3WUDPmCSFo52iZSsik7kI6GjodQeKMKM7uhJq4eMtEF2qXtnGBOv5scZGKo/wD8jLLGSy9vai1JAOY5Yb2JxMuSRtxSW908R7pEkG0HoakjufJmPpOG5wD0oe/vVm9AyF+9KMWnoKQy8JtBHqsDzqrLu6N0Neqahc28U8e1Ag2DoMYrw6OV4CskLHOePirXpN/qt2EWeXdF0ywycfesv9Hm3+yYLlFy1fUoYYQN49YwPmqrOoWYSOQMnO09xTJxBECzFTIBwW6iq1rd3IEYhgRnjBrLzTk0hRVbLz4N1y2t/Mt53AQAtknpSm91efVb1pWciIsfKTsF7frVG0/UHjZlY53VY9HuUZGEgGWIK8V0Ti4lXZYLdVKsHBV5BjLdK1HAxYBQSM9RXNzPGkK5bODxtGS3sKZWSkRpvUo2ckZzj9ax6xcRxY2/mThXDYbjJo6yvJNHvim9ht/h7NUhIhUMRwaV3eopcy4l2hVyvp5NPgK2eqadeQ39qk8TAgjkexqaeaO3iaSUhUXkk15Vo3iCbSbhxAyuj+nax4zUF7rN7qErvdyNKA3+HnCqB8VopaJcdnpEniTSVkMf1QYjuoJFDN4m0piwaRwAeuw815s8sxdWR0HwOxPSpDIyknq+DyOc0smNJHp1pq+mXYX6e6jYt0B4/wBaZBBjtXksRaNBKUKMOox0HXNWfw14gEKiOZy9sT+Y5O001IbiXMLiusVzBLHPGssLh0YZDDoa6qyDRFaro/etE0DRzitYrquWOBycUDNHrWVE9xEnVwK0t1C3SQUrQ6ZNWjWt69c1hIPemFGVlRefD/8AYv71lAFGmUMpGCWYYxVA8T6aYwLqNPUG2vivSbmDc6srbarPiS3MkbDseuO9ZN07NK3R57PbSRtubgHoQc81xDDC7ASnb8incdmk0TpKWLdqFl0eVF3Kp69etaL0VCcdnH93QMo8gkn3NF26TWkmY5Og/Lmg7Yyxkq7EY61LFG9zLiFzlecmolfyxpJHN5O1zcEq+CoxQlyhkj2scYHarHZaXaTuCW/Ex6l+aLv9LthCFlwBwA4qV6JcIbRRdOtzNdAEHCnmrPJatar9SYGSJEOUJ/M3Y1AbCLTYJbhSH6heepoFtYu5Y2txHkyHjGSf2rZtz2Siw+Hr+E3LNMyidl2opHT3xTwX6LtL+kMeCap2laZeNrNil1Z3GJJFJBQr6cjJ+1el6jpemJNHeIkC+RkMFBKEZxzWM6jw0+QW+0y+l0j6xFaVDyqRnBZeuQKWjT5HtVUH1NgkbcBTjpTm91ueErHh2yPwzswMfAoBdStzMXyVkm6PjBz+3B61F2KmVDUJWh1F7aOMrJGwD5/zU1s1W/s4rmxAWRm2TAgnke9BeIdIuImk1KKRpHf1yZyzE565+1N/7PhaF5/OZRIqBlBJx37Dr/zWjqrQE2mReZJiY4VcgoU4b3NMJLbypejLFtxtXHBo2+tEgtkuo4MHcBIrsRjIzxnpzS0Xime5UF2R5w6Aj4x+o4pLYiGVWQGNXYKpyFPUE1McRZkRi24+tByGPf7UwisZrkmVoyEXAAIznn4oaV4YHkiSJtoHrC4GTQwRZPB+p+lbB1YA5aMn+H4qw3t5HaQs7noOnevNrO5kW781GkXByvIyOnFWFb36q8WS6P4WcbTTjJoHGxlD4lt3QGRWQf8ActN4LqKeMPG4IPzVe1i9sBEYUjXJHX2pFZ3FxDujhLeX79hTyaHiWvWNdhsCEHrkPRRzSoXuo6jMqxIY0Pc0lk8xpTLJJlt2PUBTG3v7+KH0OoUjghaTk2NJDV9EmdAZJnLfek+q2UtgA0czKx6DNMbPxJOrbLyFX/7k4pXrd1LqF9GYAduOAetJtVoqN3sJtE1ea33LID9xUU02vW0EpMaudpxjiuLXVbywYpIAR2ArdxrF/P6Y4GIb2XNCkkDiUl9S1vccmYHPvWVavoblvUYU55rKf5ELEa3A/DLAcjmk94puiFjjLe4x0p26lxtXqelHadpxgRxIRlxyRUy6XKlsoN74cYxOYARIv8NIUmls5TaXSMhzkbutesX3kWZbzF3kqcY9+1Uu9Md5IXkVG28Akc5qLJuyqTRF5GzGC2c56Zruz0u5S4EoYKh7AU++kjM0sgCltvTNZoiy6kzRxIIgrZ3PxgDrRcuBKmRR6esZaUBg+PzLRNhE9xbP9X6stwCOBTmKxmidkeZGjxw+CMnGcUM7bHZGTIPAYHA+ajFmTToWXVlbRW7krnjvSHw/p/13iK0is0XekgkJJ7Kc0w8VyvD5cSRzKmMksP2qyf2baItpZi7cFrq4Ikd1YHZHzhf1wCfjFaxuKbCP0P7uygu45IpIpCyOPUvGPj70LfW4Mi29viONmwQn8RAzgU0mgcatJJLKTCYlBUnAY88/fik7XwvJbuQRoI7eMlHYchj6eD+tJcGAXk0E48yR2UxthiQACfYfP6UG8EJuAVjRkJyWbrW5POGlxpaRo8rSkFto4GOv6dKxopbZIjK6AuMsipnnv81SpD3R0FGSqHaOmM5pda6RNBqUl5FMqIGJXy+Ap9v9aOt8yTsNmCVLA55B9se1EWmbZJlaLCyNuGeASRjg1KtMp8Mm1V7uGWC5mDyxqCWblV/T+X61zcS6bb2wKlXztdVXgnpzSt7S4e6u7mK3ILAjqPSfj3oWIqYAFbHweoougqyzaZqF3F6I3VrZwXAkHqQnnAPcUNpRW8u72KRmYowJRTgsMZzj71WvEP8AecdhALFpY1ziQocHGODnsKk8L6LetcCZXnMgO55VY8n2JrTSV2TRZRapHei3Y/iFj99o74rJVIcoshCg8ZqXTdNeLXvqr2ZTEEypLerPcH3ozxDd6VaWjbzhpAVTaMnNTV8GtC9R5qNIUMgTGFXkt9hR1tbPJO0m1ljIAww2k/GKE8FSPd2NwH2sc7FdxnHFPHMkQCuwbjk45JrNvdI0UTQhgBPoB9u2KiYPFyh3Lz6SKwOS2eAKKQK6g5yO9UkNxoQvCxulZgyITyCcCj74W0cEc0MkRkJwAvUURqKCJ3ff5kQIZQwyR70jZFMpKKACe1LLEmr2PdMs47ld5O/scima2qD04AA6CkukahHZhkOcnvnii31Zctl1980J/ZLuxh9LF/l/nWUjOrR5P/UKP1rKLQUxlaLl9wxxUjmUxyB2KgHNZZr6uvHeu9XmiWAJGCXfGMVUuhLpXtbunZXMZ9KjBOetIIoxIpdCGPUknip/EU86B0tj6cbPue9T+HtDka0jurwsqycrEnU/f9qQrEV/HeXMixaahMmfUQeleh6Rp66ZpqIoVZNo8x24Occ0AWNsWkgsgfX6lUAMBjrzToJHNapN5qlZRu2HvxxSvQmLr8Rm5jUhXiY+n1Yx80BPG/mCGP1ruyG6Kue1E6hLH9K4hkjcnIAP8J46GlKzy7FhwAFwRnqSepJpUUgfXFIhjKICVYqpIyOe1M/7OYZYoL6CK3YRtKPLzwpYjnFBajHOun+dbx72YZbIyR9qg8IeL2LJpcamO9jUBCSCr89QPfaf5VcdqmS/4WzUP+rWWGaV4bZZFRkUbG3dxnqf0oDUElFnIsP4iHGdq8v3AA/am2wrNNl/NlyHcv1yQMc9un+tKbwre2ktqMqQ/mekcZz0z09zRoQrjjuIXOZCHVSEVMelTjP3PWu2WQuXEkhyoYFu3ckcZFTCKETi6crGmCw2nknB4JrYlVMNuBDekgHke9NfdBdmprZ8pJ5YilXHPXP/ABUR9aSI6N0OeMr+9FXFxC9sEUqxV2O9eGOccUA/nPBIHlZApJWM9Rx/WhspKwZLhrS0/GIYDksOMfek1lNa3Mp8p2Vd+N4Y7WBH+9HMRLFKsmFRhg9jnBzTnwZ4NSLSLW6v7dvNXc+wkYcZ4JHvikqa2U9MjsfD66ioeW4lisycupbO4j2+KfSSW9oEhh8tLfqQO36fNR6rqzRZiiZPKC7fSox+lItSkuLUxvMm1ZBkYOf39qXSowbGE81uZGaIFeu3K5/T7UBqBjvLR0eIyMeR8HsaAW43l9r42jPJxn7VLHcyRTmJ90ci8bTils0Xk6H/AIXvrNLBLEw/T3XQKRzIcct80ZPkueOnWqtK0d0hiuGYEcpIpwyEdCPmmGmXcjWqxXlykt6hxIAeSOzftVIzqmHsCHYJjHvRtuPwsfNAoCTxzTGPaq4Bxx0NHyaSf6geoSxxxtFKcs6nbSXcoQEflPQCmuvmNEgJPrqrXl7mXy0fA7npWc9MzirRq/vXQmO3I3/NAwTzzy+X9V0xu74zQd1f26Ehcyg9cNj+dOPDWng3TfU2nlvNHvhXPIXryOv6mnGLfSnSQV/csf8AFcSk9zgVlODGwOM1laYE2xybtIEO8YwOPmkdzqluwciYowU8HvWvFE0SypGJNrBB096pOoCaRWdAxxWMVcrYMa+HVOoar5Eju7M24HrtFelSXcSokAijTy8jef4Rjr968/8AAUUNtqbyLMZJDATtA6GrBqs7z29ylnKiw243ysyZ3L1xz3rRuzHVkmmh7qC5nmYvAjZ3AYZ/ge9R6reuijzWLBOBGDgDt+3Fc6be/wDt+1zcGYqSG6dQT/xQV8kc8Jm3hJVOTufg/ekyo0LYZGLF5PSSeg6GizcKUG5sBjjcPmg51QReYp9BPJz1OaLXasCCUgg8A5AI70UzTRM1w2Y4HMjIvHHT/wAFUryorjxfchXeIom5dmMkgDOKtsEySyeVDGGk3HDseR8/rVa8a6a9pPFqEDlJg2HKHGP2rTz7siRe/D2sW93FFblg+owzSCdi/DjGM4554H2wfeur64HkyKj7m3gbj+XtnA/rXmOk3U0EwurVyrJyzVYoNWWVAtyuwupJY85z/wCdabjRD6HmG489S8O5dxHB9Sn3Fba5mhURzKUdASxKYOc8fyrtPpruO2O4NIudqlunvWpI4LeVjAg3n0gZ/Mam2ilRNF9L5cbBS0jFsADdz7/tWXMiRurTuRnow6VFattVpVcowJycew7Uh1HUXtrOZpSshZSF3DOTSay0UtcDdD3a54vitoozJawHfN7AA9f3wK9S1O7WC0boGdcAGvKf7JZ9+vyDYdxgIYjoOQQT+1ega8w9LGNEAzwo605rF0T/ANOiq3zvLctCvqYA7QO5xQLTedGI7lSSOhHHbvXN27eecghVb82OAfmpdkxtZLpLbzI/yPIVJC0R4d6SSOLvZDNJJbgmMKBiQg/HHPNCh2L7m469BxRFwknlR7oSON2NgHHTI+OOaFlZF4Rs+3aiWzSITbScFGLYI4weAaLj2WmoWup3QZolUxswOMZ6Z+KW2r5bA4qypFFNprRzIJI2UjaRkGpRh7KmGWup2E87bXZUwOQM0u1jXoEmMds5c/wiqtp8WpW8wtYrh1ypIHHAHtnpVhttBhy0zKs0p/O7ZBz+lKT0YpID1XU571o48kYGDg9Kq+qXxLmCMFiD6m96u91obshFswG4cHH5a4tfC2jJbEzXZNweSzSAYOfajz27Y20iq+HdPeadrm6i3xRru2PwGr0bTLuC41OSVtgDwKI8AZx3Gahg023trKTcROhI2qp4xS27CWrPcRv5aqPQO9ayvpndlna3yxIPesqk/wDq2ZeDA3HHQ1lVZOLHWrzWt0fLSCJ3U5Eh5OKW3XkPb7FgRflRW7zzInAlBBxnj+IUHNMSpIyvtmuOxJ2KbDVo9J1oSZ9GcEjtVv1Fh9Gk2mQpcebmS4kONpGMgAdMAA+9UL+6bm8uG8tS25vbgVlydT0VpLJpGMf+XdkciuqEU1oiSDLvXxbxSQxhZYsHyyGKhTnqMf6Ub5sl9p8F1FeI3mj1W0cg3gDgnnrjrVPntZWiMwGAe1D20k1jcJJGxRj0x3rRear+jtos6agGTy4HePyjgk8FgT1NNo7hAfKO4bRnB5555qvM63GyeKMEvkyAEA5yO5/5o6xkVpMIXDHpvGMY+3BrOSLWx/H5ckKThmikViFKNgke360D4hWRrQSFi0at6gwxkGj7Xyprbe3pYHceBQWvzCa3FtEo8uToCcH71CW7H0pcjeRdMI3HluM+jt70RHeFT5bjKFeCpwRTJNGV0CEBTjk0mvrCazl4PA5zW8ZqWiXEZx6iYxIQ/BHBB56U4tbzzoYiXUL5Y2nHBx/Wqet4SgVo2yP41PH6ii7K+a3b0klO6g5H7GiULEi5iV2UqkhTcCSGPHNUzxMzQXSKWZlbLAk0fPrEEcfnROZH3AiMggj+lVzWL2bUbkzScKBhVz+UUeXm7tilLRd/7JbpE1m5jzhpYeMHngjNemarCLq0OCfMUscDoBj3rwHQNSuNK1OG8tj6ozyMcMp4I/avZdJ1mO704Xdu7SR7uhGCD3B/lU+8alYosVtItrK5kQyxt/iRrxvHHGfmg7PVFtL2cwwtLYykk2zMcbc8A/yprfQH/FQEIw3BOpFIZsxSSeQzIJQVYA9Qe1ZqVHd5yUlTCIdSha2vbeZGjSQboUC79rj5PIBpZM5ZUBwQvTAqR4/LKiQqTgNn+lRtExIPHq547UXZ0JJG4DtfNWTTi8sLKM++KQW0Z8xVIzVhsSYE5BGOcDvUGXtJfBDDpW67mktuJWfPTBCkdKeravFHs80AkerryaG055IwzMq898YIokyHPX5yTTjBNWzmbYXAqrGA2CRgZFINTsY/PLrCXZ/8vAzTeGbaSCRjsDRVrCWJlBQA9utKqFdAmi6bciBFmmSBF5CoMkijmt7BCZNkZKj+Mc0JdXEtsSF5z7cUqub7y0Zmfao65pOWqDG9jU3EGTgJ/wDgVlUt/Eltvb8Xue1ZTxkPEl0iKXUCPMyF6e/FWeLSrONRmIMfdjmo9Fs1toFJHJFMiRwO5rSMFFCxS4DGCPbhUVR2wKrmteGn1CQHzSmGJyOtWorWFRV1XAxTKTL4XhtrcvPcOwUdM4oK/wBINzpSG2iw0ZLKuOWHtmrzd2qTqA4yKHEG1gFGAPiod2VS4eY28e3NvK5ilUngj+VGRpGkqlWYsF7dAfmvQJbG0uMie1ict1JQZ/eld94Xsmj3We+JxnI3Eg/FU3ZGNFdsL5/IlE67EHG4tjildzrkV1q8axkGGLhWx1qwf3Wv0E0N2N0mD0z+lVWHRWebO3GGoWPyKneiyWtyrRKQ4LdCDxWr22+rQ7MM3cdxSKeCe2lVJWAVugH9atWkNDHaEZ2bhgn5rJxxdplgcPhqE2KSbvU65wOar+q6LPYP7xnkEe1XK3uVtAIZT+GBhXHTHYGudSli+id5gG2ghfaqj6NCo85lU9OQKGKliVXrTiGON4mZeX75oKCM+cTjGa61LRk43IgXdEAWUgf6020TxFPpUxMWWjYeuMng/NB6rdK6RwJ+ROpHc0t3gAgU0lJbIl+r0ep6Zr+n3cpe1lIDfmicYYH3+1SXEtrLKAcAnv7V5VbTPBKskTlXUggg9Kctq1xLK0rqgbAzsG3JrCfhvRcPSj0Sz8hILhGtoLlmB8p2U5VsdeuMUJDbRox+pJVAD3/aqxp2t3rzRQWiF5n9IXdjPxVsj8P39xGlzrbqqsM+VG3P61nJNaZuvSyO3ktVJZD5rZwoT1GmMTPLMJWRlxwFP+tRG3jteLeFIlH71kcoJILnJ7ioopK+DpOYApPq/izXKRMzhR9xQVvOQcBj070TLNKLfK8D3BxV6rRnJNAV/dJBOsUjEKxAYp1AptJKkCAKxVSPSB1qtz6RPeSQ+WxZ5W7npzVmtvDzQGJr26eYJwV7VEk2xaFVxPPMT63dM8D3riO2a6il+sjwjLtx7CrJPAkaBIEAX3A5FDPGWUoRxjgipitlXo85m8NTrK4j3FAxCnjkVlXJrZ9xwRjNZW2Q7G6jaAB2rvsD81wCO9dFsnpirexHVaNYDWUAcOQBzUYAau5BnpUPK5JpAdsFFB3E4UGtXNwFU4pPcXW4daKJbCjfLHnbGrOfel8FntkeRxgtliPvRmlWjzH6mVT5Q6E96nntpHkIAI3nH2rk9X+2hxETaZDdedNPwqjCfegrOQRs0Tn0ngHNM7y282WSKGZlCjke9SaR4ZEzhp5fQeqimna2VT6LL6RRCUiJctwfaoWR7myEEv5EHWrVqegWVpB+DvLY6E1XJA6sUIIX2qld6BNNFcuUitwQByaEA2KSOp6Cmslg8szO/QHgV0dOzGXPaulIhtFZuImGdwIz0zUGyrDeWbMRu6KOKXyW2O1dK4czkrFhTv3rrzHx1qeSBl52nBrkpxj9qdiH3gKSCTxBELkEnH4eDgA/NexXwby4mZSAQQVIrwOwleyvYbhMgxsDxXrlh4gGoaXBIFZhgkktkj4rl9lUsmawYTcxl1I4JIwc0vjTC7iOB1+KNMu7axAwRkZriILuwEJXtu61k1Z1w9EkRoNhyOhoZ9TEkptZEbyMY3KcHNG3KIluSXAYjIPtVej1CzMZnDp5YJBDHGKKfwROduy0+GNj3x2sx8oHaG/hPvVkuCwJLNk9iapnhs5ae7tpQyABSRn+tO2mlJDu5xjOCan+GXWFpOTlXIA9hzQmoSlVBRtoFDSTIrl9+AOooSS4FxA4U5OcUqNNEp1GIHk81lVqa4RZpF+oXhiP51lXTCi9LxXVRhqwvitgJd2K531CZPmoZZ8CgQRJMB1NB3F0MHmgbm8I70umuy2RmkJsIvLrdkA1zpWny6lPtG5YV/xH9h/vQ1rBNezBIlJyQCf8uT1qz6zbix0yK3tI3RYzuZ1PLn3rP0niiVthUix2kMcaR5VRhR/vSie7ud4Cxthu9MvD2b1Um1J2EYHQjl/9qzVZIlnZYceWOmOK5lH5ZadOhOLVBufbtY96ZWqmKJClASTFm2oOvtRTStbwqp7VpiqKuw6fyyu6U5PtSG/sjIfMAwPap5J3Miu/5KLgdbyUIMFRW8UkrMXaEEmn/h7wMUPFaF22beM81YdUKxqUXjFV8XTrIQpxWkZaJqyC9sEWcqc47ULcW1uhVggwT/On9nFFexujN+KORnvSLV7eW0bHIXOVBq1K9EVTEGtSqzqkS7QBzxSwLxmjLslySeeetDLgDBrTgtkEkbspKcGptOv7qxk3QS7SeGU8g1jjgdhW0iUDcetS/oa0W3T9Vju49ysYpkAzGeQftR0erTkfhsBg/l25ANUuCV7eVZIzyO3vV006CG9smmhbaz8uPmuWca2apsC1Nru6YyZ2Ec+jjmgDBZNCI7mFlbHMinlm+aeRxyGZo5R6RwGrm5sQ2Dt6/FRkCf2FeFbySxDwxopDsCCWA/fNN768nmbbGo6Z3dqqkdvLHJ8HoKOS4mijSM+lQOMkZp2hpbDnwQPqJASecDpS6+vHigkSL8Mdj3NLp2R5PNEjenou7qaguri5aLdNGVjz6cjgUJWzQVtksSWYknnmsroyZOcCsrXQWeubq5dqGNymMhqHe6zwpzTETyTbQeaX3d31Gagu7lhkGlkszMetBLZ3POWPWogcmoyakjHSkSWjwULaO5mklYNJswqnoB1Jo7X9SSQiKEgt09J4UVWLUOpJQlSRtOO4pnp9pvlUYqXBNiSDIBLFbDaxBND3MErgO8rE56AU+ubURRIO1B+XvcACpUEzVaYPpdhs/FlO5u3xXWoQhsAU3SMKgFBXKBn45NVKOhp7F13au9qFUckcUZo2n/SW7ySZLkUzsbMyLukHpWt3I8zKQ/bFZ8IeytTSQNfFZWzUd9oQmHm23X4onUdFmR/PSJiV54rNK1GVHMbjA6Va3wOcOdL04xDeR6xxig/EmnmSAk4AzksRzT8zKj5B4NSTqkkRyARjvVr7JkrPIrq1UYAPft2oCW2AbcCePertq2mRy3DGMBAe4pb/AHMoJ9XbrVfkS6NQKu0W9gDnIqXymIHH3zT6DR1Mn4rnaD2qy6dounNHlo1bPual+l8DD7KRaaXcXbKIYmbnggVddJ0k6XbBnkzMeWUdPtTcmGziEcCKoHQLUcKNK+9+lS99BnQ09LlRLENrdwOhoGWA2+5JcgA/kweftTiFvp5Q2Mqeooh7y2c4lh9OcbjzisZLZMbuhA2nCVPMiPPaoF0lmkLTbmRTyMVPcXMVpdboJC0bEkqO1O/roJLXMfRgNwFJbNaopOqW8EF3iBNg29SOaFmEl+FjlmPljHAFWLU7RJoS2MMORSONimAp2spyKLaZdWjY0TT8DLy5+4rKJOqqOHhi3Dr061lXb+yM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464" name="AutoShape 8" descr="data:image/jpeg;base64,/9j/4AAQSkZJRgABAQAAAQABAAD/2wBDAAkGBwgHBgkIBwgKCgkLDRYPDQwMDRsUFRAWIB0iIiAdHx8kKDQsJCYxJx8fLT0tMTU3Ojo6Iys/RD84QzQ5Ojf/2wBDAQoKCg0MDRoPDxo3JR8lNzc3Nzc3Nzc3Nzc3Nzc3Nzc3Nzc3Nzc3Nzc3Nzc3Nzc3Nzc3Nzc3Nzc3Nzc3Nzc3Nzf/wAARCADQAPIDASIAAhEBAxEB/8QAHAAAAgIDAQEAAAAAAAAAAAAABAUDBgABAgcI/8QAOxAAAgEDAwIFAgQDBwMFAAAAAQIDAAQRBRIhMUEGEyJRYRRxIzKBkUKhwQcVM1Kx0eEkYvAWJkNTkv/EABkBAAMBAQEAAAAAAAAAAAAAAAABAgMEBf/EACIRAAICAwEAAgMBAQAAAAAAAAABAhESITEDQVETImEEMv/aAAwDAQACEQMRAD8AUtb5BYDkfzrhFJ7YP+tEtJhBnk4yQBUIkYyKBhlIrx5K9hhdmmizyByKJs9QuLBlaN2BBzjNdbcLkUPIoySenzUwk0yYOmegaF4pjuikV0AhI4fPBNWlcEZB4NeJx3KxvsRiTntV88MeJAuy0vmPPCOf612RnejdxLkBW8VtcEblOQa6xV2TRyB71ut4rARjmlYUZjNZih7u6S2hMjEYFRx6navCsnmqARnk0WhhmKzFJL3xHaQZCNvb2FKm8WuOfKP2qXNDot5rRx71RpvFN7K2IogoPcmuG1jUT+Z1H2pZoKL0WUdSP3qJ7mFM7pFH615/capfuDm42ge1B+dLJ6pblyCeQTS/Ih0Xy612zgBzIpP3pTL4qBbEUTn5xVbbyEPpO41IpllGIYT98VOb+BoaXHiW6kBWOPaT3Jpa9/fPIWabH9KxNNvZSONtER6LKXxI5pPJlJAbyStzJcsf1qBvJY/iOx596d/3JAOXeuxp9lEOmSKMGUkJ/MVsCGMnHxRdtplzdHLDatHoYIj+HGP1qX6xu3ApqH2OjmLQbeMAyNk9+9SJb2UD8ICc96hkupGGKDeRieTV0vhDplghlgA9KIP0ogXEfstVcTuO9Ybpx3ppixLCxtGYloIySck7RWVW/qpPesp2GJSfNl24OQV4OPipgJXgJQ7D1Brp38zcxAy3XA6GpI0kdfLRTz81xZb0crdvRvS53lt/xR6gxU1PLFvByce1d2sAijEefv8AepZECNgEYxwaVbFQusYleWZjwysBxTS7UJZCXb6lIG8HpSSa4+muXePDI/Ur1BFMZb9pdJ+nReFYMcnmt48No82Xfwf4gWS2+mvJMOnCse4pxdeI9Pth6p1P2Oa8tSQC2R1btnArUc8TRjCneDz9qvNoHH6PQX8Z2xU+TG7fp1pbceJ7+Y5hiWMe7Gq9aGaX0wWzMffFM4dF1i5HCCMH3FFyZNHF1qd9dRlJp/SeuKBQgA+ZOcDtup7H4NupR+PckH4oy08FQJgzzFx96WEh0VI3MeAo5x/Ou45JXb8K3dv0q/weHtMgA/CBI74otYLOAYSJBj4pqBRQorHU5sFINo7ZqQ6JqznLVd3ulXhQB9qGkvT708YjplOPh/UHOGYAVJB4Xn3ZlmOKskl2x6UO9w/vRiilFnNto9lbAF8O1G+ZBCuEQUD5jse9bWKR+xphidTXJJOK1BKzOM1Ilkx6ijINPxQNtEbW4deKHksGBHOc07jttoxUnkDvTolMQLpx7ipRpx9jTwRL7V1sHtToMhA2m+4qF9N+KshQHsK4MYNFBkVltNOOBUD6cw7Va/JFcm3X2ooeZUvoH9qyrX9Kn+UVlFDzPFLafzMnzM9+BRsbyvnaxTjGaqGnXhhk8tydp647VZbaY+XyS3sRWE/PExcfoYGZY1UbtxI/X9a5a8QwFW9MnYnmgXmjt42MhA3E8dyaXvq9uwAYfiryMng/HFJRbKxXCSJJpHmkaLcq9Soxmj7O5iEewhlJ9xSeTVHv5CkiiNFz6VbH7DvTrTNImvWiluB5aSgBBGMekfxEfanJV0qkkT+dEEXZnB4IxW7C5jt71dwDJ05FFvo/0eZEbzAOgYcUndV8/wAxjsI/gHQ0lKnQk0+Hp/h2WAeYQigkccU6a8A6VT/C8slxZiVl2n8vBppd3CWsRkncIo9+9bZDjDQ3a++aFm1PawVQWY9hVUn1pp42WEFM988iorTUpINxcmUk4BNTkOki4G8Y/FQtM7GlEOsQkfirjnnFWCwjhuoxJCwYU07HoECO571Kto7U5js1GKnWBR2FVRLnQiNi3fNCzwFD0q0NEPal15bbsgChoFOxTboN3NNIYU9qGjtGDZouONlpIbYTHEuOlTBAOlRw5xzU+KozOdo+K1j2rvFZQCOK0a7IrmgZzitV3WsUAc4rMV1itEYpgc4rK3WUDPmCSFo52iZSsik7kI6GjodQeKMKM7uhJq4eMtEF2qXtnGBOv5scZGKo/wD8jLLGSy9vai1JAOY5Yb2JxMuSRtxSW908R7pEkG0HoakjufJmPpOG5wD0oe/vVm9AyF+9KMWnoKQy8JtBHqsDzqrLu6N0Neqahc28U8e1Ag2DoMYrw6OV4CskLHOePirXpN/qt2EWeXdF0ywycfesv9Hm3+yYLlFy1fUoYYQN49YwPmqrOoWYSOQMnO09xTJxBECzFTIBwW6iq1rd3IEYhgRnjBrLzTk0hRVbLz4N1y2t/Mt53AQAtknpSm91efVb1pWciIsfKTsF7frVG0/UHjZlY53VY9HuUZGEgGWIK8V0Ti4lXZYLdVKsHBV5BjLdK1HAxYBQSM9RXNzPGkK5bODxtGS3sKZWSkRpvUo2ckZzj9ax6xcRxY2/mThXDYbjJo6yvJNHvim9ht/h7NUhIhUMRwaV3eopcy4l2hVyvp5NPgK2eqadeQ39qk8TAgjkexqaeaO3iaSUhUXkk15Vo3iCbSbhxAyuj+nax4zUF7rN7qErvdyNKA3+HnCqB8VopaJcdnpEniTSVkMf1QYjuoJFDN4m0piwaRwAeuw815s8sxdWR0HwOxPSpDIyknq+DyOc0smNJHp1pq+mXYX6e6jYt0B4/wBaZBBjtXksRaNBKUKMOox0HXNWfw14gEKiOZy9sT+Y5O001IbiXMLiusVzBLHPGssLh0YZDDoa6qyDRFaro/etE0DRzitYrquWOBycUDNHrWVE9xEnVwK0t1C3SQUrQ6ZNWjWt69c1hIPemFGVlRefD/8AYv71lAFGmUMpGCWYYxVA8T6aYwLqNPUG2vivSbmDc6srbarPiS3MkbDseuO9ZN07NK3R57PbSRtubgHoQc81xDDC7ASnb8incdmk0TpKWLdqFl0eVF3Kp69etaL0VCcdnH93QMo8gkn3NF26TWkmY5Og/Lmg7Yyxkq7EY61LFG9zLiFzlecmolfyxpJHN5O1zcEq+CoxQlyhkj2scYHarHZaXaTuCW/Ex6l+aLv9LthCFlwBwA4qV6JcIbRRdOtzNdAEHCnmrPJatar9SYGSJEOUJ/M3Y1AbCLTYJbhSH6heepoFtYu5Y2txHkyHjGSf2rZtz2Siw+Hr+E3LNMyidl2opHT3xTwX6LtL+kMeCap2laZeNrNil1Z3GJJFJBQr6cjJ+1el6jpemJNHeIkC+RkMFBKEZxzWM6jw0+QW+0y+l0j6xFaVDyqRnBZeuQKWjT5HtVUH1NgkbcBTjpTm91ueErHh2yPwzswMfAoBdStzMXyVkm6PjBz+3B61F2KmVDUJWh1F7aOMrJGwD5/zU1s1W/s4rmxAWRm2TAgnke9BeIdIuImk1KKRpHf1yZyzE565+1N/7PhaF5/OZRIqBlBJx37Dr/zWjqrQE2mReZJiY4VcgoU4b3NMJLbypejLFtxtXHBo2+tEgtkuo4MHcBIrsRjIzxnpzS0Xime5UF2R5w6Aj4x+o4pLYiGVWQGNXYKpyFPUE1McRZkRi24+tByGPf7UwisZrkmVoyEXAAIznn4oaV4YHkiSJtoHrC4GTQwRZPB+p+lbB1YA5aMn+H4qw3t5HaQs7noOnevNrO5kW781GkXByvIyOnFWFb36q8WS6P4WcbTTjJoHGxlD4lt3QGRWQf8ActN4LqKeMPG4IPzVe1i9sBEYUjXJHX2pFZ3FxDujhLeX79hTyaHiWvWNdhsCEHrkPRRzSoXuo6jMqxIY0Pc0lk8xpTLJJlt2PUBTG3v7+KH0OoUjghaTk2NJDV9EmdAZJnLfek+q2UtgA0czKx6DNMbPxJOrbLyFX/7k4pXrd1LqF9GYAduOAetJtVoqN3sJtE1ea33LID9xUU02vW0EpMaudpxjiuLXVbywYpIAR2ArdxrF/P6Y4GIb2XNCkkDiUl9S1vccmYHPvWVavoblvUYU55rKf5ELEa3A/DLAcjmk94puiFjjLe4x0p26lxtXqelHadpxgRxIRlxyRUy6XKlsoN74cYxOYARIv8NIUmls5TaXSMhzkbutesX3kWZbzF3kqcY9+1Uu9Md5IXkVG28Akc5qLJuyqTRF5GzGC2c56Zruz0u5S4EoYKh7AU++kjM0sgCltvTNZoiy6kzRxIIgrZ3PxgDrRcuBKmRR6esZaUBg+PzLRNhE9xbP9X6stwCOBTmKxmidkeZGjxw+CMnGcUM7bHZGTIPAYHA+ajFmTToWXVlbRW7krnjvSHw/p/13iK0is0XekgkJJ7Kc0w8VyvD5cSRzKmMksP2qyf2baItpZi7cFrq4Ikd1YHZHzhf1wCfjFaxuKbCP0P7uygu45IpIpCyOPUvGPj70LfW4Mi29viONmwQn8RAzgU0mgcatJJLKTCYlBUnAY88/fik7XwvJbuQRoI7eMlHYchj6eD+tJcGAXk0E48yR2UxthiQACfYfP6UG8EJuAVjRkJyWbrW5POGlxpaRo8rSkFto4GOv6dKxopbZIjK6AuMsipnnv81SpD3R0FGSqHaOmM5pda6RNBqUl5FMqIGJXy+Ap9v9aOt8yTsNmCVLA55B9se1EWmbZJlaLCyNuGeASRjg1KtMp8Mm1V7uGWC5mDyxqCWblV/T+X61zcS6bb2wKlXztdVXgnpzSt7S4e6u7mK3ILAjqPSfj3oWIqYAFbHweoougqyzaZqF3F6I3VrZwXAkHqQnnAPcUNpRW8u72KRmYowJRTgsMZzj71WvEP8AecdhALFpY1ziQocHGODnsKk8L6LetcCZXnMgO55VY8n2JrTSV2TRZRapHei3Y/iFj99o74rJVIcoshCg8ZqXTdNeLXvqr2ZTEEypLerPcH3ozxDd6VaWjbzhpAVTaMnNTV8GtC9R5qNIUMgTGFXkt9hR1tbPJO0m1ljIAww2k/GKE8FSPd2NwH2sc7FdxnHFPHMkQCuwbjk45JrNvdI0UTQhgBPoB9u2KiYPFyh3Lz6SKwOS2eAKKQK6g5yO9UkNxoQvCxulZgyITyCcCj74W0cEc0MkRkJwAvUURqKCJ3ff5kQIZQwyR70jZFMpKKACe1LLEmr2PdMs47ld5O/scima2qD04AA6CkukahHZhkOcnvnii31Zctl1980J/ZLuxh9LF/l/nWUjOrR5P/UKP1rKLQUxlaLl9wxxUjmUxyB2KgHNZZr6uvHeu9XmiWAJGCXfGMVUuhLpXtbunZXMZ9KjBOetIIoxIpdCGPUknip/EU86B0tj6cbPue9T+HtDka0jurwsqycrEnU/f9qQrEV/HeXMixaahMmfUQeleh6Rp66ZpqIoVZNo8x24Occ0AWNsWkgsgfX6lUAMBjrzToJHNapN5qlZRu2HvxxSvQmLr8Rm5jUhXiY+n1Yx80BPG/mCGP1ruyG6Kue1E6hLH9K4hkjcnIAP8J46GlKzy7FhwAFwRnqSepJpUUgfXFIhjKICVYqpIyOe1M/7OYZYoL6CK3YRtKPLzwpYjnFBajHOun+dbx72YZbIyR9qg8IeL2LJpcamO9jUBCSCr89QPfaf5VcdqmS/4WzUP+rWWGaV4bZZFRkUbG3dxnqf0oDUElFnIsP4iHGdq8v3AA/am2wrNNl/NlyHcv1yQMc9un+tKbwre2ktqMqQ/mekcZz0z09zRoQrjjuIXOZCHVSEVMelTjP3PWu2WQuXEkhyoYFu3ckcZFTCKETi6crGmCw2nknB4JrYlVMNuBDekgHke9NfdBdmprZ8pJ5YilXHPXP/ABUR9aSI6N0OeMr+9FXFxC9sEUqxV2O9eGOccUA/nPBIHlZApJWM9Rx/WhspKwZLhrS0/GIYDksOMfek1lNa3Mp8p2Vd+N4Y7WBH+9HMRLFKsmFRhg9jnBzTnwZ4NSLSLW6v7dvNXc+wkYcZ4JHvikqa2U9MjsfD66ioeW4lisycupbO4j2+KfSSW9oEhh8tLfqQO36fNR6rqzRZiiZPKC7fSox+lItSkuLUxvMm1ZBkYOf39qXSowbGE81uZGaIFeu3K5/T7UBqBjvLR0eIyMeR8HsaAW43l9r42jPJxn7VLHcyRTmJ90ci8bTils0Xk6H/AIXvrNLBLEw/T3XQKRzIcct80ZPkueOnWqtK0d0hiuGYEcpIpwyEdCPmmGmXcjWqxXlykt6hxIAeSOzftVIzqmHsCHYJjHvRtuPwsfNAoCTxzTGPaq4Bxx0NHyaSf6geoSxxxtFKcs6nbSXcoQEflPQCmuvmNEgJPrqrXl7mXy0fA7npWc9MzirRq/vXQmO3I3/NAwTzzy+X9V0xu74zQd1f26Ehcyg9cNj+dOPDWng3TfU2nlvNHvhXPIXryOv6mnGLfSnSQV/csf8AFcSk9zgVlODGwOM1laYE2xybtIEO8YwOPmkdzqluwciYowU8HvWvFE0SypGJNrBB096pOoCaRWdAxxWMVcrYMa+HVOoar5Eju7M24HrtFelSXcSokAijTy8jef4Rjr968/8AAUUNtqbyLMZJDATtA6GrBqs7z29ylnKiw243ysyZ3L1xz3rRuzHVkmmh7qC5nmYvAjZ3AYZ/ge9R6reuijzWLBOBGDgDt+3Fc6be/wDt+1zcGYqSG6dQT/xQV8kc8Jm3hJVOTufg/ekyo0LYZGLF5PSSeg6GizcKUG5sBjjcPmg51QReYp9BPJz1OaLXasCCUgg8A5AI70UzTRM1w2Y4HMjIvHHT/wAFUryorjxfchXeIom5dmMkgDOKtsEySyeVDGGk3HDseR8/rVa8a6a9pPFqEDlJg2HKHGP2rTz7siRe/D2sW93FFblg+owzSCdi/DjGM4554H2wfeur64HkyKj7m3gbj+XtnA/rXmOk3U0EwurVyrJyzVYoNWWVAtyuwupJY85z/wCdabjRD6HmG489S8O5dxHB9Sn3Fba5mhURzKUdASxKYOc8fyrtPpruO2O4NIudqlunvWpI4LeVjAg3n0gZ/Mam2ilRNF9L5cbBS0jFsADdz7/tWXMiRurTuRnow6VFattVpVcowJycew7Uh1HUXtrOZpSshZSF3DOTSay0UtcDdD3a54vitoozJawHfN7AA9f3wK9S1O7WC0boGdcAGvKf7JZ9+vyDYdxgIYjoOQQT+1ega8w9LGNEAzwo605rF0T/ANOiq3zvLctCvqYA7QO5xQLTedGI7lSSOhHHbvXN27eecghVb82OAfmpdkxtZLpLbzI/yPIVJC0R4d6SSOLvZDNJJbgmMKBiQg/HHPNCh2L7m469BxRFwknlR7oSON2NgHHTI+OOaFlZF4Rs+3aiWzSITbScFGLYI4weAaLj2WmoWup3QZolUxswOMZ6Z+KW2r5bA4qypFFNprRzIJI2UjaRkGpRh7KmGWup2E87bXZUwOQM0u1jXoEmMds5c/wiqtp8WpW8wtYrh1ypIHHAHtnpVhttBhy0zKs0p/O7ZBz+lKT0YpID1XU571o48kYGDg9Kq+qXxLmCMFiD6m96u91obshFswG4cHH5a4tfC2jJbEzXZNweSzSAYOfajz27Y20iq+HdPeadrm6i3xRru2PwGr0bTLuC41OSVtgDwKI8AZx3Gahg023trKTcROhI2qp4xS27CWrPcRv5aqPQO9ayvpndlna3yxIPesqk/wDq2ZeDA3HHQ1lVZOLHWrzWt0fLSCJ3U5Eh5OKW3XkPb7FgRflRW7zzInAlBBxnj+IUHNMSpIyvtmuOxJ2KbDVo9J1oSZ9GcEjtVv1Fh9Gk2mQpcebmS4kONpGMgAdMAA+9UL+6bm8uG8tS25vbgVlydT0VpLJpGMf+XdkciuqEU1oiSDLvXxbxSQxhZYsHyyGKhTnqMf6Ub5sl9p8F1FeI3mj1W0cg3gDgnnrjrVPntZWiMwGAe1D20k1jcJJGxRj0x3rRear+jtos6agGTy4HePyjgk8FgT1NNo7hAfKO4bRnB5555qvM63GyeKMEvkyAEA5yO5/5o6xkVpMIXDHpvGMY+3BrOSLWx/H5ckKThmikViFKNgke360D4hWRrQSFi0at6gwxkGj7Xyprbe3pYHceBQWvzCa3FtEo8uToCcH71CW7H0pcjeRdMI3HluM+jt70RHeFT5bjKFeCpwRTJNGV0CEBTjk0mvrCazl4PA5zW8ZqWiXEZx6iYxIQ/BHBB56U4tbzzoYiXUL5Y2nHBx/Wqet4SgVo2yP41PH6ii7K+a3b0klO6g5H7GiULEi5iV2UqkhTcCSGPHNUzxMzQXSKWZlbLAk0fPrEEcfnROZH3AiMggj+lVzWL2bUbkzScKBhVz+UUeXm7tilLRd/7JbpE1m5jzhpYeMHngjNemarCLq0OCfMUscDoBj3rwHQNSuNK1OG8tj6ozyMcMp4I/avZdJ1mO704Xdu7SR7uhGCD3B/lU+8alYosVtItrK5kQyxt/iRrxvHHGfmg7PVFtL2cwwtLYykk2zMcbc8A/yprfQH/FQEIw3BOpFIZsxSSeQzIJQVYA9Qe1ZqVHd5yUlTCIdSha2vbeZGjSQboUC79rj5PIBpZM5ZUBwQvTAqR4/LKiQqTgNn+lRtExIPHq547UXZ0JJG4DtfNWTTi8sLKM++KQW0Z8xVIzVhsSYE5BGOcDvUGXtJfBDDpW67mktuJWfPTBCkdKeravFHs80AkerryaG055IwzMq898YIokyHPX5yTTjBNWzmbYXAqrGA2CRgZFINTsY/PLrCXZ/8vAzTeGbaSCRjsDRVrCWJlBQA9utKqFdAmi6bciBFmmSBF5CoMkijmt7BCZNkZKj+Mc0JdXEtsSF5z7cUqub7y0Zmfao65pOWqDG9jU3EGTgJ/wDgVlUt/Eltvb8Xue1ZTxkPEl0iKXUCPMyF6e/FWeLSrONRmIMfdjmo9Fs1toFJHJFMiRwO5rSMFFCxS4DGCPbhUVR2wKrmteGn1CQHzSmGJyOtWorWFRV1XAxTKTL4XhtrcvPcOwUdM4oK/wBINzpSG2iw0ZLKuOWHtmrzd2qTqA4yKHEG1gFGAPiod2VS4eY28e3NvK5ilUngj+VGRpGkqlWYsF7dAfmvQJbG0uMie1ict1JQZ/eld94Xsmj3We+JxnI3Eg/FU3ZGNFdsL5/IlE67EHG4tjildzrkV1q8axkGGLhWx1qwf3Wv0E0N2N0mD0z+lVWHRWebO3GGoWPyKneiyWtyrRKQ4LdCDxWr22+rQ7MM3cdxSKeCe2lVJWAVugH9atWkNDHaEZ2bhgn5rJxxdplgcPhqE2KSbvU65wOar+q6LPYP7xnkEe1XK3uVtAIZT+GBhXHTHYGudSli+id5gG2ghfaqj6NCo85lU9OQKGKliVXrTiGON4mZeX75oKCM+cTjGa61LRk43IgXdEAWUgf6020TxFPpUxMWWjYeuMng/NB6rdK6RwJ+ROpHc0t3gAgU0lJbIl+r0ep6Zr+n3cpe1lIDfmicYYH3+1SXEtrLKAcAnv7V5VbTPBKskTlXUggg9Kctq1xLK0rqgbAzsG3JrCfhvRcPSj0Sz8hILhGtoLlmB8p2U5VsdeuMUJDbRox+pJVAD3/aqxp2t3rzRQWiF5n9IXdjPxVsj8P39xGlzrbqqsM+VG3P61nJNaZuvSyO3ktVJZD5rZwoT1GmMTPLMJWRlxwFP+tRG3jteLeFIlH71kcoJILnJ7ioopK+DpOYApPq/izXKRMzhR9xQVvOQcBj070TLNKLfK8D3BxV6rRnJNAV/dJBOsUjEKxAYp1AptJKkCAKxVSPSB1qtz6RPeSQ+WxZ5W7npzVmtvDzQGJr26eYJwV7VEk2xaFVxPPMT63dM8D3riO2a6il+sjwjLtx7CrJPAkaBIEAX3A5FDPGWUoRxjgipitlXo85m8NTrK4j3FAxCnjkVlXJrZ9xwRjNZW2Q7G6jaAB2rvsD81wCO9dFsnpirexHVaNYDWUAcOQBzUYAau5BnpUPK5JpAdsFFB3E4UGtXNwFU4pPcXW4daKJbCjfLHnbGrOfel8FntkeRxgtliPvRmlWjzH6mVT5Q6E96nntpHkIAI3nH2rk9X+2hxETaZDdedNPwqjCfegrOQRs0Tn0ngHNM7y282WSKGZlCjke9SaR4ZEzhp5fQeqimna2VT6LL6RRCUiJctwfaoWR7myEEv5EHWrVqegWVpB+DvLY6E1XJA6sUIIX2qld6BNNFcuUitwQByaEA2KSOp6Cmslg8szO/QHgV0dOzGXPaulIhtFZuImGdwIz0zUGyrDeWbMRu6KOKXyW2O1dK4czkrFhTv3rrzHx1qeSBl52nBrkpxj9qdiH3gKSCTxBELkEnH4eDgA/NexXwby4mZSAQQVIrwOwleyvYbhMgxsDxXrlh4gGoaXBIFZhgkktkj4rl9lUsmawYTcxl1I4JIwc0vjTC7iOB1+KNMu7axAwRkZriILuwEJXtu61k1Z1w9EkRoNhyOhoZ9TEkptZEbyMY3KcHNG3KIluSXAYjIPtVej1CzMZnDp5YJBDHGKKfwROduy0+GNj3x2sx8oHaG/hPvVkuCwJLNk9iapnhs5ae7tpQyABSRn+tO2mlJDu5xjOCan+GXWFpOTlXIA9hzQmoSlVBRtoFDSTIrl9+AOooSS4FxA4U5OcUqNNEp1GIHk81lVqa4RZpF+oXhiP51lXTCi9LxXVRhqwvitgJd2K531CZPmoZZ8CgQRJMB1NB3F0MHmgbm8I70umuy2RmkJsIvLrdkA1zpWny6lPtG5YV/xH9h/vQ1rBNezBIlJyQCf8uT1qz6zbix0yK3tI3RYzuZ1PLn3rP0niiVthUix2kMcaR5VRhR/vSie7ud4Cxthu9MvD2b1Um1J2EYHQjl/9qzVZIlnZYceWOmOK5lH5ZadOhOLVBufbtY96ZWqmKJClASTFm2oOvtRTStbwqp7VpiqKuw6fyyu6U5PtSG/sjIfMAwPap5J3Miu/5KLgdbyUIMFRW8UkrMXaEEmn/h7wMUPFaF22beM81YdUKxqUXjFV8XTrIQpxWkZaJqyC9sEWcqc47ULcW1uhVggwT/On9nFFexujN+KORnvSLV7eW0bHIXOVBq1K9EVTEGtSqzqkS7QBzxSwLxmjLslySeeetDLgDBrTgtkEkbspKcGptOv7qxk3QS7SeGU8g1jjgdhW0iUDcetS/oa0W3T9Vju49ysYpkAzGeQftR0erTkfhsBg/l25ANUuCV7eVZIzyO3vV006CG9smmhbaz8uPmuWca2apsC1Nru6YyZ2Ec+jjmgDBZNCI7mFlbHMinlm+aeRxyGZo5R6RwGrm5sQ2Dt6/FRkCf2FeFbySxDwxopDsCCWA/fNN768nmbbGo6Z3dqqkdvLHJ8HoKOS4mijSM+lQOMkZp2hpbDnwQPqJASecDpS6+vHigkSL8Mdj3NLp2R5PNEjenou7qaguri5aLdNGVjz6cjgUJWzQVtksSWYknnmsroyZOcCsrXQWeubq5dqGNymMhqHe6zwpzTETyTbQeaX3d31Gagu7lhkGlkszMetBLZ3POWPWogcmoyakjHSkSWjwULaO5mklYNJswqnoB1Jo7X9SSQiKEgt09J4UVWLUOpJQlSRtOO4pnp9pvlUYqXBNiSDIBLFbDaxBND3MErgO8rE56AU+ubURRIO1B+XvcACpUEzVaYPpdhs/FlO5u3xXWoQhsAU3SMKgFBXKBn45NVKOhp7F13au9qFUckcUZo2n/SW7ySZLkUzsbMyLukHpWt3I8zKQ/bFZ8IeytTSQNfFZWzUd9oQmHm23X4onUdFmR/PSJiV54rNK1GVHMbjA6Va3wOcOdL04xDeR6xxig/EmnmSAk4AzksRzT8zKj5B4NSTqkkRyARjvVr7JkrPIrq1UYAPft2oCW2AbcCePertq2mRy3DGMBAe4pb/AHMoJ9XbrVfkS6NQKu0W9gDnIqXymIHH3zT6DR1Mn4rnaD2qy6dounNHlo1bPual+l8DD7KRaaXcXbKIYmbnggVddJ0k6XbBnkzMeWUdPtTcmGziEcCKoHQLUcKNK+9+lS99BnQ09LlRLENrdwOhoGWA2+5JcgA/kweftTiFvp5Q2Mqeooh7y2c4lh9OcbjzisZLZMbuhA2nCVPMiPPaoF0lmkLTbmRTyMVPcXMVpdboJC0bEkqO1O/roJLXMfRgNwFJbNaopOqW8EF3iBNg29SOaFmEl+FjlmPljHAFWLU7RJoS2MMORSONimAp2spyKLaZdWjY0TT8DLy5+4rKJOqqOHhi3Dr061lXb+yM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66" name="Picture 10" descr="http://cdn.physorg.com/newman/gfx/news/hires/2009/naturalnit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844824"/>
            <a:ext cx="2016224" cy="1738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3" name="TextBox 12"/>
          <p:cNvSpPr txBox="1"/>
          <p:nvPr/>
        </p:nvSpPr>
        <p:spPr>
          <a:xfrm>
            <a:off x="2987824" y="1869792"/>
            <a:ext cx="27363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Nitrogen-fixing bacteria living in root nodules is an example of </a:t>
            </a:r>
            <a:r>
              <a:rPr lang="en-GB" sz="2000" b="1" dirty="0" smtClean="0"/>
              <a:t>mutualism</a:t>
            </a:r>
            <a:r>
              <a:rPr lang="en-GB" sz="2000" dirty="0" smtClean="0"/>
              <a:t>, where both species benefit.</a:t>
            </a:r>
            <a:endParaRPr lang="en-GB" sz="20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A relatively simple process, nitrification converts </a:t>
            </a:r>
            <a:r>
              <a:rPr lang="en-GB" sz="2500" b="1" dirty="0" smtClean="0"/>
              <a:t>ammonia </a:t>
            </a:r>
            <a:r>
              <a:rPr lang="en-GB" sz="2500" dirty="0" smtClean="0"/>
              <a:t>into </a:t>
            </a:r>
            <a:r>
              <a:rPr lang="en-GB" sz="2500" b="1" dirty="0" smtClean="0"/>
              <a:t>nitrate</a:t>
            </a:r>
            <a:r>
              <a:rPr lang="en-GB" sz="2500" dirty="0" smtClean="0"/>
              <a:t> – which is a plants preferred form of nitrogen. </a:t>
            </a:r>
          </a:p>
          <a:p>
            <a:r>
              <a:rPr lang="en-GB" sz="2500" dirty="0" smtClean="0"/>
              <a:t>The process is carried out by </a:t>
            </a:r>
            <a:r>
              <a:rPr lang="en-GB" sz="2500" b="1" u="sng" dirty="0" smtClean="0"/>
              <a:t>nitrifying bacteria</a:t>
            </a:r>
            <a:r>
              <a:rPr lang="en-GB" sz="2500" dirty="0" smtClean="0"/>
              <a:t> in two steps:</a:t>
            </a:r>
            <a:endParaRPr lang="en-GB" sz="30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14" name="Bent Arrow 13"/>
          <p:cNvSpPr/>
          <p:nvPr/>
        </p:nvSpPr>
        <p:spPr>
          <a:xfrm flipV="1">
            <a:off x="899592" y="2924944"/>
            <a:ext cx="648072" cy="2376264"/>
          </a:xfrm>
          <a:prstGeom prst="ben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99592" y="2348880"/>
            <a:ext cx="1368152" cy="122413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Nitrification</a:t>
            </a:r>
            <a:endParaRPr lang="en-GB" sz="36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2" name="Picture 2" descr="Delaware Route 2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138" y="188640"/>
            <a:ext cx="450726" cy="45072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-180528" y="249289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NH</a:t>
            </a:r>
            <a:r>
              <a:rPr lang="en-GB" sz="2800" baseline="-25000" dirty="0" smtClean="0"/>
              <a:t>4</a:t>
            </a:r>
            <a:r>
              <a:rPr lang="en-GB" sz="2800" baseline="30000" dirty="0" smtClean="0"/>
              <a:t>+ </a:t>
            </a:r>
            <a:r>
              <a:rPr lang="en-GB" sz="2800" dirty="0" smtClean="0"/>
              <a:t>  </a:t>
            </a:r>
            <a:r>
              <a:rPr lang="en-GB" sz="2800" dirty="0" smtClean="0">
                <a:sym typeface="Wingdings" pitchFamily="2" charset="2"/>
              </a:rPr>
              <a:t>   NO</a:t>
            </a:r>
            <a:r>
              <a:rPr lang="en-GB" sz="2800" baseline="-25000" dirty="0" smtClean="0">
                <a:sym typeface="Wingdings" pitchFamily="2" charset="2"/>
              </a:rPr>
              <a:t>2</a:t>
            </a:r>
            <a:r>
              <a:rPr lang="en-GB" sz="2800" baseline="30000" dirty="0" smtClean="0">
                <a:sym typeface="Wingdings" pitchFamily="2" charset="2"/>
              </a:rPr>
              <a:t>-</a:t>
            </a:r>
            <a:endParaRPr lang="en-GB" sz="2800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299695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ammonia           nitrite ions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067944" y="249289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ym typeface="Wingdings" pitchFamily="2" charset="2"/>
              </a:rPr>
              <a:t>NO</a:t>
            </a:r>
            <a:r>
              <a:rPr lang="en-GB" sz="2800" baseline="-25000" dirty="0" smtClean="0">
                <a:sym typeface="Wingdings" pitchFamily="2" charset="2"/>
              </a:rPr>
              <a:t>2</a:t>
            </a:r>
            <a:r>
              <a:rPr lang="en-GB" sz="2800" baseline="30000" dirty="0" smtClean="0">
                <a:sym typeface="Wingdings" pitchFamily="2" charset="2"/>
              </a:rPr>
              <a:t>-</a:t>
            </a:r>
            <a:r>
              <a:rPr lang="en-GB" sz="2800" baseline="30000" dirty="0" smtClean="0"/>
              <a:t> </a:t>
            </a:r>
            <a:r>
              <a:rPr lang="en-GB" sz="2800" dirty="0" smtClean="0"/>
              <a:t>  </a:t>
            </a:r>
            <a:r>
              <a:rPr lang="en-GB" sz="2800" dirty="0" smtClean="0">
                <a:sym typeface="Wingdings" pitchFamily="2" charset="2"/>
              </a:rPr>
              <a:t>   NO</a:t>
            </a:r>
            <a:r>
              <a:rPr lang="en-GB" sz="2800" baseline="-25000" dirty="0">
                <a:sym typeface="Wingdings" pitchFamily="2" charset="2"/>
              </a:rPr>
              <a:t>3</a:t>
            </a:r>
            <a:r>
              <a:rPr lang="en-GB" sz="2800" baseline="30000" dirty="0" smtClean="0">
                <a:sym typeface="Wingdings" pitchFamily="2" charset="2"/>
              </a:rPr>
              <a:t>-</a:t>
            </a:r>
            <a:endParaRPr lang="en-GB" sz="2800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9969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nitrite ions        nitrate ions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4000996"/>
            <a:ext cx="705678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/>
              <a:t>The ammonia that starts the nitrification process comes from:</a:t>
            </a:r>
          </a:p>
          <a:p>
            <a:pPr marL="457200" indent="-457200" algn="ctr">
              <a:buAutoNum type="arabicPeriod"/>
            </a:pPr>
            <a:r>
              <a:rPr lang="en-GB" sz="2400" dirty="0" smtClean="0"/>
              <a:t>Nitrogen-fixing bacteria</a:t>
            </a:r>
          </a:p>
          <a:p>
            <a:pPr marL="457200" indent="-457200" algn="ctr">
              <a:buAutoNum type="arabicPeriod"/>
            </a:pPr>
            <a:r>
              <a:rPr lang="en-GB" sz="2400" dirty="0" smtClean="0"/>
              <a:t>Haber process</a:t>
            </a:r>
          </a:p>
          <a:p>
            <a:pPr marL="457200" indent="-457200" algn="ctr"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Animal waste</a:t>
            </a:r>
          </a:p>
          <a:p>
            <a:pPr marL="457200" indent="-457200" algn="ctr">
              <a:buAutoNum type="arabicPeriod"/>
            </a:pPr>
            <a:r>
              <a:rPr lang="en-GB" sz="2400" dirty="0" smtClean="0">
                <a:solidFill>
                  <a:srgbClr val="FF0000"/>
                </a:solidFill>
              </a:rPr>
              <a:t>Decomposition of dead organisms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9" grpId="0"/>
      <p:bldP spid="10" grpId="0"/>
      <p:bldP spid="11" grpId="0"/>
      <p:bldP spid="12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72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Assimilation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>
            <a:normAutofit/>
          </a:bodyPr>
          <a:lstStyle/>
          <a:p>
            <a:r>
              <a:rPr lang="en-GB" sz="2500" dirty="0" smtClean="0"/>
              <a:t>Plants require nitrogen in the form of dissolved nitrates NO</a:t>
            </a:r>
            <a:r>
              <a:rPr lang="en-GB" sz="2500" baseline="-25000" dirty="0" smtClean="0"/>
              <a:t>3</a:t>
            </a:r>
            <a:r>
              <a:rPr lang="en-GB" sz="2500" baseline="30000" dirty="0" smtClean="0"/>
              <a:t>-</a:t>
            </a:r>
            <a:r>
              <a:rPr lang="en-GB" sz="2500" dirty="0" smtClean="0"/>
              <a:t>.</a:t>
            </a:r>
          </a:p>
          <a:p>
            <a:r>
              <a:rPr lang="en-GB" sz="2500" dirty="0" smtClean="0"/>
              <a:t>Once the processes of </a:t>
            </a:r>
            <a:r>
              <a:rPr lang="en-GB" sz="2500" b="1" dirty="0" smtClean="0"/>
              <a:t>nitrogen-fixation</a:t>
            </a:r>
            <a:r>
              <a:rPr lang="en-GB" sz="2500" dirty="0" smtClean="0"/>
              <a:t> and </a:t>
            </a:r>
            <a:r>
              <a:rPr lang="en-GB" sz="2500" b="1" dirty="0" smtClean="0"/>
              <a:t>nitrification</a:t>
            </a:r>
            <a:r>
              <a:rPr lang="en-GB" sz="2500" dirty="0" smtClean="0"/>
              <a:t> have been carried out, plants are able to absorb NO</a:t>
            </a:r>
            <a:r>
              <a:rPr lang="en-GB" sz="2500" baseline="-25000" dirty="0" smtClean="0"/>
              <a:t>3</a:t>
            </a:r>
            <a:r>
              <a:rPr lang="en-GB" sz="2500" baseline="30000" dirty="0" smtClean="0"/>
              <a:t>- </a:t>
            </a:r>
            <a:r>
              <a:rPr lang="en-GB" sz="2500" dirty="0" smtClean="0"/>
              <a:t>by active transport.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2050" name="AutoShape 2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data:image/jpeg;base64,/9j/4AAQSkZJRgABAQAAAQABAAD/2wCEAAkGBg8OEBAPBw8QEA4SEA4SEBAQEhIQEBAPFhwVFBQQExIYHCYgGBovGR4TITsgIzMpLDEsFR4zQTAqOiYtLCkBCQoKBQUFDQUFDSkYEhgpKSkpKSkpKSkpKSkpKSkpKSkpKSkpKSkpKSkpKSkpKSkpKSkpKSkpKSkpKSkpKSkpKf/AABEIAOEA4QMBIgACEQEDEQH/xAAcAAEBAQADAQEBAAAAAAAAAAAACAcBBQYDAgT/xABLEAACAQICBQYJBwoDCQAAAAAAAQIDBAURBgcSITEIE0FRYXEUIjI1dIGRsbMjQlJigpKhFSQzQ1Njc4OiwRdyshYlVFWTlMLD0v/EABQBAQAAAAAAAAAAAAAAAAAAAAD/xAAUEQEAAAAAAAAAAAAAAAAAAAAA/9oADAMBAAIRAxEAPwDR9YGsC3wS3VS5XOV6m0qFBPJ1JLjJv5sFuzfaib9JtZmKYlKTvbqcKTzyoUJSpUYrq2U/G75ZsazNJpYlidzWlLOlCcqNBdEaFNuMcu95y75s8sBy23vlvZwAAAAAAAAen0W1b4nimTwy3kqLf6er8nRXdJ+V9nM1vRzk6WlPKWkFxUuJ9NOj8jS7nLypd62QJ+S6jvMM0FxS6ydhYXU4vhLmpRh9+SSKtwXQ3D7FL8lWdCk18+ME6nrqPOT9p3IEuWmovHKmTnbU6Wf7SvS9rUW2dlT5O2Lvy6tlH+bUfuplIgCb6nJ1xZeRWspfzKq/9Z191qHxyGfN0aNXL9nXprPu23EqAAR9iWrvFrbN3mH3KiuMo03Uiu+UM0efnBxbU001xTWTXei4TrMX0asr1bOK2tCvuyzqU4yku6WWa9QEXgozSLk84fXzlgtWraVN+UW+fo92zJ7S9vqMm0r1S4rhm1O4oc9QX6+3zqQS65Ry2od7WXaB4wAAAAAHcAB3+j+neJYdJSwu7qwin+ilJ1KMux0pZx9fHtKJ1Za0qONQdOvGNG+pxzqUk/EqR4OrSz35Z5Zp71muPElc7LRzHauH3VC7s3lUo1IyyzyUo8JU32OO1HuYFog8r/iXhn7f8ABI7ebzfFnAAAAAADQ9WmqK4xdxr3+1Qw9P9JllUr5cY0U+jo23u7+gPKaM6J3mKVeZwajKpLdty4U6cfpTm90V+L6MzfdCdRVjY7NXG9m9uVk8pL83pv6tN+X3y9iPfYHgFtYUY2+E0Y0qUfmx4t9MpS4yl2vedgBxGCSSgkkkkktyS6kjkAAAAAAAAAAAAAAA8Dprqaw7E1KpbxVpdvN89RilCcv3lLcpd6yfaT7pjoDfYPU2cVpfJttU69POVGp3S6H9V5MsA/nxDD6VzTnRv6cKtKaynCaUoyXamBEgNX1nalKlht3ejilVs1nKpR3yq266WumcO3iunPiZQAAAAAAfbwuf0mD4gAAAABoeqLVo8Xr8/iMWsPoyXOcVz9TiqMX1cG2uhpdOaDstUeqJ4g432PRcbFPOlSead010vqp59PTw7Si6VKMIxhRiowilGMYpKMYrckkuCy6BSpRhGMKMVGEUoxjFJRjFbkklwWR+wAAAAAAAAAAAAAAAAAAAAAAYXrf1OqKqYjozTySznc2sFuS4utSiujpcV3rqN0AEOA13XZqvVnKWJYJDK1nL84pRW6hUk/LiuiDfR0N9TWWRAAAAAAAAAdzojoxWxS7pWdlulN+PPLNU6S3zqS7Eva8l0ld4DglGwt6Vrh0dmjSioxXS3xc5Ppk3m2+tngdRehKsbLwy7jldXajLet9O2404dmflPvj1GmgAAAAAAAAAAAB8bq9pUY7V3UhTiuMqkowivW2ZPrN12W9GjUtdFqqrXM04yuKbzpUIvc3Cfz55cGtyzzzzWQGuba60cp58CHtplGcnF/7suPT6nwqAGrAAAAAAAAAAD43dpTrU50rqCnSqRlCcJLOMoSWTi13Em6ydCJ4Nezo73bzzqW1R/OpN+S39KL3P1PpK4PHa1NCli9hUp0op3VHOrbPp5xLfTz6pLd37L6AJNBzKLTaksmuKfFM4AAAAeo1baK/lTEre2ms6KfO1/wCBDJyXreUftHlyg+Tpo5zVrXv6q8evU5qm3+xp+U13zbX8tAa/GKSSikklkktyS6kcgAAAAAAAAAAABgnKV/T2H8G4/wBUDFyotZ2q2WOVLepTuo2/MwqRydJ1NraaeeaksuBgWn+hjwa7VpOsq7dKnU21B014zktnZbfV+IHmijOTj5suPT6nwqBOZRnJx82XHp9T4VADVwAAAAAAAAAAAAEv679E/AMSlVt45ULtOtDJblVzyqwX2spfbRnhT+vTRzwzCqlWms6tpJV4vp5vyaq7tl7X2ETAAAAHKWfAsnQ7BVY2FpapZOlQpqf8RraqP77kSloLhnhWJWNCSzjO6o7S+opKU/6UyxgAAAAAAAAAAAAAATTyhPO69Et/fUKWJp5QnndeiW/vqAZkUZycfNlx6fU+FQJzKM5OPmy49PqfCoAauAAAAAAAAAAAAA+N7aRrU6lKus4VIThNdcJJxa9jZFuK4fK2r1ret5dGrUpS/wA0G4v3FsEq66sM8Hxq72VlGrzVZfbitp/fUwPDAADQNRdpzmNW7az5unc1P6JQT9skVGTdydqeeK1X9GyrfjOkikQAAAAAAAAAAAAAATTyhPO69Et/fUKWJp5QnndeiW/vqAZkUZycfNlx6fU+FQJzKM5OPmy49PqfCoAauAAAAAAAAAAAAAE8cpC02b+1qpeXabL7XCc/7SX4FDmFcpen42Gy+rdx/GkwMRAAGp8nWplitVddlV/CdJlIEv6h7rYxqjHPLnKNzDv8Vzy/pKgAAAAAAAAAAAAAABNPKE87r0S399QpYmnlCed16Jb++oBmRRnJx82XHp9T4VAnMozk4+bLj0+p8KgBq4AAAAAAAAAAAAAYXyl6njYbHsu38JG6E98pK6zvbOln5FrKeXVtzkv/ABAyAAAei1d4l4NithVk8oq5pRk+qE3zcn7JMsEh6E3FpweTTTT6muDLP0axdXtnbXUMvlqFKo8uiTS2o+qWa9QHZAAAAAAAAAAAAABNPKE87r0S399QpYmnlCed16Jb++oBmRRnJx82XHp9T4VAnMozk4+bLj0+p8KgBq4AAAAAAAAAAAAAS1rxxLn8auFF5qjChRXeoqUl96Uioq9aMIynVaUIxcpN8FFb2/YRdj2KO7uri5qca1erV7tqTkl7MkB/AAABRvJ50i5+wqWdR/KWtV7K/c1c5R/r5z2onI9nqk0q/JmJ0Z1pbNCt8hXz4KE2tmb7p7L7swKwAAAAAAAAAAAAACaeUJ53Xolv76hSxNPKE87r0S399QDMijOTj5suPT6nwqBOZRnJx82XHp9T4VADVwAAAAAAAAAAAAHhdc+kXgOE11B5VbjK2p9fj584/wDpqftRKxqGv3SvwvEFaW8s6NnFweXB3EsnU9iUY98ZGXgAAAAAFTam9NVieHxhcSzu7ZRpVs/KlFL5Or64rLviz3pIGr/TKpg97TuaWcqT8S4pr9ZReW0l2rc12orfD7+lc0qdeymqlKpCM4TjwlF70wP6AAAAAAAAAAAJp5QnndeiW/vqFLHV4jovYXU+cxKyta9TJR261CnUnsrPKO1JN5b37QIwKM5OPmy49PqfCoHuv9g8J/5ZYf8Aa0P/AJOyw3CLe0i6eF0KNvTcnJwo04UoueSW01FJZ5JLPsQH9YAAAAAAAAAAHm9YOl0MJsK11Jrncti3g/n15Z7Ky6lvk+yLPRTmopym0opNtt5JJcW2Sxrc0+/K941aSfgVvtQoLom/n12u1pZdiXaB4mvXlUlKdeTlOcpSlJ73KTebk315nzAAAAAAABrGpTWcrGosPxmeVnVl8jUk91vVl0N9EG/Y9/SzJwBcYML1Pa4FFU8N0lqZJZQtrmb3JcI0asn0dCl6n0G6AAAAAAAAAAAAAAAAAAAAAAAAybW7rdjYqdho/NSvWnGrVi81bJ8Yp/tP9PeB1OvLWckp4Tgs973XlWL4L/hovr+l93rMLOZSbbc222223vbfW2cAAAAAAAAAAAANd1X67J2exZ6TSlUtVlGlcb5VKC4KM+mcPxXatyyIAW7Z3lOvTjVs5xqUppShODUoyi+lNcT7EjaEayL7Bp/mE9u3bzqW1Rt0pdbj9CXavXmUPoVrVw/FlGFCpzF0+NtWaU2/3cuFRd2/sQHsgAAAAAAAAAAAAAAAD8zmopyqNKKTbbeSSXFt9CPOaX6w8PwiLeKVk62WcLenlOvPq8X5q7ZZInrT3W3e4u5Uk/B7LPdb05POa6HWn8/u3Ls6QPd6zteSSnZ6ITze+NW9jwXQ40O36/s6zDJSbbc222223vbfW2cAAAAAAAA/XNvqYA73TvR+WHYjd21RZRjVnKl9ajN7VOS+y160+o6AqjWlqyhjVKM7Zxp31KLVKpLyakOPM1Gt+WebT6G31smnHdHLvD6ro4xQqUaizy214skumE1umu1NgdaAAAAAHMZNb47muD6mcADQtE9d2KYfs07qavKCyWxXbdSK6o1vK+9tI13RzXphN5lG8qSs6r4xuF8nn2VY7su2WyTAALdtL2lWiqlnUhVpvhOnKM4vuknkfYibD8VuLaW3h1erRn9KlOVN+2LR6/DNdWN2+S8L56K6K9OnU/qyUvxAqoE8WnKQxCOXhdpaVO2PO02195o7Knyl5/rcMj9m5f8AemBuoMLqcpeX6vDF9q5f9qZ191ykr55+CWVrDq25VamXscQKEPxWrxhFzrSjCCWblJqMUutt7kS7iWvHG6+ahcwoJ9FClCL+9JOS9p5DFMeu7t7WKXNeu/3tSc8u5N7vUBTWkWujB7HNRuPCqqz+TtVzu/tqboL2+oyXSvX5iN3tU8IUbGi92cHt12v4rXi/ZSfaZgAP3WryqSc68pTnJtylJuUpPrbe9s/AAAAAAAAP68Kwypd16VtZx2qtapCnBfWk8k31Lpz6kMMwqvd1I0cNo1K1WXCFOLnLvyXBdr3FEapNUn5L/PMb2ZX0otQgmpRtoy3SSlwc2tza3JZpZ5tgf3f4K4f1y9iBoQAHltZfm2v6v7gASXd+XLvZ8QAAAAAAAAAAAAAAAAAAAAAAAAAAAAH6p8V3gAU/qV83v/MvcaEAAAA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06" name="Picture 2" descr="Delaware Route 3 mark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9" y="188641"/>
            <a:ext cx="432047" cy="432048"/>
          </a:xfrm>
          <a:prstGeom prst="rect">
            <a:avLst/>
          </a:prstGeom>
          <a:noFill/>
        </p:spPr>
      </p:pic>
      <p:pic>
        <p:nvPicPr>
          <p:cNvPr id="21508" name="Picture 4" descr="http://assets.inhabitat.com/wp-content/blogs.dir/1/files/2012/06/shutterstock-plant-roots.jpg"/>
          <p:cNvPicPr>
            <a:picLocks noChangeAspect="1" noChangeArrowheads="1"/>
          </p:cNvPicPr>
          <p:nvPr/>
        </p:nvPicPr>
        <p:blipFill>
          <a:blip r:embed="rId3" cstate="print"/>
          <a:srcRect l="34269" t="10080" r="32501"/>
          <a:stretch>
            <a:fillRect/>
          </a:stretch>
        </p:blipFill>
        <p:spPr bwMode="auto">
          <a:xfrm>
            <a:off x="467544" y="2636912"/>
            <a:ext cx="2304256" cy="3854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987824" y="2851189"/>
            <a:ext cx="58326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 smtClean="0"/>
              <a:t>Absorbed nitrates are used to synthesise </a:t>
            </a:r>
            <a:r>
              <a:rPr lang="en-GB" sz="2500" b="1" dirty="0" smtClean="0"/>
              <a:t>amino acids</a:t>
            </a:r>
            <a:r>
              <a:rPr lang="en-GB" sz="2500" dirty="0" smtClean="0"/>
              <a:t> and </a:t>
            </a:r>
            <a:r>
              <a:rPr lang="en-GB" sz="2500" b="1" dirty="0" smtClean="0"/>
              <a:t>nucleic acids</a:t>
            </a:r>
            <a:r>
              <a:rPr lang="en-GB" sz="2500" dirty="0" smtClean="0"/>
              <a:t>.</a:t>
            </a:r>
          </a:p>
          <a:p>
            <a:pPr algn="ctr"/>
            <a:endParaRPr lang="en-GB" sz="2500" dirty="0"/>
          </a:p>
          <a:p>
            <a:pPr algn="ctr"/>
            <a:r>
              <a:rPr lang="en-GB" sz="2500" dirty="0" smtClean="0"/>
              <a:t>The uptake and incorporation of nitrogen into plant tissues is called </a:t>
            </a:r>
            <a:r>
              <a:rPr lang="en-GB" sz="2500" b="1" u="sng" dirty="0" smtClean="0"/>
              <a:t>assimilation</a:t>
            </a:r>
            <a:r>
              <a:rPr lang="en-GB" sz="2500" dirty="0" smtClean="0"/>
              <a:t>.</a:t>
            </a:r>
          </a:p>
          <a:p>
            <a:pPr algn="ctr"/>
            <a:endParaRPr lang="en-GB" sz="2500" dirty="0"/>
          </a:p>
          <a:p>
            <a:pPr algn="ctr"/>
            <a:r>
              <a:rPr lang="en-GB" sz="2500" dirty="0" smtClean="0"/>
              <a:t>This nitrogen is now available to the rest of the food chain through feeding.</a:t>
            </a:r>
            <a:endParaRPr lang="en-GB" sz="25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602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Nitrogen Cycle</vt:lpstr>
      <vt:lpstr>Learning Objectives</vt:lpstr>
      <vt:lpstr>Nutrient Cycling</vt:lpstr>
      <vt:lpstr>Nutrient Cycling</vt:lpstr>
      <vt:lpstr>Slide 5</vt:lpstr>
      <vt:lpstr>Nitrogen-Fixation</vt:lpstr>
      <vt:lpstr>Nitrogen-Fixation (continued)</vt:lpstr>
      <vt:lpstr>Nitrification</vt:lpstr>
      <vt:lpstr>Assimilation</vt:lpstr>
      <vt:lpstr>Ammonification</vt:lpstr>
      <vt:lpstr>Denitrification</vt:lpstr>
      <vt:lpstr>Slide 12</vt:lpstr>
      <vt:lpstr>Slide 13</vt:lpstr>
      <vt:lpstr>Learning Objectives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Nitrogen Cycle</dc:title>
  <dc:creator>Varinder Singh</dc:creator>
  <cp:lastModifiedBy>Varinder Singh</cp:lastModifiedBy>
  <cp:revision>37</cp:revision>
  <dcterms:created xsi:type="dcterms:W3CDTF">2012-12-17T17:00:23Z</dcterms:created>
  <dcterms:modified xsi:type="dcterms:W3CDTF">2012-12-18T12:29:21Z</dcterms:modified>
</cp:coreProperties>
</file>