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92" r:id="rId2"/>
    <p:sldId id="256" r:id="rId3"/>
    <p:sldId id="293" r:id="rId4"/>
    <p:sldId id="294" r:id="rId5"/>
    <p:sldId id="295" r:id="rId6"/>
    <p:sldId id="32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26" r:id="rId15"/>
    <p:sldId id="334" r:id="rId16"/>
    <p:sldId id="335" r:id="rId17"/>
    <p:sldId id="303" r:id="rId18"/>
    <p:sldId id="304" r:id="rId19"/>
    <p:sldId id="327" r:id="rId20"/>
    <p:sldId id="336" r:id="rId21"/>
    <p:sldId id="305" r:id="rId22"/>
    <p:sldId id="306" r:id="rId23"/>
    <p:sldId id="307" r:id="rId24"/>
    <p:sldId id="308" r:id="rId25"/>
    <p:sldId id="328" r:id="rId26"/>
    <p:sldId id="337" r:id="rId27"/>
    <p:sldId id="309" r:id="rId28"/>
    <p:sldId id="310" r:id="rId29"/>
    <p:sldId id="329" r:id="rId30"/>
    <p:sldId id="311" r:id="rId31"/>
    <p:sldId id="312" r:id="rId32"/>
    <p:sldId id="313" r:id="rId33"/>
    <p:sldId id="314" r:id="rId34"/>
    <p:sldId id="340" r:id="rId35"/>
    <p:sldId id="341" r:id="rId36"/>
    <p:sldId id="339" r:id="rId37"/>
    <p:sldId id="315" r:id="rId38"/>
    <p:sldId id="316" r:id="rId39"/>
    <p:sldId id="330" r:id="rId40"/>
    <p:sldId id="338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324" r:id="rId49"/>
    <p:sldId id="332" r:id="rId50"/>
    <p:sldId id="342" r:id="rId51"/>
    <p:sldId id="343" r:id="rId52"/>
    <p:sldId id="344" r:id="rId53"/>
    <p:sldId id="345" r:id="rId54"/>
    <p:sldId id="333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31D7"/>
    <a:srgbClr val="F79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494" autoAdjust="0"/>
  </p:normalViewPr>
  <p:slideViewPr>
    <p:cSldViewPr>
      <p:cViewPr>
        <p:scale>
          <a:sx n="60" d="100"/>
          <a:sy n="60" d="100"/>
        </p:scale>
        <p:origin x="87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BA5D99-C1B4-4A47-95EC-1E7B58ABF717}" type="doc">
      <dgm:prSet loTypeId="urn:microsoft.com/office/officeart/2005/8/layout/cycle2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5132A669-C53B-431A-ACFB-787678A67D2E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GB" dirty="0" smtClean="0"/>
            <a:t>Input</a:t>
          </a:r>
          <a:endParaRPr lang="en-GB" dirty="0"/>
        </a:p>
      </dgm:t>
    </dgm:pt>
    <dgm:pt modelId="{4C6BCAA9-EF4B-4688-BD62-EDE0A998C89E}" type="parTrans" cxnId="{76BB61AA-4E02-4CF6-A97F-15409DFD7D4F}">
      <dgm:prSet/>
      <dgm:spPr/>
      <dgm:t>
        <a:bodyPr/>
        <a:lstStyle/>
        <a:p>
          <a:endParaRPr lang="en-GB"/>
        </a:p>
      </dgm:t>
    </dgm:pt>
    <dgm:pt modelId="{20A0FAA4-318D-4FE7-8090-446CEDD992B7}" type="sibTrans" cxnId="{76BB61AA-4E02-4CF6-A97F-15409DFD7D4F}">
      <dgm:prSet/>
      <dgm:spPr/>
      <dgm:t>
        <a:bodyPr/>
        <a:lstStyle/>
        <a:p>
          <a:endParaRPr lang="en-GB"/>
        </a:p>
      </dgm:t>
    </dgm:pt>
    <dgm:pt modelId="{E6E0884E-35EE-4541-B380-8673372C5E84}">
      <dgm:prSet phldrT="[Text]"/>
      <dgm:spPr/>
      <dgm:t>
        <a:bodyPr/>
        <a:lstStyle/>
        <a:p>
          <a:r>
            <a:rPr lang="en-GB" dirty="0" smtClean="0"/>
            <a:t>Receptor</a:t>
          </a:r>
          <a:endParaRPr lang="en-GB" dirty="0"/>
        </a:p>
      </dgm:t>
    </dgm:pt>
    <dgm:pt modelId="{03FB17FE-94B0-4CDE-8DE0-9E0EE4D0BAAC}" type="parTrans" cxnId="{7FD3B5F4-35A2-4159-87E4-F78F7523BF1C}">
      <dgm:prSet/>
      <dgm:spPr/>
      <dgm:t>
        <a:bodyPr/>
        <a:lstStyle/>
        <a:p>
          <a:endParaRPr lang="en-GB"/>
        </a:p>
      </dgm:t>
    </dgm:pt>
    <dgm:pt modelId="{740CF541-9D34-4727-AC6C-3B9D0ECA732C}" type="sibTrans" cxnId="{7FD3B5F4-35A2-4159-87E4-F78F7523BF1C}">
      <dgm:prSet/>
      <dgm:spPr/>
      <dgm:t>
        <a:bodyPr/>
        <a:lstStyle/>
        <a:p>
          <a:endParaRPr lang="en-GB"/>
        </a:p>
      </dgm:t>
    </dgm:pt>
    <dgm:pt modelId="{135F2351-83DB-49CB-A1CF-E02D215F2DDF}">
      <dgm:prSet phldrT="[Text]"/>
      <dgm:spPr/>
      <dgm:t>
        <a:bodyPr/>
        <a:lstStyle/>
        <a:p>
          <a:r>
            <a:rPr lang="en-GB" dirty="0" smtClean="0"/>
            <a:t>Control unit</a:t>
          </a:r>
          <a:endParaRPr lang="en-GB" dirty="0"/>
        </a:p>
      </dgm:t>
    </dgm:pt>
    <dgm:pt modelId="{C9AD3AB7-0CC9-4660-8955-DB0402138143}" type="parTrans" cxnId="{952EC6C4-A791-4A10-825A-48E797AF9F79}">
      <dgm:prSet/>
      <dgm:spPr/>
      <dgm:t>
        <a:bodyPr/>
        <a:lstStyle/>
        <a:p>
          <a:endParaRPr lang="en-GB"/>
        </a:p>
      </dgm:t>
    </dgm:pt>
    <dgm:pt modelId="{D36CA2B7-CB54-4ECD-8950-85FA4BCBBAD2}" type="sibTrans" cxnId="{952EC6C4-A791-4A10-825A-48E797AF9F79}">
      <dgm:prSet/>
      <dgm:spPr/>
      <dgm:t>
        <a:bodyPr/>
        <a:lstStyle/>
        <a:p>
          <a:endParaRPr lang="en-GB"/>
        </a:p>
      </dgm:t>
    </dgm:pt>
    <dgm:pt modelId="{D25C5C60-B1E5-4908-992F-F5B80CCC696C}">
      <dgm:prSet phldrT="[Text]"/>
      <dgm:spPr/>
      <dgm:t>
        <a:bodyPr/>
        <a:lstStyle/>
        <a:p>
          <a:r>
            <a:rPr lang="en-GB" dirty="0" smtClean="0"/>
            <a:t>Effector</a:t>
          </a:r>
          <a:endParaRPr lang="en-GB" dirty="0"/>
        </a:p>
      </dgm:t>
    </dgm:pt>
    <dgm:pt modelId="{BBC8F67A-ED68-4C74-8C45-5051A210D5C5}" type="parTrans" cxnId="{A09504A8-7505-4876-A168-1E53A97B840B}">
      <dgm:prSet/>
      <dgm:spPr/>
      <dgm:t>
        <a:bodyPr/>
        <a:lstStyle/>
        <a:p>
          <a:endParaRPr lang="en-GB"/>
        </a:p>
      </dgm:t>
    </dgm:pt>
    <dgm:pt modelId="{1772C5B5-2D66-4CF8-A648-785791C35BD8}" type="sibTrans" cxnId="{A09504A8-7505-4876-A168-1E53A97B840B}">
      <dgm:prSet/>
      <dgm:spPr/>
      <dgm:t>
        <a:bodyPr/>
        <a:lstStyle/>
        <a:p>
          <a:endParaRPr lang="en-GB"/>
        </a:p>
      </dgm:t>
    </dgm:pt>
    <dgm:pt modelId="{A8CACFD8-90A8-4199-85E9-98A4363D5CA8}">
      <dgm:prSet phldrT="[Text]"/>
      <dgm:spPr/>
      <dgm:t>
        <a:bodyPr/>
        <a:lstStyle/>
        <a:p>
          <a:r>
            <a:rPr lang="en-GB" dirty="0" smtClean="0"/>
            <a:t>Output</a:t>
          </a:r>
          <a:endParaRPr lang="en-GB" dirty="0"/>
        </a:p>
      </dgm:t>
    </dgm:pt>
    <dgm:pt modelId="{0E3B64DF-EF66-4AAA-9793-01DB1E647F24}" type="parTrans" cxnId="{8513F284-A01A-486D-9BAC-B0304521B4CD}">
      <dgm:prSet/>
      <dgm:spPr/>
      <dgm:t>
        <a:bodyPr/>
        <a:lstStyle/>
        <a:p>
          <a:endParaRPr lang="en-GB"/>
        </a:p>
      </dgm:t>
    </dgm:pt>
    <dgm:pt modelId="{F4308479-A936-40DF-8A53-70FB280076BE}" type="sibTrans" cxnId="{8513F284-A01A-486D-9BAC-B0304521B4CD}">
      <dgm:prSet/>
      <dgm:spPr/>
      <dgm:t>
        <a:bodyPr/>
        <a:lstStyle/>
        <a:p>
          <a:endParaRPr lang="en-GB"/>
        </a:p>
      </dgm:t>
    </dgm:pt>
    <dgm:pt modelId="{FBE27B3A-BF53-49FE-A04F-78A05CDA00B2}">
      <dgm:prSet/>
      <dgm:spPr/>
      <dgm:t>
        <a:bodyPr/>
        <a:lstStyle/>
        <a:p>
          <a:r>
            <a:rPr lang="en-GB" dirty="0" smtClean="0"/>
            <a:t>Changes to the system</a:t>
          </a:r>
          <a:endParaRPr lang="en-GB" dirty="0"/>
        </a:p>
      </dgm:t>
    </dgm:pt>
    <dgm:pt modelId="{FAE37FA1-67F3-4B07-956E-2719BA1DBC66}" type="parTrans" cxnId="{AD153FFB-D45B-4EDC-8FA4-03A5AA4C0D32}">
      <dgm:prSet/>
      <dgm:spPr/>
      <dgm:t>
        <a:bodyPr/>
        <a:lstStyle/>
        <a:p>
          <a:endParaRPr lang="en-GB"/>
        </a:p>
      </dgm:t>
    </dgm:pt>
    <dgm:pt modelId="{269E4CEB-E2B0-4E2A-AC00-752879EADD34}" type="sibTrans" cxnId="{AD153FFB-D45B-4EDC-8FA4-03A5AA4C0D32}">
      <dgm:prSet/>
      <dgm:spPr/>
      <dgm:t>
        <a:bodyPr/>
        <a:lstStyle/>
        <a:p>
          <a:endParaRPr lang="en-GB"/>
        </a:p>
      </dgm:t>
    </dgm:pt>
    <dgm:pt modelId="{09F8BFB1-DD49-4804-90C2-DE4DD34AD168}">
      <dgm:prSet/>
      <dgm:spPr/>
      <dgm:t>
        <a:bodyPr/>
        <a:lstStyle/>
        <a:p>
          <a:r>
            <a:rPr lang="en-GB" dirty="0" smtClean="0"/>
            <a:t>Measures level of a factor</a:t>
          </a:r>
          <a:endParaRPr lang="en-GB" dirty="0"/>
        </a:p>
      </dgm:t>
    </dgm:pt>
    <dgm:pt modelId="{767FFF24-DF80-4828-88D9-14E0D9008B5F}" type="parTrans" cxnId="{42115BE4-3721-4938-916A-6B102F52756E}">
      <dgm:prSet/>
      <dgm:spPr/>
      <dgm:t>
        <a:bodyPr/>
        <a:lstStyle/>
        <a:p>
          <a:endParaRPr lang="en-GB"/>
        </a:p>
      </dgm:t>
    </dgm:pt>
    <dgm:pt modelId="{C3636019-2AAD-4982-A488-6EA28D74F527}" type="sibTrans" cxnId="{42115BE4-3721-4938-916A-6B102F52756E}">
      <dgm:prSet/>
      <dgm:spPr/>
      <dgm:t>
        <a:bodyPr/>
        <a:lstStyle/>
        <a:p>
          <a:endParaRPr lang="en-GB"/>
        </a:p>
      </dgm:t>
    </dgm:pt>
    <dgm:pt modelId="{FD068953-487E-48CB-BE29-B792D64B8B71}">
      <dgm:prSet/>
      <dgm:spPr/>
      <dgm:t>
        <a:bodyPr/>
        <a:lstStyle/>
        <a:p>
          <a:r>
            <a:rPr lang="en-GB" dirty="0" smtClean="0"/>
            <a:t>Operational information is stored here and used to coordinate effectors</a:t>
          </a:r>
          <a:endParaRPr lang="en-GB" dirty="0"/>
        </a:p>
      </dgm:t>
    </dgm:pt>
    <dgm:pt modelId="{3CB79538-0731-4766-9047-C4308FA7B40C}" type="parTrans" cxnId="{80B6147B-F1F3-47C5-A906-D5519927FCDA}">
      <dgm:prSet/>
      <dgm:spPr/>
      <dgm:t>
        <a:bodyPr/>
        <a:lstStyle/>
        <a:p>
          <a:endParaRPr lang="en-GB"/>
        </a:p>
      </dgm:t>
    </dgm:pt>
    <dgm:pt modelId="{04E61F89-A58D-4577-98B0-33BC425E5156}" type="sibTrans" cxnId="{80B6147B-F1F3-47C5-A906-D5519927FCDA}">
      <dgm:prSet/>
      <dgm:spPr/>
      <dgm:t>
        <a:bodyPr/>
        <a:lstStyle/>
        <a:p>
          <a:endParaRPr lang="en-GB"/>
        </a:p>
      </dgm:t>
    </dgm:pt>
    <dgm:pt modelId="{90B95187-446B-4E19-A20E-B36026C36EBD}">
      <dgm:prSet/>
      <dgm:spPr/>
      <dgm:t>
        <a:bodyPr/>
        <a:lstStyle/>
        <a:p>
          <a:r>
            <a:rPr lang="en-GB" dirty="0" smtClean="0"/>
            <a:t>Brings about changes to the system in order to return it to a set point </a:t>
          </a:r>
          <a:endParaRPr lang="en-GB" dirty="0"/>
        </a:p>
      </dgm:t>
    </dgm:pt>
    <dgm:pt modelId="{D63649F7-2CB9-4610-954F-8475E46C2011}" type="parTrans" cxnId="{4E1C6FC1-B7E2-402C-A507-4A307CE7B6B4}">
      <dgm:prSet/>
      <dgm:spPr/>
      <dgm:t>
        <a:bodyPr/>
        <a:lstStyle/>
        <a:p>
          <a:endParaRPr lang="en-GB"/>
        </a:p>
      </dgm:t>
    </dgm:pt>
    <dgm:pt modelId="{F186B559-2499-4239-9B4F-39AD6D30D16A}" type="sibTrans" cxnId="{4E1C6FC1-B7E2-402C-A507-4A307CE7B6B4}">
      <dgm:prSet/>
      <dgm:spPr/>
      <dgm:t>
        <a:bodyPr/>
        <a:lstStyle/>
        <a:p>
          <a:endParaRPr lang="en-GB"/>
        </a:p>
      </dgm:t>
    </dgm:pt>
    <dgm:pt modelId="{90D30E3D-B075-4E37-90FF-05AA02AFB2CE}">
      <dgm:prSet phldrT="[Text]"/>
      <dgm:spPr/>
      <dgm:t>
        <a:bodyPr/>
        <a:lstStyle/>
        <a:p>
          <a:r>
            <a:rPr lang="en-GB" dirty="0" smtClean="0"/>
            <a:t>System returned to set point</a:t>
          </a:r>
          <a:endParaRPr lang="en-GB" dirty="0"/>
        </a:p>
      </dgm:t>
    </dgm:pt>
    <dgm:pt modelId="{05F78AA8-00FE-4B11-9F37-1867BC225FD5}" type="parTrans" cxnId="{D2580128-DB22-45E6-9DD8-39860F95B804}">
      <dgm:prSet/>
      <dgm:spPr/>
      <dgm:t>
        <a:bodyPr/>
        <a:lstStyle/>
        <a:p>
          <a:endParaRPr lang="en-GB"/>
        </a:p>
      </dgm:t>
    </dgm:pt>
    <dgm:pt modelId="{8F1EAE06-6441-4E3C-BFC7-727A88B1B464}" type="sibTrans" cxnId="{D2580128-DB22-45E6-9DD8-39860F95B804}">
      <dgm:prSet/>
      <dgm:spPr/>
      <dgm:t>
        <a:bodyPr/>
        <a:lstStyle/>
        <a:p>
          <a:endParaRPr lang="en-GB"/>
        </a:p>
      </dgm:t>
    </dgm:pt>
    <dgm:pt modelId="{4635F211-5471-484A-B6BD-4F8F6CA7A049}" type="pres">
      <dgm:prSet presAssocID="{0FBA5D99-C1B4-4A47-95EC-1E7B58ABF71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00ACD0F-C0B8-4A90-BDC9-887A03CA47BE}" type="pres">
      <dgm:prSet presAssocID="{5132A669-C53B-431A-ACFB-787678A67D2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A6DD47-256D-4FEB-A6F1-8D2C220561D3}" type="pres">
      <dgm:prSet presAssocID="{20A0FAA4-318D-4FE7-8090-446CEDD992B7}" presName="sibTrans" presStyleLbl="sibTrans2D1" presStyleIdx="0" presStyleCnt="5"/>
      <dgm:spPr/>
      <dgm:t>
        <a:bodyPr/>
        <a:lstStyle/>
        <a:p>
          <a:endParaRPr lang="en-GB"/>
        </a:p>
      </dgm:t>
    </dgm:pt>
    <dgm:pt modelId="{27B807FD-7E53-4768-8DD6-E5D56B4E2BA2}" type="pres">
      <dgm:prSet presAssocID="{20A0FAA4-318D-4FE7-8090-446CEDD992B7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E9E87060-6273-4D43-8AD2-022A4B67F610}" type="pres">
      <dgm:prSet presAssocID="{E6E0884E-35EE-4541-B380-8673372C5E8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848352-1B7E-4F02-A245-4F10003801B5}" type="pres">
      <dgm:prSet presAssocID="{740CF541-9D34-4727-AC6C-3B9D0ECA732C}" presName="sibTrans" presStyleLbl="sibTrans2D1" presStyleIdx="1" presStyleCnt="5"/>
      <dgm:spPr/>
      <dgm:t>
        <a:bodyPr/>
        <a:lstStyle/>
        <a:p>
          <a:endParaRPr lang="en-GB"/>
        </a:p>
      </dgm:t>
    </dgm:pt>
    <dgm:pt modelId="{857FCF41-4915-4BF3-A0AE-1229D225E3BF}" type="pres">
      <dgm:prSet presAssocID="{740CF541-9D34-4727-AC6C-3B9D0ECA732C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FD65179C-2563-4EB0-BECD-06718F1FEDEB}" type="pres">
      <dgm:prSet presAssocID="{135F2351-83DB-49CB-A1CF-E02D215F2DD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213D00-A986-4FC3-B8E8-85FA340034C5}" type="pres">
      <dgm:prSet presAssocID="{D36CA2B7-CB54-4ECD-8950-85FA4BCBBAD2}" presName="sibTrans" presStyleLbl="sibTrans2D1" presStyleIdx="2" presStyleCnt="5"/>
      <dgm:spPr/>
      <dgm:t>
        <a:bodyPr/>
        <a:lstStyle/>
        <a:p>
          <a:endParaRPr lang="en-GB"/>
        </a:p>
      </dgm:t>
    </dgm:pt>
    <dgm:pt modelId="{14A84611-59A9-49A9-AB99-5F507CFEB657}" type="pres">
      <dgm:prSet presAssocID="{D36CA2B7-CB54-4ECD-8950-85FA4BCBBAD2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572F36BC-71F9-4A91-8E61-828E6D262BB7}" type="pres">
      <dgm:prSet presAssocID="{D25C5C60-B1E5-4908-992F-F5B80CCC696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AFD859-2A6F-4001-BCA6-FD4C884B7AA4}" type="pres">
      <dgm:prSet presAssocID="{1772C5B5-2D66-4CF8-A648-785791C35BD8}" presName="sibTrans" presStyleLbl="sibTrans2D1" presStyleIdx="3" presStyleCnt="5"/>
      <dgm:spPr/>
      <dgm:t>
        <a:bodyPr/>
        <a:lstStyle/>
        <a:p>
          <a:endParaRPr lang="en-GB"/>
        </a:p>
      </dgm:t>
    </dgm:pt>
    <dgm:pt modelId="{2D400BE5-B142-4C7C-82A7-8D7F3690C16D}" type="pres">
      <dgm:prSet presAssocID="{1772C5B5-2D66-4CF8-A648-785791C35BD8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B4C89F87-6029-45F3-8F24-AF928F0C3F37}" type="pres">
      <dgm:prSet presAssocID="{A8CACFD8-90A8-4199-85E9-98A4363D5CA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8669CE-47E5-4A15-9C57-3BF4E7CA86F7}" type="pres">
      <dgm:prSet presAssocID="{F4308479-A936-40DF-8A53-70FB280076BE}" presName="sibTrans" presStyleLbl="sibTrans2D1" presStyleIdx="4" presStyleCnt="5"/>
      <dgm:spPr/>
      <dgm:t>
        <a:bodyPr/>
        <a:lstStyle/>
        <a:p>
          <a:endParaRPr lang="en-GB"/>
        </a:p>
      </dgm:t>
    </dgm:pt>
    <dgm:pt modelId="{9E71EE90-889C-45AB-9089-7508A831DBDD}" type="pres">
      <dgm:prSet presAssocID="{F4308479-A936-40DF-8A53-70FB280076BE}" presName="connectorText" presStyleLbl="sibTrans2D1" presStyleIdx="4" presStyleCnt="5"/>
      <dgm:spPr/>
      <dgm:t>
        <a:bodyPr/>
        <a:lstStyle/>
        <a:p>
          <a:endParaRPr lang="en-GB"/>
        </a:p>
      </dgm:t>
    </dgm:pt>
  </dgm:ptLst>
  <dgm:cxnLst>
    <dgm:cxn modelId="{FBB38BF4-3475-47A9-B8B1-1E898383ECFD}" type="presOf" srcId="{1772C5B5-2D66-4CF8-A648-785791C35BD8}" destId="{2D400BE5-B142-4C7C-82A7-8D7F3690C16D}" srcOrd="1" destOrd="0" presId="urn:microsoft.com/office/officeart/2005/8/layout/cycle2"/>
    <dgm:cxn modelId="{A21B628F-4ECE-4F26-860E-0B87C9324416}" type="presOf" srcId="{5132A669-C53B-431A-ACFB-787678A67D2E}" destId="{F00ACD0F-C0B8-4A90-BDC9-887A03CA47BE}" srcOrd="0" destOrd="0" presId="urn:microsoft.com/office/officeart/2005/8/layout/cycle2"/>
    <dgm:cxn modelId="{76BB61AA-4E02-4CF6-A97F-15409DFD7D4F}" srcId="{0FBA5D99-C1B4-4A47-95EC-1E7B58ABF717}" destId="{5132A669-C53B-431A-ACFB-787678A67D2E}" srcOrd="0" destOrd="0" parTransId="{4C6BCAA9-EF4B-4688-BD62-EDE0A998C89E}" sibTransId="{20A0FAA4-318D-4FE7-8090-446CEDD992B7}"/>
    <dgm:cxn modelId="{8513F284-A01A-486D-9BAC-B0304521B4CD}" srcId="{0FBA5D99-C1B4-4A47-95EC-1E7B58ABF717}" destId="{A8CACFD8-90A8-4199-85E9-98A4363D5CA8}" srcOrd="4" destOrd="0" parTransId="{0E3B64DF-EF66-4AAA-9793-01DB1E647F24}" sibTransId="{F4308479-A936-40DF-8A53-70FB280076BE}"/>
    <dgm:cxn modelId="{289C8AAD-BDB2-47AB-8414-DF0215F7B48F}" type="presOf" srcId="{740CF541-9D34-4727-AC6C-3B9D0ECA732C}" destId="{5B848352-1B7E-4F02-A245-4F10003801B5}" srcOrd="0" destOrd="0" presId="urn:microsoft.com/office/officeart/2005/8/layout/cycle2"/>
    <dgm:cxn modelId="{09CEF036-6899-4A3A-B625-27FD65606158}" type="presOf" srcId="{90D30E3D-B075-4E37-90FF-05AA02AFB2CE}" destId="{B4C89F87-6029-45F3-8F24-AF928F0C3F37}" srcOrd="0" destOrd="1" presId="urn:microsoft.com/office/officeart/2005/8/layout/cycle2"/>
    <dgm:cxn modelId="{7C1D06FB-AACB-4570-B38C-43DFF7E1B211}" type="presOf" srcId="{E6E0884E-35EE-4541-B380-8673372C5E84}" destId="{E9E87060-6273-4D43-8AD2-022A4B67F610}" srcOrd="0" destOrd="0" presId="urn:microsoft.com/office/officeart/2005/8/layout/cycle2"/>
    <dgm:cxn modelId="{86463D6E-12EF-4CB7-BA3F-F4CE4CA9A9CD}" type="presOf" srcId="{09F8BFB1-DD49-4804-90C2-DE4DD34AD168}" destId="{E9E87060-6273-4D43-8AD2-022A4B67F610}" srcOrd="0" destOrd="1" presId="urn:microsoft.com/office/officeart/2005/8/layout/cycle2"/>
    <dgm:cxn modelId="{994EF54C-09E3-4241-82DA-76F62DB7A0B8}" type="presOf" srcId="{FBE27B3A-BF53-49FE-A04F-78A05CDA00B2}" destId="{F00ACD0F-C0B8-4A90-BDC9-887A03CA47BE}" srcOrd="0" destOrd="1" presId="urn:microsoft.com/office/officeart/2005/8/layout/cycle2"/>
    <dgm:cxn modelId="{4E1C6FC1-B7E2-402C-A507-4A307CE7B6B4}" srcId="{D25C5C60-B1E5-4908-992F-F5B80CCC696C}" destId="{90B95187-446B-4E19-A20E-B36026C36EBD}" srcOrd="0" destOrd="0" parTransId="{D63649F7-2CB9-4610-954F-8475E46C2011}" sibTransId="{F186B559-2499-4239-9B4F-39AD6D30D16A}"/>
    <dgm:cxn modelId="{CBA6FECF-7C42-4D4B-A780-14E80DAA1DA1}" type="presOf" srcId="{1772C5B5-2D66-4CF8-A648-785791C35BD8}" destId="{68AFD859-2A6F-4001-BCA6-FD4C884B7AA4}" srcOrd="0" destOrd="0" presId="urn:microsoft.com/office/officeart/2005/8/layout/cycle2"/>
    <dgm:cxn modelId="{4661AB19-E34D-4CF2-BD99-02F103733267}" type="presOf" srcId="{0FBA5D99-C1B4-4A47-95EC-1E7B58ABF717}" destId="{4635F211-5471-484A-B6BD-4F8F6CA7A049}" srcOrd="0" destOrd="0" presId="urn:microsoft.com/office/officeart/2005/8/layout/cycle2"/>
    <dgm:cxn modelId="{60C78460-82B2-465A-AE34-8F179800E483}" type="presOf" srcId="{740CF541-9D34-4727-AC6C-3B9D0ECA732C}" destId="{857FCF41-4915-4BF3-A0AE-1229D225E3BF}" srcOrd="1" destOrd="0" presId="urn:microsoft.com/office/officeart/2005/8/layout/cycle2"/>
    <dgm:cxn modelId="{7FD3B5F4-35A2-4159-87E4-F78F7523BF1C}" srcId="{0FBA5D99-C1B4-4A47-95EC-1E7B58ABF717}" destId="{E6E0884E-35EE-4541-B380-8673372C5E84}" srcOrd="1" destOrd="0" parTransId="{03FB17FE-94B0-4CDE-8DE0-9E0EE4D0BAAC}" sibTransId="{740CF541-9D34-4727-AC6C-3B9D0ECA732C}"/>
    <dgm:cxn modelId="{D4D7AECD-744C-4D83-98FD-629D8AB7E858}" type="presOf" srcId="{A8CACFD8-90A8-4199-85E9-98A4363D5CA8}" destId="{B4C89F87-6029-45F3-8F24-AF928F0C3F37}" srcOrd="0" destOrd="0" presId="urn:microsoft.com/office/officeart/2005/8/layout/cycle2"/>
    <dgm:cxn modelId="{80B6147B-F1F3-47C5-A906-D5519927FCDA}" srcId="{135F2351-83DB-49CB-A1CF-E02D215F2DDF}" destId="{FD068953-487E-48CB-BE29-B792D64B8B71}" srcOrd="0" destOrd="0" parTransId="{3CB79538-0731-4766-9047-C4308FA7B40C}" sibTransId="{04E61F89-A58D-4577-98B0-33BC425E5156}"/>
    <dgm:cxn modelId="{496ACCE4-CA2B-4DDB-A55D-976C2923B06E}" type="presOf" srcId="{F4308479-A936-40DF-8A53-70FB280076BE}" destId="{5F8669CE-47E5-4A15-9C57-3BF4E7CA86F7}" srcOrd="0" destOrd="0" presId="urn:microsoft.com/office/officeart/2005/8/layout/cycle2"/>
    <dgm:cxn modelId="{F547D8C3-9ACC-4FB8-A322-2E6FB1985134}" type="presOf" srcId="{D36CA2B7-CB54-4ECD-8950-85FA4BCBBAD2}" destId="{9F213D00-A986-4FC3-B8E8-85FA340034C5}" srcOrd="0" destOrd="0" presId="urn:microsoft.com/office/officeart/2005/8/layout/cycle2"/>
    <dgm:cxn modelId="{F23AAB5D-8CCA-4714-98D9-69562037D4BF}" type="presOf" srcId="{20A0FAA4-318D-4FE7-8090-446CEDD992B7}" destId="{27B807FD-7E53-4768-8DD6-E5D56B4E2BA2}" srcOrd="1" destOrd="0" presId="urn:microsoft.com/office/officeart/2005/8/layout/cycle2"/>
    <dgm:cxn modelId="{54B0C229-1B89-410E-B4F1-C50800BC86B3}" type="presOf" srcId="{D25C5C60-B1E5-4908-992F-F5B80CCC696C}" destId="{572F36BC-71F9-4A91-8E61-828E6D262BB7}" srcOrd="0" destOrd="0" presId="urn:microsoft.com/office/officeart/2005/8/layout/cycle2"/>
    <dgm:cxn modelId="{A09504A8-7505-4876-A168-1E53A97B840B}" srcId="{0FBA5D99-C1B4-4A47-95EC-1E7B58ABF717}" destId="{D25C5C60-B1E5-4908-992F-F5B80CCC696C}" srcOrd="3" destOrd="0" parTransId="{BBC8F67A-ED68-4C74-8C45-5051A210D5C5}" sibTransId="{1772C5B5-2D66-4CF8-A648-785791C35BD8}"/>
    <dgm:cxn modelId="{AD153FFB-D45B-4EDC-8FA4-03A5AA4C0D32}" srcId="{5132A669-C53B-431A-ACFB-787678A67D2E}" destId="{FBE27B3A-BF53-49FE-A04F-78A05CDA00B2}" srcOrd="0" destOrd="0" parTransId="{FAE37FA1-67F3-4B07-956E-2719BA1DBC66}" sibTransId="{269E4CEB-E2B0-4E2A-AC00-752879EADD34}"/>
    <dgm:cxn modelId="{D2580128-DB22-45E6-9DD8-39860F95B804}" srcId="{A8CACFD8-90A8-4199-85E9-98A4363D5CA8}" destId="{90D30E3D-B075-4E37-90FF-05AA02AFB2CE}" srcOrd="0" destOrd="0" parTransId="{05F78AA8-00FE-4B11-9F37-1867BC225FD5}" sibTransId="{8F1EAE06-6441-4E3C-BFC7-727A88B1B464}"/>
    <dgm:cxn modelId="{DCB33BC6-C7E9-4022-989C-925DF9F14E33}" type="presOf" srcId="{90B95187-446B-4E19-A20E-B36026C36EBD}" destId="{572F36BC-71F9-4A91-8E61-828E6D262BB7}" srcOrd="0" destOrd="1" presId="urn:microsoft.com/office/officeart/2005/8/layout/cycle2"/>
    <dgm:cxn modelId="{49A78CE3-B199-4A9D-8D5C-05A943F1C4F5}" type="presOf" srcId="{F4308479-A936-40DF-8A53-70FB280076BE}" destId="{9E71EE90-889C-45AB-9089-7508A831DBDD}" srcOrd="1" destOrd="0" presId="urn:microsoft.com/office/officeart/2005/8/layout/cycle2"/>
    <dgm:cxn modelId="{18D9F9C7-B2B8-471E-B1F5-7C5D57D1A727}" type="presOf" srcId="{20A0FAA4-318D-4FE7-8090-446CEDD992B7}" destId="{70A6DD47-256D-4FEB-A6F1-8D2C220561D3}" srcOrd="0" destOrd="0" presId="urn:microsoft.com/office/officeart/2005/8/layout/cycle2"/>
    <dgm:cxn modelId="{42115BE4-3721-4938-916A-6B102F52756E}" srcId="{E6E0884E-35EE-4541-B380-8673372C5E84}" destId="{09F8BFB1-DD49-4804-90C2-DE4DD34AD168}" srcOrd="0" destOrd="0" parTransId="{767FFF24-DF80-4828-88D9-14E0D9008B5F}" sibTransId="{C3636019-2AAD-4982-A488-6EA28D74F527}"/>
    <dgm:cxn modelId="{B49F0F78-4BA5-4978-BF9C-DC5A085E33BF}" type="presOf" srcId="{D36CA2B7-CB54-4ECD-8950-85FA4BCBBAD2}" destId="{14A84611-59A9-49A9-AB99-5F507CFEB657}" srcOrd="1" destOrd="0" presId="urn:microsoft.com/office/officeart/2005/8/layout/cycle2"/>
    <dgm:cxn modelId="{952EC6C4-A791-4A10-825A-48E797AF9F79}" srcId="{0FBA5D99-C1B4-4A47-95EC-1E7B58ABF717}" destId="{135F2351-83DB-49CB-A1CF-E02D215F2DDF}" srcOrd="2" destOrd="0" parTransId="{C9AD3AB7-0CC9-4660-8955-DB0402138143}" sibTransId="{D36CA2B7-CB54-4ECD-8950-85FA4BCBBAD2}"/>
    <dgm:cxn modelId="{D8D05A06-F27D-45D0-A2DE-A49EB492D963}" type="presOf" srcId="{FD068953-487E-48CB-BE29-B792D64B8B71}" destId="{FD65179C-2563-4EB0-BECD-06718F1FEDEB}" srcOrd="0" destOrd="1" presId="urn:microsoft.com/office/officeart/2005/8/layout/cycle2"/>
    <dgm:cxn modelId="{D3E15273-3EB7-4F74-8ED0-F60EA160D85D}" type="presOf" srcId="{135F2351-83DB-49CB-A1CF-E02D215F2DDF}" destId="{FD65179C-2563-4EB0-BECD-06718F1FEDEB}" srcOrd="0" destOrd="0" presId="urn:microsoft.com/office/officeart/2005/8/layout/cycle2"/>
    <dgm:cxn modelId="{0508F3D6-7D0F-4ED0-B341-662D1C9D360F}" type="presParOf" srcId="{4635F211-5471-484A-B6BD-4F8F6CA7A049}" destId="{F00ACD0F-C0B8-4A90-BDC9-887A03CA47BE}" srcOrd="0" destOrd="0" presId="urn:microsoft.com/office/officeart/2005/8/layout/cycle2"/>
    <dgm:cxn modelId="{DCC65EBA-3BDF-4106-AA51-3DA2B91364AF}" type="presParOf" srcId="{4635F211-5471-484A-B6BD-4F8F6CA7A049}" destId="{70A6DD47-256D-4FEB-A6F1-8D2C220561D3}" srcOrd="1" destOrd="0" presId="urn:microsoft.com/office/officeart/2005/8/layout/cycle2"/>
    <dgm:cxn modelId="{18CE0B49-B2E5-40D5-AFD7-6738E2827822}" type="presParOf" srcId="{70A6DD47-256D-4FEB-A6F1-8D2C220561D3}" destId="{27B807FD-7E53-4768-8DD6-E5D56B4E2BA2}" srcOrd="0" destOrd="0" presId="urn:microsoft.com/office/officeart/2005/8/layout/cycle2"/>
    <dgm:cxn modelId="{AD8EE809-43CB-427F-8B99-236A00792306}" type="presParOf" srcId="{4635F211-5471-484A-B6BD-4F8F6CA7A049}" destId="{E9E87060-6273-4D43-8AD2-022A4B67F610}" srcOrd="2" destOrd="0" presId="urn:microsoft.com/office/officeart/2005/8/layout/cycle2"/>
    <dgm:cxn modelId="{07E0B385-77B5-4FD1-B7E6-D10010BEA706}" type="presParOf" srcId="{4635F211-5471-484A-B6BD-4F8F6CA7A049}" destId="{5B848352-1B7E-4F02-A245-4F10003801B5}" srcOrd="3" destOrd="0" presId="urn:microsoft.com/office/officeart/2005/8/layout/cycle2"/>
    <dgm:cxn modelId="{DDEC1ACB-D0F9-4B30-98D0-11BD86F8FF0C}" type="presParOf" srcId="{5B848352-1B7E-4F02-A245-4F10003801B5}" destId="{857FCF41-4915-4BF3-A0AE-1229D225E3BF}" srcOrd="0" destOrd="0" presId="urn:microsoft.com/office/officeart/2005/8/layout/cycle2"/>
    <dgm:cxn modelId="{AF11E709-E654-4FB4-9337-881CF6990727}" type="presParOf" srcId="{4635F211-5471-484A-B6BD-4F8F6CA7A049}" destId="{FD65179C-2563-4EB0-BECD-06718F1FEDEB}" srcOrd="4" destOrd="0" presId="urn:microsoft.com/office/officeart/2005/8/layout/cycle2"/>
    <dgm:cxn modelId="{2105F495-CB9D-4881-B1CF-4FF036A408A5}" type="presParOf" srcId="{4635F211-5471-484A-B6BD-4F8F6CA7A049}" destId="{9F213D00-A986-4FC3-B8E8-85FA340034C5}" srcOrd="5" destOrd="0" presId="urn:microsoft.com/office/officeart/2005/8/layout/cycle2"/>
    <dgm:cxn modelId="{87266595-67EE-4044-AF8D-5D1658177928}" type="presParOf" srcId="{9F213D00-A986-4FC3-B8E8-85FA340034C5}" destId="{14A84611-59A9-49A9-AB99-5F507CFEB657}" srcOrd="0" destOrd="0" presId="urn:microsoft.com/office/officeart/2005/8/layout/cycle2"/>
    <dgm:cxn modelId="{24DE81B0-040F-4564-AB2B-5B5A31E757F2}" type="presParOf" srcId="{4635F211-5471-484A-B6BD-4F8F6CA7A049}" destId="{572F36BC-71F9-4A91-8E61-828E6D262BB7}" srcOrd="6" destOrd="0" presId="urn:microsoft.com/office/officeart/2005/8/layout/cycle2"/>
    <dgm:cxn modelId="{4D1C30AF-D352-4920-BC16-4CD1AF4DD1FA}" type="presParOf" srcId="{4635F211-5471-484A-B6BD-4F8F6CA7A049}" destId="{68AFD859-2A6F-4001-BCA6-FD4C884B7AA4}" srcOrd="7" destOrd="0" presId="urn:microsoft.com/office/officeart/2005/8/layout/cycle2"/>
    <dgm:cxn modelId="{78FC4590-D9C2-4CAB-AB5A-42B136B823C2}" type="presParOf" srcId="{68AFD859-2A6F-4001-BCA6-FD4C884B7AA4}" destId="{2D400BE5-B142-4C7C-82A7-8D7F3690C16D}" srcOrd="0" destOrd="0" presId="urn:microsoft.com/office/officeart/2005/8/layout/cycle2"/>
    <dgm:cxn modelId="{1AA1F95B-9743-4F6A-A3B7-92602AFE6B0D}" type="presParOf" srcId="{4635F211-5471-484A-B6BD-4F8F6CA7A049}" destId="{B4C89F87-6029-45F3-8F24-AF928F0C3F37}" srcOrd="8" destOrd="0" presId="urn:microsoft.com/office/officeart/2005/8/layout/cycle2"/>
    <dgm:cxn modelId="{AE991906-937E-414D-A69F-8DC71DD5C1F0}" type="presParOf" srcId="{4635F211-5471-484A-B6BD-4F8F6CA7A049}" destId="{5F8669CE-47E5-4A15-9C57-3BF4E7CA86F7}" srcOrd="9" destOrd="0" presId="urn:microsoft.com/office/officeart/2005/8/layout/cycle2"/>
    <dgm:cxn modelId="{B05A3E75-FA9C-471B-AF55-9E89D6E21EB4}" type="presParOf" srcId="{5F8669CE-47E5-4A15-9C57-3BF4E7CA86F7}" destId="{9E71EE90-889C-45AB-9089-7508A831DBDD}" srcOrd="0" destOrd="0" presId="urn:microsoft.com/office/officeart/2005/8/layout/cycle2"/>
  </dgm:cxnLst>
  <dgm:bg/>
  <dgm:whole>
    <a:ln w="28575"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ACD0F-C0B8-4A90-BDC9-887A03CA47BE}">
      <dsp:nvSpPr>
        <dsp:cNvPr id="0" name=""/>
        <dsp:cNvSpPr/>
      </dsp:nvSpPr>
      <dsp:spPr>
        <a:xfrm>
          <a:off x="1530521" y="128005"/>
          <a:ext cx="1259436" cy="1259436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Input</a:t>
          </a:r>
          <a:endParaRPr lang="en-GB" sz="10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800" kern="1200" dirty="0" smtClean="0"/>
            <a:t>Changes to the system</a:t>
          </a:r>
          <a:endParaRPr lang="en-GB" sz="800" kern="1200" dirty="0"/>
        </a:p>
      </dsp:txBody>
      <dsp:txXfrm>
        <a:off x="1714961" y="312445"/>
        <a:ext cx="890556" cy="890556"/>
      </dsp:txXfrm>
    </dsp:sp>
    <dsp:sp modelId="{70A6DD47-256D-4FEB-A6F1-8D2C220561D3}">
      <dsp:nvSpPr>
        <dsp:cNvPr id="0" name=""/>
        <dsp:cNvSpPr/>
      </dsp:nvSpPr>
      <dsp:spPr>
        <a:xfrm rot="2160000">
          <a:off x="2750158" y="1095423"/>
          <a:ext cx="334815" cy="42505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>
        <a:off x="2759750" y="1150915"/>
        <a:ext cx="234371" cy="255035"/>
      </dsp:txXfrm>
    </dsp:sp>
    <dsp:sp modelId="{E9E87060-6273-4D43-8AD2-022A4B67F610}">
      <dsp:nvSpPr>
        <dsp:cNvPr id="0" name=""/>
        <dsp:cNvSpPr/>
      </dsp:nvSpPr>
      <dsp:spPr>
        <a:xfrm>
          <a:off x="3060506" y="1239604"/>
          <a:ext cx="1259436" cy="1259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Receptor</a:t>
          </a:r>
          <a:endParaRPr lang="en-GB" sz="10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800" kern="1200" dirty="0" smtClean="0"/>
            <a:t>Measures level of a factor</a:t>
          </a:r>
          <a:endParaRPr lang="en-GB" sz="800" kern="1200" dirty="0"/>
        </a:p>
      </dsp:txBody>
      <dsp:txXfrm>
        <a:off x="3244946" y="1424044"/>
        <a:ext cx="890556" cy="890556"/>
      </dsp:txXfrm>
    </dsp:sp>
    <dsp:sp modelId="{5B848352-1B7E-4F02-A245-4F10003801B5}">
      <dsp:nvSpPr>
        <dsp:cNvPr id="0" name=""/>
        <dsp:cNvSpPr/>
      </dsp:nvSpPr>
      <dsp:spPr>
        <a:xfrm rot="6480000">
          <a:off x="3233543" y="2547083"/>
          <a:ext cx="334815" cy="42505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 rot="10800000">
        <a:off x="3299284" y="2584331"/>
        <a:ext cx="234371" cy="255035"/>
      </dsp:txXfrm>
    </dsp:sp>
    <dsp:sp modelId="{FD65179C-2563-4EB0-BECD-06718F1FEDEB}">
      <dsp:nvSpPr>
        <dsp:cNvPr id="0" name=""/>
        <dsp:cNvSpPr/>
      </dsp:nvSpPr>
      <dsp:spPr>
        <a:xfrm>
          <a:off x="2476104" y="3038209"/>
          <a:ext cx="1259436" cy="1259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Control unit</a:t>
          </a:r>
          <a:endParaRPr lang="en-GB" sz="10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800" kern="1200" dirty="0" smtClean="0"/>
            <a:t>Operational information is stored here and used to coordinate effectors</a:t>
          </a:r>
          <a:endParaRPr lang="en-GB" sz="800" kern="1200" dirty="0"/>
        </a:p>
      </dsp:txBody>
      <dsp:txXfrm>
        <a:off x="2660544" y="3222649"/>
        <a:ext cx="890556" cy="890556"/>
      </dsp:txXfrm>
    </dsp:sp>
    <dsp:sp modelId="{9F213D00-A986-4FC3-B8E8-85FA340034C5}">
      <dsp:nvSpPr>
        <dsp:cNvPr id="0" name=""/>
        <dsp:cNvSpPr/>
      </dsp:nvSpPr>
      <dsp:spPr>
        <a:xfrm rot="10800000">
          <a:off x="2002307" y="3455397"/>
          <a:ext cx="334815" cy="42505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 rot="10800000">
        <a:off x="2102751" y="3540409"/>
        <a:ext cx="234371" cy="255035"/>
      </dsp:txXfrm>
    </dsp:sp>
    <dsp:sp modelId="{572F36BC-71F9-4A91-8E61-828E6D262BB7}">
      <dsp:nvSpPr>
        <dsp:cNvPr id="0" name=""/>
        <dsp:cNvSpPr/>
      </dsp:nvSpPr>
      <dsp:spPr>
        <a:xfrm>
          <a:off x="584939" y="3038209"/>
          <a:ext cx="1259436" cy="1259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Effector</a:t>
          </a:r>
          <a:endParaRPr lang="en-GB" sz="10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800" kern="1200" dirty="0" smtClean="0"/>
            <a:t>Brings about changes to the system in order to return it to a set point </a:t>
          </a:r>
          <a:endParaRPr lang="en-GB" sz="800" kern="1200" dirty="0"/>
        </a:p>
      </dsp:txBody>
      <dsp:txXfrm>
        <a:off x="769379" y="3222649"/>
        <a:ext cx="890556" cy="890556"/>
      </dsp:txXfrm>
    </dsp:sp>
    <dsp:sp modelId="{68AFD859-2A6F-4001-BCA6-FD4C884B7AA4}">
      <dsp:nvSpPr>
        <dsp:cNvPr id="0" name=""/>
        <dsp:cNvSpPr/>
      </dsp:nvSpPr>
      <dsp:spPr>
        <a:xfrm rot="15120000">
          <a:off x="757976" y="2565107"/>
          <a:ext cx="334815" cy="42505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 rot="10800000">
        <a:off x="823717" y="2697883"/>
        <a:ext cx="234371" cy="255035"/>
      </dsp:txXfrm>
    </dsp:sp>
    <dsp:sp modelId="{B4C89F87-6029-45F3-8F24-AF928F0C3F37}">
      <dsp:nvSpPr>
        <dsp:cNvPr id="0" name=""/>
        <dsp:cNvSpPr/>
      </dsp:nvSpPr>
      <dsp:spPr>
        <a:xfrm>
          <a:off x="536" y="1239604"/>
          <a:ext cx="1259436" cy="1259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Output</a:t>
          </a:r>
          <a:endParaRPr lang="en-GB" sz="10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800" kern="1200" dirty="0" smtClean="0"/>
            <a:t>System returned to set point</a:t>
          </a:r>
          <a:endParaRPr lang="en-GB" sz="800" kern="1200" dirty="0"/>
        </a:p>
      </dsp:txBody>
      <dsp:txXfrm>
        <a:off x="184976" y="1424044"/>
        <a:ext cx="890556" cy="890556"/>
      </dsp:txXfrm>
    </dsp:sp>
    <dsp:sp modelId="{5F8669CE-47E5-4A15-9C57-3BF4E7CA86F7}">
      <dsp:nvSpPr>
        <dsp:cNvPr id="0" name=""/>
        <dsp:cNvSpPr/>
      </dsp:nvSpPr>
      <dsp:spPr>
        <a:xfrm rot="19440000">
          <a:off x="1220173" y="1106563"/>
          <a:ext cx="334815" cy="42505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>
        <a:off x="1229765" y="1221095"/>
        <a:ext cx="234371" cy="255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A4EEE-9845-475C-9302-A85716294255}" type="datetimeFigureOut">
              <a:rPr lang="en-GB" smtClean="0"/>
              <a:t>09/04/2013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69205-93B7-4812-96EA-D04D07124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263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AQA-BIOL5</a:t>
            </a:r>
            <a:r>
              <a:rPr lang="en-GB" baseline="0" dirty="0" smtClean="0"/>
              <a:t>-Jun10 – question 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9205-93B7-4812-96EA-D04D0712476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976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AQA-BIOL5-Jun12 – question 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9205-93B7-4812-96EA-D04D0712476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926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AQA-BIOL5-Jun10 – question 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9205-93B7-4812-96EA-D04D0712476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78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AQA-BIOL5-Jun11 – question 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9205-93B7-4812-96EA-D04D0712476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222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AQA-BIOL5-Jun12 – question 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9205-93B7-4812-96EA-D04D0712476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41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AQA-BIOL5-Jun10 – question 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9205-93B7-4812-96EA-D04D0712476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85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AQA-BIOL5-Jun11 – question 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9205-93B7-4812-96EA-D04D0712476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042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AQA-BIOL5-Jun10</a:t>
            </a:r>
            <a:r>
              <a:rPr lang="en-GB" baseline="0" dirty="0" smtClean="0"/>
              <a:t> – question 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9205-93B7-4812-96EA-D04D0712476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453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AQA-BIOL5-Jun10</a:t>
            </a:r>
            <a:r>
              <a:rPr lang="en-GB" baseline="0" smtClean="0"/>
              <a:t> – question 9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9205-93B7-4812-96EA-D04D0712476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325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AQA-BIOL5-Jun11</a:t>
            </a:r>
            <a:r>
              <a:rPr lang="en-GB" baseline="0" dirty="0" smtClean="0"/>
              <a:t> – question 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9205-93B7-4812-96EA-D04D0712476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553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AQA-BIOL5-Jun12</a:t>
            </a:r>
            <a:r>
              <a:rPr lang="en-GB" baseline="0" dirty="0" smtClean="0"/>
              <a:t> – question 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9205-93B7-4812-96EA-D04D0712476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235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AQA-BIOL5-Jun10</a:t>
            </a:r>
            <a:r>
              <a:rPr lang="en-GB" baseline="0" dirty="0" smtClean="0"/>
              <a:t> – question 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9205-93B7-4812-96EA-D04D0712476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9103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AQA-BIOL5-Jun12</a:t>
            </a:r>
            <a:r>
              <a:rPr lang="en-GB" baseline="0" smtClean="0"/>
              <a:t> </a:t>
            </a:r>
            <a:r>
              <a:rPr lang="en-GB" baseline="0" dirty="0" smtClean="0"/>
              <a:t>– question 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9205-93B7-4812-96EA-D04D0712476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406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AQA-BIOL5-Jun11</a:t>
            </a:r>
            <a:r>
              <a:rPr lang="en-GB" baseline="0" dirty="0" smtClean="0"/>
              <a:t> – question 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9205-93B7-4812-96EA-D04D0712476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202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AQA-BIOL5-Jun12</a:t>
            </a:r>
            <a:r>
              <a:rPr lang="en-GB" baseline="0" dirty="0" smtClean="0"/>
              <a:t> – question 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9205-93B7-4812-96EA-D04D0712476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584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AQA-BIOL5-Jun10 – question 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9205-93B7-4812-96EA-D04D0712476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140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AQA-BIOL5-Jun12 – question 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9205-93B7-4812-96EA-D04D0712476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001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AQA-BIOL5-Jun10</a:t>
            </a:r>
            <a:r>
              <a:rPr lang="en-GB" baseline="0" dirty="0" smtClean="0"/>
              <a:t> – question 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9205-93B7-4812-96EA-D04D0712476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633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AQA-BIOL5-Jun11 </a:t>
            </a:r>
            <a:r>
              <a:rPr lang="en-GB" baseline="0" dirty="0" smtClean="0"/>
              <a:t>– question 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9205-93B7-4812-96EA-D04D0712476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569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9205-93B7-4812-96EA-D04D0712476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105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FB-5047-4533-9883-6C8751189D16}" type="datetimeFigureOut">
              <a:rPr lang="en-GB" smtClean="0"/>
              <a:t>09/04/2013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CAFB-8C45-4A62-835D-8CE260E81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883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FB-5047-4533-9883-6C8751189D16}" type="datetimeFigureOut">
              <a:rPr lang="en-GB" smtClean="0"/>
              <a:t>09/04/2013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CAFB-8C45-4A62-835D-8CE260E81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37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FB-5047-4533-9883-6C8751189D16}" type="datetimeFigureOut">
              <a:rPr lang="en-GB" smtClean="0"/>
              <a:t>09/04/2013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CAFB-8C45-4A62-835D-8CE260E81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015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FB-5047-4533-9883-6C8751189D16}" type="datetimeFigureOut">
              <a:rPr lang="en-GB" smtClean="0"/>
              <a:t>09/04/2013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CAFB-8C45-4A62-835D-8CE260E81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456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FB-5047-4533-9883-6C8751189D16}" type="datetimeFigureOut">
              <a:rPr lang="en-GB" smtClean="0"/>
              <a:t>09/04/2013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CAFB-8C45-4A62-835D-8CE260E81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10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FB-5047-4533-9883-6C8751189D16}" type="datetimeFigureOut">
              <a:rPr lang="en-GB" smtClean="0"/>
              <a:t>09/04/2013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CAFB-8C45-4A62-835D-8CE260E81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804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FB-5047-4533-9883-6C8751189D16}" type="datetimeFigureOut">
              <a:rPr lang="en-GB" smtClean="0"/>
              <a:t>09/04/2013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CAFB-8C45-4A62-835D-8CE260E81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724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FB-5047-4533-9883-6C8751189D16}" type="datetimeFigureOut">
              <a:rPr lang="en-GB" smtClean="0"/>
              <a:t>09/04/2013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CAFB-8C45-4A62-835D-8CE260E81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38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FB-5047-4533-9883-6C8751189D16}" type="datetimeFigureOut">
              <a:rPr lang="en-GB" smtClean="0"/>
              <a:t>09/04/2013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CAFB-8C45-4A62-835D-8CE260E81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124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FB-5047-4533-9883-6C8751189D16}" type="datetimeFigureOut">
              <a:rPr lang="en-GB" smtClean="0"/>
              <a:t>09/04/2013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CAFB-8C45-4A62-835D-8CE260E81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881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FB-5047-4533-9883-6C8751189D16}" type="datetimeFigureOut">
              <a:rPr lang="en-GB" smtClean="0"/>
              <a:t>09/04/2013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CAFB-8C45-4A62-835D-8CE260E81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72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CC2FB-5047-4533-9883-6C8751189D16}" type="datetimeFigureOut">
              <a:rPr lang="en-GB" smtClean="0"/>
              <a:t>09/04/2013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3CAFB-8C45-4A62-835D-8CE260E81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5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5: Control in cells and in organisms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5256584" cy="23391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numCol="1" rtlCol="0">
            <a:spAutoFit/>
          </a:bodyPr>
          <a:lstStyle/>
          <a:p>
            <a:r>
              <a:rPr lang="en-GB" b="1" dirty="0" smtClean="0"/>
              <a:t>Chapters:</a:t>
            </a:r>
          </a:p>
          <a:p>
            <a:r>
              <a:rPr lang="en-GB" sz="1600" dirty="0" smtClean="0"/>
              <a:t>9 – Response to stimuli</a:t>
            </a:r>
          </a:p>
          <a:p>
            <a:r>
              <a:rPr lang="en-GB" sz="1600" dirty="0" smtClean="0"/>
              <a:t>10 – Coordination</a:t>
            </a:r>
          </a:p>
          <a:p>
            <a:r>
              <a:rPr lang="en-GB" sz="1600" dirty="0" smtClean="0"/>
              <a:t>11 – Muscle contraction</a:t>
            </a:r>
          </a:p>
          <a:p>
            <a:r>
              <a:rPr lang="en-GB" sz="1600" dirty="0" smtClean="0"/>
              <a:t>12 – Homeostasis</a:t>
            </a:r>
          </a:p>
          <a:p>
            <a:r>
              <a:rPr lang="en-GB" sz="1600" dirty="0" smtClean="0"/>
              <a:t>13 – Feedback mechanisms</a:t>
            </a:r>
          </a:p>
          <a:p>
            <a:r>
              <a:rPr lang="en-GB" sz="1600" dirty="0" smtClean="0"/>
              <a:t>14 – Genetic control of protein structure and function</a:t>
            </a:r>
          </a:p>
          <a:p>
            <a:r>
              <a:rPr lang="en-GB" sz="1600" dirty="0" smtClean="0"/>
              <a:t>15 – Control of gene expression</a:t>
            </a:r>
          </a:p>
          <a:p>
            <a:r>
              <a:rPr lang="en-GB" sz="1600" dirty="0" smtClean="0"/>
              <a:t>16 – DNA technology </a:t>
            </a:r>
            <a:endParaRPr lang="en-GB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5580112" y="764703"/>
            <a:ext cx="3384376" cy="7232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b="1" dirty="0" smtClean="0"/>
              <a:t>Exam dates: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 smtClean="0"/>
              <a:t>Monday 17</a:t>
            </a:r>
            <a:r>
              <a:rPr lang="en-GB" baseline="30000" dirty="0" smtClean="0"/>
              <a:t>th</a:t>
            </a:r>
            <a:r>
              <a:rPr lang="en-GB" dirty="0" smtClean="0"/>
              <a:t> June 2013 – PM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1700809"/>
            <a:ext cx="3383880" cy="1402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b="1" dirty="0" smtClean="0"/>
              <a:t>Length</a:t>
            </a:r>
            <a:r>
              <a:rPr lang="en-GB" b="1" dirty="0"/>
              <a:t>:</a:t>
            </a:r>
            <a:r>
              <a:rPr lang="en-GB" dirty="0" smtClean="0"/>
              <a:t>                                    2 hours and 15 minutes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b="1" dirty="0" smtClean="0"/>
              <a:t>Total marks:</a:t>
            </a:r>
            <a:r>
              <a:rPr lang="en-GB" dirty="0" smtClean="0"/>
              <a:t> 100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b="1" dirty="0" smtClean="0"/>
              <a:t>Percentage of A2:</a:t>
            </a:r>
            <a:r>
              <a:rPr lang="en-GB" dirty="0" smtClean="0"/>
              <a:t> 23.3%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3284984"/>
            <a:ext cx="8784480" cy="3384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just"/>
            <a:r>
              <a:rPr lang="en-GB" b="1" dirty="0" smtClean="0"/>
              <a:t>Unit introduction:</a:t>
            </a:r>
          </a:p>
          <a:p>
            <a:r>
              <a:rPr lang="en-US" sz="1400" dirty="0"/>
              <a:t>Multicellular organisms are able to control </a:t>
            </a:r>
            <a:r>
              <a:rPr lang="en-US" sz="1400" dirty="0" smtClean="0"/>
              <a:t>the activities </a:t>
            </a:r>
            <a:r>
              <a:rPr lang="en-US" sz="1400" dirty="0"/>
              <a:t>of different tissues and organs </a:t>
            </a:r>
            <a:r>
              <a:rPr lang="en-US" sz="1400" dirty="0" smtClean="0"/>
              <a:t>within their </a:t>
            </a:r>
            <a:r>
              <a:rPr lang="en-US" sz="1400" dirty="0"/>
              <a:t>bodies. They do this by detecting stimuli </a:t>
            </a:r>
            <a:r>
              <a:rPr lang="en-US" sz="1400" dirty="0" smtClean="0"/>
              <a:t>and stimulating </a:t>
            </a:r>
            <a:r>
              <a:rPr lang="en-US" sz="1400" dirty="0"/>
              <a:t>appropriate effectors: plants use </a:t>
            </a:r>
            <a:r>
              <a:rPr lang="en-US" sz="1400" dirty="0" smtClean="0"/>
              <a:t>specific growth </a:t>
            </a:r>
            <a:r>
              <a:rPr lang="en-US" sz="1400" dirty="0"/>
              <a:t>factors; animals use hormones, </a:t>
            </a:r>
            <a:r>
              <a:rPr lang="en-US" sz="1400" dirty="0" smtClean="0"/>
              <a:t>nerve impulses </a:t>
            </a:r>
            <a:r>
              <a:rPr lang="en-US" sz="1400" dirty="0"/>
              <a:t>or a combination of both. By </a:t>
            </a:r>
            <a:r>
              <a:rPr lang="en-US" sz="1400" dirty="0" smtClean="0"/>
              <a:t>responding to </a:t>
            </a:r>
            <a:r>
              <a:rPr lang="en-US" sz="1400" dirty="0"/>
              <a:t>internal and external stimuli, animals increase </a:t>
            </a:r>
            <a:r>
              <a:rPr lang="en-US" sz="1400" dirty="0" smtClean="0"/>
              <a:t>their chances </a:t>
            </a:r>
            <a:r>
              <a:rPr lang="en-US" sz="1400" dirty="0"/>
              <a:t>of survival by avoiding harmful </a:t>
            </a:r>
            <a:r>
              <a:rPr lang="en-US" sz="1400" dirty="0" smtClean="0"/>
              <a:t>environments and </a:t>
            </a:r>
            <a:r>
              <a:rPr lang="en-US" sz="1400" dirty="0"/>
              <a:t>by maintaining optimal conditions for </a:t>
            </a:r>
            <a:r>
              <a:rPr lang="en-US" sz="1400" dirty="0" smtClean="0"/>
              <a:t>their </a:t>
            </a:r>
            <a:r>
              <a:rPr lang="en-GB" sz="1400" dirty="0" smtClean="0"/>
              <a:t>metabolism</a:t>
            </a:r>
            <a:r>
              <a:rPr lang="en-GB" sz="1400" dirty="0"/>
              <a:t>.</a:t>
            </a:r>
          </a:p>
          <a:p>
            <a:r>
              <a:rPr lang="en-US" sz="1400" dirty="0"/>
              <a:t>Cells are also able to control their metabolic </a:t>
            </a:r>
            <a:r>
              <a:rPr lang="en-US" sz="1400" dirty="0" smtClean="0"/>
              <a:t>activities by </a:t>
            </a:r>
            <a:r>
              <a:rPr lang="en-US" sz="1400" dirty="0"/>
              <a:t>regulating the transcription and translation </a:t>
            </a:r>
            <a:r>
              <a:rPr lang="en-US" sz="1400" dirty="0" smtClean="0"/>
              <a:t>of their </a:t>
            </a:r>
            <a:r>
              <a:rPr lang="en-US" sz="1400" dirty="0"/>
              <a:t>genome. Although the cells within an </a:t>
            </a:r>
            <a:r>
              <a:rPr lang="en-US" sz="1400" dirty="0" smtClean="0"/>
              <a:t>organism carry </a:t>
            </a:r>
            <a:r>
              <a:rPr lang="en-US" sz="1400" dirty="0"/>
              <a:t>the same genetic code, they translate </a:t>
            </a:r>
            <a:r>
              <a:rPr lang="en-US" sz="1400" dirty="0" smtClean="0"/>
              <a:t>only part </a:t>
            </a:r>
            <a:r>
              <a:rPr lang="en-US" sz="1400" dirty="0"/>
              <a:t>of it. In multicellular organisms, this control </a:t>
            </a:r>
            <a:r>
              <a:rPr lang="en-US" sz="1400" dirty="0" smtClean="0"/>
              <a:t>of translation </a:t>
            </a:r>
            <a:r>
              <a:rPr lang="en-US" sz="1400" dirty="0"/>
              <a:t>enables cells to have </a:t>
            </a:r>
            <a:r>
              <a:rPr lang="en-GB" sz="1400" dirty="0" smtClean="0"/>
              <a:t>specialised</a:t>
            </a:r>
            <a:r>
              <a:rPr lang="en-US" sz="1400" dirty="0" smtClean="0"/>
              <a:t> </a:t>
            </a:r>
            <a:r>
              <a:rPr lang="en-US" sz="1400" dirty="0"/>
              <a:t>functions</a:t>
            </a:r>
            <a:r>
              <a:rPr lang="en-US" sz="1400" dirty="0" smtClean="0"/>
              <a:t>, forming </a:t>
            </a:r>
            <a:r>
              <a:rPr lang="en-US" sz="1400" dirty="0"/>
              <a:t>tissues and organs. The </a:t>
            </a:r>
            <a:r>
              <a:rPr lang="en-US" sz="1400" dirty="0" smtClean="0"/>
              <a:t>sequencing and </a:t>
            </a:r>
            <a:r>
              <a:rPr lang="en-US" sz="1400" dirty="0"/>
              <a:t>manipulation of DNA has many medical </a:t>
            </a:r>
            <a:r>
              <a:rPr lang="en-US" sz="1400" dirty="0" smtClean="0"/>
              <a:t>and </a:t>
            </a:r>
            <a:r>
              <a:rPr lang="en-GB" sz="1400" dirty="0" smtClean="0"/>
              <a:t>technological </a:t>
            </a:r>
            <a:r>
              <a:rPr lang="en-GB" sz="1400" dirty="0"/>
              <a:t>applications.</a:t>
            </a:r>
          </a:p>
          <a:p>
            <a:r>
              <a:rPr lang="en-US" sz="1400" dirty="0"/>
              <a:t>Consideration of control mechanisms </a:t>
            </a:r>
            <a:r>
              <a:rPr lang="en-US" sz="1400" dirty="0" smtClean="0"/>
              <a:t>underpins the </a:t>
            </a:r>
            <a:r>
              <a:rPr lang="en-US" sz="1400" dirty="0"/>
              <a:t>content of this unit. Students who have </a:t>
            </a:r>
            <a:r>
              <a:rPr lang="en-US" sz="1400" dirty="0" smtClean="0"/>
              <a:t>studied it </a:t>
            </a:r>
            <a:r>
              <a:rPr lang="en-US" sz="1400" dirty="0"/>
              <a:t>should develop an understanding of the ways </a:t>
            </a:r>
            <a:r>
              <a:rPr lang="en-US" sz="1400" dirty="0" smtClean="0"/>
              <a:t>in which </a:t>
            </a:r>
            <a:r>
              <a:rPr lang="en-US" sz="1400" dirty="0"/>
              <a:t>organisms and cells control their activities</a:t>
            </a:r>
            <a:r>
              <a:rPr lang="en-US" sz="1400" dirty="0" smtClean="0"/>
              <a:t>. This </a:t>
            </a:r>
            <a:r>
              <a:rPr lang="en-US" sz="1400" dirty="0"/>
              <a:t>should lead to an appreciation of </a:t>
            </a:r>
            <a:r>
              <a:rPr lang="en-US" sz="1400" dirty="0" smtClean="0"/>
              <a:t>common ailments </a:t>
            </a:r>
            <a:r>
              <a:rPr lang="en-US" sz="1400" dirty="0"/>
              <a:t>resulting from a breakdown of these </a:t>
            </a:r>
            <a:r>
              <a:rPr lang="en-US" sz="1400" dirty="0" smtClean="0"/>
              <a:t>control mechanisms </a:t>
            </a:r>
            <a:r>
              <a:rPr lang="en-US" sz="1400" dirty="0"/>
              <a:t>and the use of DNA technology in </a:t>
            </a:r>
            <a:r>
              <a:rPr lang="en-US" sz="1400" dirty="0" smtClean="0"/>
              <a:t>the diagnosis </a:t>
            </a:r>
            <a:r>
              <a:rPr lang="en-US" sz="1400" dirty="0"/>
              <a:t>and treatment of human diseases.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78327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5: Chapter 10: Coordination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5112568" cy="984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10.4 Passage of an action potential:</a:t>
            </a:r>
          </a:p>
          <a:p>
            <a:r>
              <a:rPr lang="en-GB" sz="1400" dirty="0" smtClean="0"/>
              <a:t>How does an action potential move along an </a:t>
            </a:r>
            <a:r>
              <a:rPr lang="en-GB" sz="1400" dirty="0" err="1" smtClean="0"/>
              <a:t>unmyelinated</a:t>
            </a:r>
            <a:r>
              <a:rPr lang="en-GB" sz="1400" dirty="0" smtClean="0"/>
              <a:t> axon?</a:t>
            </a:r>
          </a:p>
          <a:p>
            <a:r>
              <a:rPr lang="en-GB" sz="1400" dirty="0" smtClean="0"/>
              <a:t>How does an action potential move along a </a:t>
            </a:r>
            <a:r>
              <a:rPr lang="en-GB" sz="1400" dirty="0" err="1" smtClean="0"/>
              <a:t>myelinated</a:t>
            </a:r>
            <a:r>
              <a:rPr lang="en-GB" sz="1400" dirty="0" smtClean="0"/>
              <a:t> axon?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36096" y="788510"/>
            <a:ext cx="3528392" cy="9610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words:</a:t>
            </a:r>
            <a:endParaRPr lang="en-GB" sz="1400" dirty="0" smtClean="0"/>
          </a:p>
          <a:p>
            <a:r>
              <a:rPr lang="en-GB" sz="1400" dirty="0" smtClean="0"/>
              <a:t>action potential, myelin, axon, repolarisation, depolarisation, polarised, node of Ranvier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70366" y="1956321"/>
            <a:ext cx="4329626" cy="47130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Explain, using diagrams, how an action potential moves along an </a:t>
            </a:r>
            <a:r>
              <a:rPr lang="en-GB" sz="1400" dirty="0" err="1" smtClean="0"/>
              <a:t>unmylinated</a:t>
            </a:r>
            <a:r>
              <a:rPr lang="en-GB" sz="1400" dirty="0" smtClean="0"/>
              <a:t> axon: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1956321"/>
            <a:ext cx="4248472" cy="47130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/>
              <a:t>Explain, using diagrams, how an action potential moves along </a:t>
            </a:r>
            <a:r>
              <a:rPr lang="en-GB" sz="1400" dirty="0" smtClean="0"/>
              <a:t>a </a:t>
            </a:r>
            <a:r>
              <a:rPr lang="en-GB" sz="1400" dirty="0" err="1" smtClean="0"/>
              <a:t>mylinated</a:t>
            </a:r>
            <a:r>
              <a:rPr lang="en-GB" sz="1400" dirty="0" smtClean="0"/>
              <a:t> </a:t>
            </a:r>
            <a:r>
              <a:rPr lang="en-GB" sz="1400" dirty="0"/>
              <a:t>axon:</a:t>
            </a:r>
          </a:p>
        </p:txBody>
      </p:sp>
    </p:spTree>
    <p:extLst>
      <p:ext uri="{BB962C8B-B14F-4D97-AF65-F5344CB8AC3E}">
        <p14:creationId xmlns:p14="http://schemas.microsoft.com/office/powerpoint/2010/main" val="389657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5: Chapter 10: Coordination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554461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10.5 Speed of the nerve impulse:</a:t>
            </a:r>
          </a:p>
          <a:p>
            <a:r>
              <a:rPr lang="en-GB" sz="1400" dirty="0" smtClean="0"/>
              <a:t>What factors affect the speed of conductance of an action potential?</a:t>
            </a:r>
          </a:p>
          <a:p>
            <a:r>
              <a:rPr lang="en-GB" sz="1400" dirty="0" smtClean="0"/>
              <a:t>What is the refectory period?</a:t>
            </a:r>
          </a:p>
          <a:p>
            <a:r>
              <a:rPr lang="en-GB" sz="1400" dirty="0" smtClean="0"/>
              <a:t>What is its role in separating one impulse from the next?</a:t>
            </a:r>
          </a:p>
          <a:p>
            <a:r>
              <a:rPr lang="en-GB" sz="1400" dirty="0" smtClean="0"/>
              <a:t>What is meant by the all-or-nothing principle?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8144" y="764704"/>
            <a:ext cx="309634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words:</a:t>
            </a:r>
            <a:endParaRPr lang="en-GB" sz="1400" dirty="0" smtClean="0"/>
          </a:p>
          <a:p>
            <a:r>
              <a:rPr lang="en-GB" sz="1400" dirty="0" err="1" smtClean="0"/>
              <a:t>salatory</a:t>
            </a:r>
            <a:r>
              <a:rPr lang="en-GB" sz="1400" dirty="0" smtClean="0"/>
              <a:t> conduction, sodium-potassium pump, voltage-gated channels, refectory period, 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2171764"/>
            <a:ext cx="4320480" cy="208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State the factors that affect the speed of conductance of an action potential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6989" y="4509352"/>
            <a:ext cx="4313003" cy="208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Explain what the refectory period 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4008" y="2171764"/>
            <a:ext cx="4320480" cy="208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Explain how the refectory period separated one impulse from the next and why is this important: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51485" y="4509352"/>
            <a:ext cx="4313003" cy="208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Explain what the “all or nothing” principle is:</a:t>
            </a:r>
          </a:p>
        </p:txBody>
      </p:sp>
    </p:spTree>
    <p:extLst>
      <p:ext uri="{BB962C8B-B14F-4D97-AF65-F5344CB8AC3E}">
        <p14:creationId xmlns:p14="http://schemas.microsoft.com/office/powerpoint/2010/main" val="392400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725180"/>
            <a:ext cx="4320480" cy="494417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Explain the structure and function of the parts of the synapse:</a:t>
            </a:r>
            <a:endParaRPr lang="en-GB" sz="1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5: Chapter 10: Coordination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54360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10.6 Structure and function of synapses:</a:t>
            </a:r>
          </a:p>
          <a:p>
            <a:r>
              <a:rPr lang="en-GB" sz="1400" dirty="0" smtClean="0"/>
              <a:t>What is a synapse?</a:t>
            </a:r>
          </a:p>
          <a:p>
            <a:r>
              <a:rPr lang="en-GB" sz="1400" dirty="0" smtClean="0"/>
              <a:t>What function do synapses perform?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788510"/>
            <a:ext cx="3168352" cy="7456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words:</a:t>
            </a:r>
            <a:endParaRPr lang="en-GB" sz="1400" dirty="0"/>
          </a:p>
          <a:p>
            <a:r>
              <a:rPr lang="en-GB" sz="1400" dirty="0" err="1" smtClean="0"/>
              <a:t>unidirectionality</a:t>
            </a:r>
            <a:r>
              <a:rPr lang="en-GB" sz="1400" dirty="0" smtClean="0"/>
              <a:t>, temporal summation, spatial summation, inhibition</a:t>
            </a:r>
            <a:endParaRPr lang="en-GB" sz="16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28" y="2376264"/>
            <a:ext cx="2955992" cy="39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44008" y="1753617"/>
            <a:ext cx="4320480" cy="494417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Explain the following functions of a synapse:</a:t>
            </a:r>
          </a:p>
          <a:p>
            <a:r>
              <a:rPr lang="en-GB" sz="1400" dirty="0" err="1" smtClean="0"/>
              <a:t>Unidirectionality</a:t>
            </a:r>
            <a:r>
              <a:rPr lang="en-GB" sz="1400" dirty="0" smtClean="0"/>
              <a:t>: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r>
              <a:rPr lang="en-GB" sz="1400" dirty="0" smtClean="0"/>
              <a:t>Summation:</a:t>
            </a:r>
          </a:p>
          <a:p>
            <a:r>
              <a:rPr lang="en-GB" sz="1400" dirty="0" smtClean="0"/>
              <a:t>Temporal summation: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>Spatial summation: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>Inhibition: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381757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5: Chapter 10: Coordination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5436000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10.7 Transmission across a synapse:</a:t>
            </a:r>
          </a:p>
          <a:p>
            <a:r>
              <a:rPr lang="en-GB" sz="1400" dirty="0" smtClean="0"/>
              <a:t>How is information transmitted across a synapse?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788511"/>
            <a:ext cx="3168352" cy="5301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words:</a:t>
            </a:r>
          </a:p>
          <a:p>
            <a:r>
              <a:rPr lang="en-GB" sz="1400" dirty="0" smtClean="0"/>
              <a:t>neurotransmitters</a:t>
            </a:r>
            <a:endParaRPr lang="en-GB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525434"/>
            <a:ext cx="8784976" cy="51439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Explain the effects of drugs on how information is transmitted across a synapse:</a:t>
            </a:r>
          </a:p>
        </p:txBody>
      </p:sp>
    </p:spTree>
    <p:extLst>
      <p:ext uri="{BB962C8B-B14F-4D97-AF65-F5344CB8AC3E}">
        <p14:creationId xmlns:p14="http://schemas.microsoft.com/office/powerpoint/2010/main" val="328356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5: Chapter 10: Coordination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755412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Exam questions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1322184"/>
            <a:ext cx="4320480" cy="5262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dirty="0"/>
              <a:t>During an action potential, the permeability of the cell-surface membrane of an </a:t>
            </a:r>
            <a:r>
              <a:rPr lang="en-GB" sz="1400" dirty="0" smtClean="0"/>
              <a:t>axon changes</a:t>
            </a:r>
            <a:r>
              <a:rPr lang="en-GB" sz="1400" dirty="0"/>
              <a:t>. The graph shows changes in permeability of the membrane to sodium </a:t>
            </a:r>
            <a:r>
              <a:rPr lang="en-GB" sz="1400" dirty="0" smtClean="0"/>
              <a:t>ions (</a:t>
            </a:r>
            <a:r>
              <a:rPr lang="en-GB" sz="1400" dirty="0"/>
              <a:t>Na+) and to potassium ions (K+) during a single action potential.</a:t>
            </a:r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r>
              <a:rPr lang="en-GB" sz="1400" dirty="0" smtClean="0"/>
              <a:t>Explain </a:t>
            </a:r>
            <a:r>
              <a:rPr lang="en-GB" sz="1400" dirty="0"/>
              <a:t>the shape of the curve for sodium ions between 0.5 </a:t>
            </a:r>
            <a:r>
              <a:rPr lang="en-GB" sz="1400" dirty="0" err="1"/>
              <a:t>ms</a:t>
            </a:r>
            <a:r>
              <a:rPr lang="en-GB" sz="1400" dirty="0"/>
              <a:t> and 0.7ms.</a:t>
            </a:r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pPr algn="r"/>
            <a:r>
              <a:rPr lang="en-GB" sz="1400" i="1" dirty="0"/>
              <a:t>(3 marks</a:t>
            </a:r>
            <a:r>
              <a:rPr lang="en-GB" sz="1400" i="1" dirty="0" smtClean="0"/>
              <a:t>)</a:t>
            </a:r>
            <a:endParaRPr lang="en-GB" sz="14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77" y="2564904"/>
            <a:ext cx="2867350" cy="14606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16015" y="1322183"/>
            <a:ext cx="4234825" cy="5262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GB" sz="1400" dirty="0"/>
              <a:t>During an action potential, the membrane potential rises to +40 mV and then falls. </a:t>
            </a:r>
            <a:r>
              <a:rPr lang="en-GB" sz="1400" dirty="0" smtClean="0"/>
              <a:t>Use information </a:t>
            </a:r>
            <a:r>
              <a:rPr lang="en-GB" sz="1400" dirty="0"/>
              <a:t>from the graph to explain the fall in membrane potential</a:t>
            </a:r>
            <a:r>
              <a:rPr lang="en-GB" sz="1400" dirty="0" smtClean="0"/>
              <a:t>.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pPr algn="r"/>
            <a:r>
              <a:rPr lang="en-GB" sz="1400" i="1" dirty="0" smtClean="0"/>
              <a:t>(</a:t>
            </a:r>
            <a:r>
              <a:rPr lang="en-GB" sz="1400" i="1" dirty="0"/>
              <a:t>3 marks)</a:t>
            </a:r>
          </a:p>
          <a:p>
            <a:r>
              <a:rPr lang="en-GB" sz="1400" dirty="0" smtClean="0"/>
              <a:t>After </a:t>
            </a:r>
            <a:r>
              <a:rPr lang="en-GB" sz="1400" dirty="0"/>
              <a:t>exercise, some ATP is used to re-establish the resting potential in axons. </a:t>
            </a:r>
            <a:r>
              <a:rPr lang="en-GB" sz="1400" dirty="0" smtClean="0"/>
              <a:t>Explain how </a:t>
            </a:r>
            <a:r>
              <a:rPr lang="en-GB" sz="1400" dirty="0"/>
              <a:t>the resting potential is re-established..</a:t>
            </a:r>
          </a:p>
          <a:p>
            <a:endParaRPr lang="en-GB" sz="1400" i="1" dirty="0" smtClean="0"/>
          </a:p>
          <a:p>
            <a:endParaRPr lang="en-GB" sz="1400" i="1" dirty="0"/>
          </a:p>
          <a:p>
            <a:endParaRPr lang="en-GB" sz="1400" i="1" dirty="0" smtClean="0"/>
          </a:p>
          <a:p>
            <a:endParaRPr lang="en-GB" sz="1400" i="1" dirty="0"/>
          </a:p>
          <a:p>
            <a:endParaRPr lang="en-GB" sz="1400" i="1" dirty="0" smtClean="0"/>
          </a:p>
          <a:p>
            <a:endParaRPr lang="en-GB" sz="1400" i="1" dirty="0"/>
          </a:p>
          <a:p>
            <a:endParaRPr lang="en-GB" sz="1400" i="1" dirty="0" smtClean="0"/>
          </a:p>
          <a:p>
            <a:endParaRPr lang="en-GB" sz="1400" i="1" dirty="0"/>
          </a:p>
          <a:p>
            <a:pPr algn="r"/>
            <a:r>
              <a:rPr lang="en-GB" sz="1400" i="1" dirty="0" smtClean="0"/>
              <a:t>(</a:t>
            </a:r>
            <a:r>
              <a:rPr lang="en-GB" sz="1400" i="1" dirty="0"/>
              <a:t>2 marks)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7384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5: Chapter 10: Coordination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755412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Exam questions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1322184"/>
            <a:ext cx="4320480" cy="52629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GB" sz="1400" dirty="0"/>
              <a:t>Different substances are involved in coordinating responses in animals.</a:t>
            </a:r>
          </a:p>
          <a:p>
            <a:r>
              <a:rPr lang="en-GB" sz="1400" dirty="0" smtClean="0"/>
              <a:t>Hormones </a:t>
            </a:r>
            <a:r>
              <a:rPr lang="en-GB" sz="1400" dirty="0"/>
              <a:t>are different from local chemical mediators such as histamine in the </a:t>
            </a:r>
            <a:r>
              <a:rPr lang="en-GB" sz="1400" dirty="0" smtClean="0"/>
              <a:t>cells they </a:t>
            </a:r>
            <a:r>
              <a:rPr lang="en-GB" sz="1400" dirty="0"/>
              <a:t>affect.</a:t>
            </a:r>
          </a:p>
          <a:p>
            <a:r>
              <a:rPr lang="en-GB" sz="1400" dirty="0" smtClean="0"/>
              <a:t>Describe </a:t>
            </a:r>
            <a:r>
              <a:rPr lang="en-GB" sz="1400" dirty="0"/>
              <a:t>how hormones are different in the cells they affect.</a:t>
            </a:r>
          </a:p>
          <a:p>
            <a:endParaRPr lang="en-GB" sz="1400" dirty="0"/>
          </a:p>
          <a:p>
            <a:endParaRPr lang="en-GB" sz="1400" dirty="0" smtClean="0"/>
          </a:p>
          <a:p>
            <a:pPr algn="r"/>
            <a:r>
              <a:rPr lang="en-GB" sz="1400" dirty="0" smtClean="0"/>
              <a:t> </a:t>
            </a:r>
            <a:r>
              <a:rPr lang="en-GB" sz="1400" i="1" dirty="0" smtClean="0"/>
              <a:t>(</a:t>
            </a:r>
            <a:r>
              <a:rPr lang="en-GB" sz="1400" i="1" dirty="0"/>
              <a:t>1 mark)</a:t>
            </a:r>
          </a:p>
          <a:p>
            <a:r>
              <a:rPr lang="en-GB" sz="1400" dirty="0" smtClean="0"/>
              <a:t>Describe </a:t>
            </a:r>
            <a:r>
              <a:rPr lang="en-GB" sz="1400" dirty="0"/>
              <a:t>how hormones and local chemical mediators reach the cells they affect.</a:t>
            </a:r>
          </a:p>
          <a:p>
            <a:endParaRPr lang="en-GB" sz="1400" dirty="0" smtClean="0"/>
          </a:p>
          <a:p>
            <a:endParaRPr lang="en-GB" sz="1400" i="1" dirty="0" smtClean="0"/>
          </a:p>
          <a:p>
            <a:endParaRPr lang="en-GB" sz="1400" i="1" dirty="0" smtClean="0"/>
          </a:p>
          <a:p>
            <a:endParaRPr lang="en-GB" sz="1400" i="1" dirty="0"/>
          </a:p>
          <a:p>
            <a:pPr algn="r"/>
            <a:r>
              <a:rPr lang="en-GB" sz="1400" i="1" dirty="0" smtClean="0"/>
              <a:t>(</a:t>
            </a:r>
            <a:r>
              <a:rPr lang="en-GB" sz="1400" i="1" dirty="0"/>
              <a:t>2 marks)</a:t>
            </a:r>
          </a:p>
          <a:p>
            <a:r>
              <a:rPr lang="en-GB" sz="1400" b="1" dirty="0"/>
              <a:t>2 (b) </a:t>
            </a:r>
            <a:r>
              <a:rPr lang="en-GB" sz="1400" dirty="0"/>
              <a:t>Synapses are unidirectional. Explain how acetylcholine contributes to a synapse </a:t>
            </a:r>
            <a:r>
              <a:rPr lang="en-GB" sz="1400" dirty="0" smtClean="0"/>
              <a:t>being unidirectional.</a:t>
            </a:r>
          </a:p>
          <a:p>
            <a:pPr algn="r"/>
            <a:endParaRPr lang="en-GB" sz="1400" i="1" dirty="0" smtClean="0"/>
          </a:p>
          <a:p>
            <a:pPr algn="r"/>
            <a:endParaRPr lang="en-GB" sz="1400" i="1" dirty="0"/>
          </a:p>
          <a:p>
            <a:pPr algn="r"/>
            <a:endParaRPr lang="en-GB" sz="1400" i="1" dirty="0" smtClean="0"/>
          </a:p>
          <a:p>
            <a:pPr algn="r"/>
            <a:endParaRPr lang="en-GB" sz="1400" i="1" dirty="0"/>
          </a:p>
          <a:p>
            <a:pPr algn="r"/>
            <a:r>
              <a:rPr lang="en-GB" sz="1400" i="1" dirty="0" smtClean="0"/>
              <a:t>(</a:t>
            </a:r>
            <a:r>
              <a:rPr lang="en-GB" sz="1400" i="1" dirty="0"/>
              <a:t>2 marks)</a:t>
            </a:r>
          </a:p>
          <a:p>
            <a:endParaRPr lang="en-GB" sz="1400" dirty="0"/>
          </a:p>
        </p:txBody>
      </p:sp>
      <p:sp>
        <p:nvSpPr>
          <p:cNvPr id="5" name="Rectangle 4"/>
          <p:cNvSpPr/>
          <p:nvPr/>
        </p:nvSpPr>
        <p:spPr>
          <a:xfrm>
            <a:off x="4716015" y="1322183"/>
            <a:ext cx="4234825" cy="5262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GB" sz="1400" dirty="0"/>
              <a:t>Cells in the stomach wall release gastric juice after a meal. The graph shows how </a:t>
            </a:r>
            <a:r>
              <a:rPr lang="en-GB" sz="1400" dirty="0" smtClean="0"/>
              <a:t>the volumes </a:t>
            </a:r>
            <a:r>
              <a:rPr lang="en-GB" sz="1400" dirty="0"/>
              <a:t>of gastric juice produced by nervous stimulation and by hormonal </a:t>
            </a:r>
            <a:r>
              <a:rPr lang="en-GB" sz="1400" dirty="0" smtClean="0"/>
              <a:t>stimulation change </a:t>
            </a:r>
            <a:r>
              <a:rPr lang="en-GB" sz="1400" dirty="0"/>
              <a:t>after a meal.</a:t>
            </a:r>
          </a:p>
          <a:p>
            <a:endParaRPr lang="en-GB" sz="1400" b="1" dirty="0"/>
          </a:p>
          <a:p>
            <a:endParaRPr lang="en-GB" sz="1400" b="1" dirty="0" smtClean="0"/>
          </a:p>
          <a:p>
            <a:endParaRPr lang="en-GB" sz="1400" b="1" dirty="0"/>
          </a:p>
          <a:p>
            <a:endParaRPr lang="en-GB" sz="1400" b="1" dirty="0" smtClean="0"/>
          </a:p>
          <a:p>
            <a:endParaRPr lang="en-GB" sz="1400" b="1" dirty="0" smtClean="0"/>
          </a:p>
          <a:p>
            <a:endParaRPr lang="en-GB" sz="1400" b="1" dirty="0"/>
          </a:p>
          <a:p>
            <a:endParaRPr lang="en-GB" sz="1400" b="1" dirty="0" smtClean="0"/>
          </a:p>
          <a:p>
            <a:endParaRPr lang="en-GB" sz="1400" b="1" dirty="0"/>
          </a:p>
          <a:p>
            <a:endParaRPr lang="en-GB" sz="1400" b="1" dirty="0" smtClean="0"/>
          </a:p>
          <a:p>
            <a:endParaRPr lang="en-GB" sz="1400" b="1" dirty="0"/>
          </a:p>
          <a:p>
            <a:endParaRPr lang="en-GB" sz="1400" b="1" dirty="0" smtClean="0"/>
          </a:p>
          <a:p>
            <a:r>
              <a:rPr lang="en-GB" sz="1400" dirty="0" smtClean="0"/>
              <a:t>Describe </a:t>
            </a:r>
            <a:r>
              <a:rPr lang="en-GB" sz="1400" dirty="0"/>
              <a:t>the evidence from the graph that curve </a:t>
            </a:r>
            <a:r>
              <a:rPr lang="en-GB" sz="1400" b="1" dirty="0"/>
              <a:t>A </a:t>
            </a:r>
            <a:r>
              <a:rPr lang="en-GB" sz="1400" dirty="0"/>
              <a:t>represents the volume of </a:t>
            </a:r>
            <a:r>
              <a:rPr lang="en-GB" sz="1400" dirty="0" smtClean="0"/>
              <a:t>gastric juice </a:t>
            </a:r>
            <a:r>
              <a:rPr lang="en-GB" sz="1400" dirty="0"/>
              <a:t>produced by nervous stimulation.</a:t>
            </a:r>
          </a:p>
          <a:p>
            <a:endParaRPr lang="en-GB" sz="1400" dirty="0" smtClean="0"/>
          </a:p>
          <a:p>
            <a:endParaRPr lang="en-GB" sz="1400" i="1" dirty="0"/>
          </a:p>
          <a:p>
            <a:endParaRPr lang="en-GB" sz="1400" i="1" dirty="0" smtClean="0"/>
          </a:p>
          <a:p>
            <a:endParaRPr lang="en-GB" sz="1400" i="1" dirty="0"/>
          </a:p>
          <a:p>
            <a:endParaRPr lang="en-GB" sz="1400" i="1" dirty="0" smtClean="0"/>
          </a:p>
          <a:p>
            <a:pPr algn="r"/>
            <a:r>
              <a:rPr lang="en-GB" sz="1400" i="1" dirty="0" smtClean="0"/>
              <a:t>(</a:t>
            </a:r>
            <a:r>
              <a:rPr lang="en-GB" sz="1400" i="1" dirty="0"/>
              <a:t>2 marks)</a:t>
            </a:r>
            <a:endParaRPr lang="en-GB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2276872"/>
            <a:ext cx="3154085" cy="216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6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5: Chapter 10: Coordination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755412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Exam questions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1322184"/>
            <a:ext cx="4320480" cy="52629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GB" sz="1400" dirty="0"/>
              <a:t>Scientists investigated the response of the roots of pea seedlings to gravity.</a:t>
            </a:r>
          </a:p>
          <a:p>
            <a:r>
              <a:rPr lang="en-GB" sz="1400" dirty="0"/>
              <a:t>They took three samples of seedlings, </a:t>
            </a:r>
            <a:r>
              <a:rPr lang="en-GB" sz="1400" b="1" dirty="0"/>
              <a:t>A</a:t>
            </a:r>
            <a:r>
              <a:rPr lang="en-GB" sz="1400" dirty="0"/>
              <a:t>, </a:t>
            </a:r>
            <a:r>
              <a:rPr lang="en-GB" sz="1400" b="1" dirty="0"/>
              <a:t>B</a:t>
            </a:r>
            <a:r>
              <a:rPr lang="en-GB" sz="1400" dirty="0"/>
              <a:t>, and </a:t>
            </a:r>
            <a:r>
              <a:rPr lang="en-GB" sz="1400" b="1" dirty="0"/>
              <a:t>C</a:t>
            </a:r>
            <a:r>
              <a:rPr lang="en-GB" sz="1400" dirty="0"/>
              <a:t>, and placed them so that their </a:t>
            </a:r>
            <a:r>
              <a:rPr lang="en-GB" sz="1400" dirty="0" smtClean="0"/>
              <a:t>roots were </a:t>
            </a:r>
            <a:r>
              <a:rPr lang="en-GB" sz="1400" dirty="0"/>
              <a:t>growing horizontally. The root tips of each sample had been given </a:t>
            </a:r>
            <a:r>
              <a:rPr lang="en-GB" sz="1400" dirty="0" smtClean="0"/>
              <a:t>different treatments</a:t>
            </a:r>
            <a:r>
              <a:rPr lang="en-GB" sz="1400" dirty="0"/>
              <a:t>. After a set time, the scientists recorded whether the roots of the </a:t>
            </a:r>
            <a:r>
              <a:rPr lang="en-GB" sz="1400" dirty="0" smtClean="0"/>
              <a:t>seedlings had </a:t>
            </a:r>
            <a:r>
              <a:rPr lang="en-GB" sz="1400" dirty="0"/>
              <a:t>grown upwards or downwards and the amount of curvature. The table shows </a:t>
            </a:r>
            <a:r>
              <a:rPr lang="en-GB" sz="1400" dirty="0" smtClean="0"/>
              <a:t>the treatment </a:t>
            </a:r>
            <a:r>
              <a:rPr lang="en-GB" sz="1400" dirty="0"/>
              <a:t>they gave to each sample and their results</a:t>
            </a:r>
            <a:r>
              <a:rPr lang="en-GB" sz="1400" dirty="0" smtClean="0"/>
              <a:t>.</a:t>
            </a:r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r>
              <a:rPr lang="en-GB" sz="1400" dirty="0" smtClean="0"/>
              <a:t>The </a:t>
            </a:r>
            <a:r>
              <a:rPr lang="en-GB" sz="1400" dirty="0"/>
              <a:t>pea seedlings were kept in the dark after each treatment. Explain why this </a:t>
            </a:r>
            <a:r>
              <a:rPr lang="en-GB" sz="1400" dirty="0" smtClean="0"/>
              <a:t>was necessary</a:t>
            </a:r>
            <a:r>
              <a:rPr lang="en-GB" sz="1400" dirty="0"/>
              <a:t>.</a:t>
            </a:r>
          </a:p>
          <a:p>
            <a:endParaRPr lang="en-GB" sz="1400" i="1" dirty="0" smtClean="0"/>
          </a:p>
          <a:p>
            <a:endParaRPr lang="en-GB" sz="1400" i="1" dirty="0"/>
          </a:p>
          <a:p>
            <a:endParaRPr lang="en-GB" sz="1400" i="1" dirty="0" smtClean="0"/>
          </a:p>
          <a:p>
            <a:pPr algn="r"/>
            <a:r>
              <a:rPr lang="en-GB" sz="1400" i="1" dirty="0" smtClean="0"/>
              <a:t>(</a:t>
            </a:r>
            <a:r>
              <a:rPr lang="en-GB" sz="1400" i="1" dirty="0"/>
              <a:t>1 mark)</a:t>
            </a:r>
            <a:endParaRPr lang="en-GB" sz="1400" dirty="0" smtClean="0"/>
          </a:p>
          <a:p>
            <a:endParaRPr lang="en-GB" sz="1400" dirty="0"/>
          </a:p>
        </p:txBody>
      </p:sp>
      <p:sp>
        <p:nvSpPr>
          <p:cNvPr id="5" name="Rectangle 4"/>
          <p:cNvSpPr/>
          <p:nvPr/>
        </p:nvSpPr>
        <p:spPr>
          <a:xfrm>
            <a:off x="4716015" y="1322183"/>
            <a:ext cx="4234825" cy="5262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GB" sz="1400" dirty="0"/>
              <a:t>What conclusion can be made from the results for treatment </a:t>
            </a:r>
            <a:r>
              <a:rPr lang="en-GB" sz="1400" b="1" dirty="0"/>
              <a:t>B</a:t>
            </a:r>
            <a:r>
              <a:rPr lang="en-GB" sz="1400" dirty="0"/>
              <a:t>?</a:t>
            </a:r>
          </a:p>
          <a:p>
            <a:endParaRPr lang="en-GB" sz="1400" dirty="0" smtClean="0"/>
          </a:p>
          <a:p>
            <a:endParaRPr lang="en-GB" sz="1400" i="1" dirty="0"/>
          </a:p>
          <a:p>
            <a:endParaRPr lang="en-GB" sz="1400" i="1" dirty="0" smtClean="0"/>
          </a:p>
          <a:p>
            <a:pPr algn="r"/>
            <a:r>
              <a:rPr lang="en-GB" sz="1400" i="1" dirty="0" smtClean="0"/>
              <a:t>(</a:t>
            </a:r>
            <a:r>
              <a:rPr lang="en-GB" sz="1400" i="1" dirty="0"/>
              <a:t>1 mark</a:t>
            </a:r>
            <a:r>
              <a:rPr lang="en-GB" sz="1400" i="1" dirty="0" smtClean="0"/>
              <a:t>)</a:t>
            </a:r>
          </a:p>
          <a:p>
            <a:r>
              <a:rPr lang="en-GB" sz="1400" dirty="0"/>
              <a:t>Suggest how </a:t>
            </a:r>
            <a:r>
              <a:rPr lang="en-GB" sz="1400" dirty="0" err="1"/>
              <a:t>indoleacetic</a:t>
            </a:r>
            <a:r>
              <a:rPr lang="en-GB" sz="1400" dirty="0"/>
              <a:t> acid (IAA) could have caused the results for</a:t>
            </a:r>
          </a:p>
          <a:p>
            <a:r>
              <a:rPr lang="en-GB" sz="1400" dirty="0" smtClean="0"/>
              <a:t>treatment </a:t>
            </a:r>
            <a:r>
              <a:rPr lang="en-GB" sz="1400" b="1" dirty="0"/>
              <a:t>A</a:t>
            </a:r>
          </a:p>
          <a:p>
            <a:pPr algn="r"/>
            <a:endParaRPr lang="en-GB" sz="1400" i="1" dirty="0" smtClean="0"/>
          </a:p>
          <a:p>
            <a:pPr algn="r"/>
            <a:endParaRPr lang="en-GB" sz="1400" i="1" dirty="0"/>
          </a:p>
          <a:p>
            <a:pPr algn="r"/>
            <a:endParaRPr lang="en-GB" sz="1400" i="1" dirty="0" smtClean="0"/>
          </a:p>
          <a:p>
            <a:pPr algn="r"/>
            <a:endParaRPr lang="en-GB" sz="1400" i="1" dirty="0" smtClean="0"/>
          </a:p>
          <a:p>
            <a:pPr algn="r"/>
            <a:endParaRPr lang="en-GB" sz="1400" i="1" dirty="0" smtClean="0"/>
          </a:p>
          <a:p>
            <a:pPr algn="r"/>
            <a:endParaRPr lang="en-GB" sz="1400" i="1" dirty="0"/>
          </a:p>
          <a:p>
            <a:pPr algn="r"/>
            <a:r>
              <a:rPr lang="en-GB" sz="1400" i="1" dirty="0" smtClean="0"/>
              <a:t>(</a:t>
            </a:r>
            <a:r>
              <a:rPr lang="en-GB" sz="1400" i="1" dirty="0"/>
              <a:t>2 marks)</a:t>
            </a:r>
          </a:p>
          <a:p>
            <a:r>
              <a:rPr lang="en-GB" sz="1400" dirty="0" smtClean="0"/>
              <a:t>treatment </a:t>
            </a:r>
            <a:r>
              <a:rPr lang="en-GB" sz="1400" b="1" dirty="0"/>
              <a:t>C</a:t>
            </a:r>
            <a:r>
              <a:rPr lang="en-GB" sz="1400" dirty="0"/>
              <a:t>.</a:t>
            </a:r>
          </a:p>
          <a:p>
            <a:pPr algn="r"/>
            <a:endParaRPr lang="en-GB" sz="1400" i="1" dirty="0" smtClean="0"/>
          </a:p>
          <a:p>
            <a:pPr algn="r"/>
            <a:endParaRPr lang="en-GB" sz="1400" i="1" dirty="0" smtClean="0"/>
          </a:p>
          <a:p>
            <a:pPr algn="r"/>
            <a:endParaRPr lang="en-GB" sz="1400" i="1" dirty="0" smtClean="0"/>
          </a:p>
          <a:p>
            <a:pPr algn="r"/>
            <a:endParaRPr lang="en-GB" sz="1400" i="1" dirty="0"/>
          </a:p>
          <a:p>
            <a:pPr algn="r"/>
            <a:endParaRPr lang="en-GB" sz="1400" i="1" dirty="0" smtClean="0"/>
          </a:p>
          <a:p>
            <a:pPr algn="r"/>
            <a:endParaRPr lang="en-GB" sz="1400" i="1" dirty="0"/>
          </a:p>
          <a:p>
            <a:pPr algn="r"/>
            <a:r>
              <a:rPr lang="en-GB" sz="1400" i="1" dirty="0" smtClean="0"/>
              <a:t>(</a:t>
            </a:r>
            <a:r>
              <a:rPr lang="en-GB" sz="1400" i="1" dirty="0"/>
              <a:t>2 marks)</a:t>
            </a:r>
            <a:endParaRPr lang="en-GB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30" y="3501008"/>
            <a:ext cx="3118243" cy="161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3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5: Chapter 11: Muscle control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518457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11.1 Structure of skeletal muscle:</a:t>
            </a:r>
          </a:p>
          <a:p>
            <a:r>
              <a:rPr lang="en-GB" sz="1400" dirty="0" smtClean="0"/>
              <a:t>What are the gross and microscopic structure of a skeletal muscle?</a:t>
            </a:r>
          </a:p>
          <a:p>
            <a:r>
              <a:rPr lang="en-GB" sz="1400" dirty="0" smtClean="0"/>
              <a:t>What is the ultrastructure of a myofibril?</a:t>
            </a:r>
          </a:p>
          <a:p>
            <a:r>
              <a:rPr lang="en-GB" sz="1400" dirty="0" smtClean="0"/>
              <a:t>How are actin and myosin arranged within a myofibril?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8104" y="764704"/>
            <a:ext cx="345638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words:</a:t>
            </a:r>
            <a:endParaRPr lang="en-GB" sz="1400" dirty="0" smtClean="0"/>
          </a:p>
          <a:p>
            <a:r>
              <a:rPr lang="en-GB" sz="1400" dirty="0" smtClean="0"/>
              <a:t>cardiac muscle, skeletal muscle, smooth muscle, actin, myosin, isotropic band, anisotropic band, H-zone, Z-zone, sarcomere, </a:t>
            </a:r>
            <a:r>
              <a:rPr lang="en-GB" sz="1400" dirty="0" err="1" smtClean="0"/>
              <a:t>tropomyosin</a:t>
            </a:r>
            <a:r>
              <a:rPr lang="en-GB" sz="1400" dirty="0" smtClean="0"/>
              <a:t>, troponin, </a:t>
            </a:r>
            <a:endParaRPr lang="en-GB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44" t="13578" r="27862" b="27361"/>
          <a:stretch/>
        </p:blipFill>
        <p:spPr>
          <a:xfrm>
            <a:off x="467544" y="2653658"/>
            <a:ext cx="4608512" cy="21434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8104" y="2171765"/>
            <a:ext cx="3456384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Explain the adaptations of slow-twitch fibres: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 smtClean="0"/>
          </a:p>
          <a:p>
            <a:r>
              <a:rPr lang="en-GB" sz="1400" dirty="0" smtClean="0"/>
              <a:t>Explain the adaptations of fast-twitch fibres: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4625266"/>
            <a:ext cx="3456384" cy="204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Describe the neuromuscular junction and how it is adapted to its function: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2153382"/>
            <a:ext cx="5184576" cy="271577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This is a diagram of the structure of a skeletal muscle:</a:t>
            </a:r>
          </a:p>
          <a:p>
            <a:r>
              <a:rPr lang="en-GB" sz="1400" dirty="0" smtClean="0"/>
              <a:t>Fill in the missing labels: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</p:txBody>
      </p:sp>
      <p:sp>
        <p:nvSpPr>
          <p:cNvPr id="3" name="Rectangle 2"/>
          <p:cNvSpPr/>
          <p:nvPr/>
        </p:nvSpPr>
        <p:spPr>
          <a:xfrm>
            <a:off x="2843808" y="4625266"/>
            <a:ext cx="648072" cy="171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520852" y="4575327"/>
            <a:ext cx="648072" cy="171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520852" y="3714387"/>
            <a:ext cx="648072" cy="171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31751" y="2924944"/>
            <a:ext cx="648072" cy="171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716016" y="3209206"/>
            <a:ext cx="576064" cy="2918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203229" y="2921496"/>
            <a:ext cx="648072" cy="175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131840" y="2837277"/>
            <a:ext cx="616310" cy="188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298" t="13579" r="49445" b="32282"/>
          <a:stretch/>
        </p:blipFill>
        <p:spPr>
          <a:xfrm>
            <a:off x="1619672" y="5229360"/>
            <a:ext cx="2330180" cy="144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9512" y="5046662"/>
            <a:ext cx="5184576" cy="161864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Label the features of the neuromuscular junction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4820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5: Chapter 11: Muscle control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5832648" cy="14157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11.2 Contraction of skeletal muscle:</a:t>
            </a:r>
          </a:p>
          <a:p>
            <a:r>
              <a:rPr lang="en-GB" sz="1400" dirty="0" smtClean="0"/>
              <a:t>What evidence supports the sliding filament mechanism of muscle contraction?</a:t>
            </a:r>
          </a:p>
          <a:p>
            <a:r>
              <a:rPr lang="en-GB" sz="1400" dirty="0" smtClean="0"/>
              <a:t>How does the sliding filament mechanism cause a muscle to contract or relax?</a:t>
            </a:r>
          </a:p>
          <a:p>
            <a:r>
              <a:rPr lang="en-GB" sz="1400" dirty="0" smtClean="0"/>
              <a:t>Where does the energy for the muscle contraction come from?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28184" y="764704"/>
            <a:ext cx="2736304" cy="14157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words:</a:t>
            </a:r>
            <a:endParaRPr lang="en-GB" sz="1400" dirty="0" smtClean="0"/>
          </a:p>
          <a:p>
            <a:r>
              <a:rPr lang="en-GB" sz="1400" dirty="0" smtClean="0"/>
              <a:t>sarcomere, myosin filament, actin, </a:t>
            </a:r>
            <a:r>
              <a:rPr lang="en-GB" sz="1400" dirty="0" err="1" smtClean="0"/>
              <a:t>tropomyosin</a:t>
            </a:r>
            <a:r>
              <a:rPr lang="en-GB" sz="1400" dirty="0" smtClean="0"/>
              <a:t>, calcium ions, </a:t>
            </a:r>
            <a:r>
              <a:rPr lang="en-GB" sz="1400" dirty="0" err="1" smtClean="0"/>
              <a:t>acetylchlorine</a:t>
            </a:r>
            <a:r>
              <a:rPr lang="en-GB" sz="1400" dirty="0" smtClean="0"/>
              <a:t>, hydrolysis, ATP</a:t>
            </a:r>
            <a:endParaRPr lang="en-GB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2348880"/>
            <a:ext cx="4320480" cy="2016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Draw a diagram of the sarcomere of a relaxed muscle: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4533508"/>
            <a:ext cx="4320480" cy="21358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Draw a diagram of the sarcomere of a contracted muscle: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2348880"/>
            <a:ext cx="4320480" cy="30963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Explain the sliding filament theory of muscle contraction, you can use diagrams:</a:t>
            </a:r>
            <a:endParaRPr lang="en-GB" sz="1400" dirty="0"/>
          </a:p>
        </p:txBody>
      </p:sp>
      <p:sp>
        <p:nvSpPr>
          <p:cNvPr id="3" name="Rectangle 2"/>
          <p:cNvSpPr/>
          <p:nvPr/>
        </p:nvSpPr>
        <p:spPr>
          <a:xfrm>
            <a:off x="4644008" y="5589240"/>
            <a:ext cx="4320480" cy="108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GB" sz="1400" dirty="0"/>
              <a:t>Where does the energy for the muscle contraction come from?</a:t>
            </a:r>
          </a:p>
        </p:txBody>
      </p:sp>
    </p:spTree>
    <p:extLst>
      <p:ext uri="{BB962C8B-B14F-4D97-AF65-F5344CB8AC3E}">
        <p14:creationId xmlns:p14="http://schemas.microsoft.com/office/powerpoint/2010/main" val="4533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5: Chapter 11: Muscle control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755412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Exam questions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1322184"/>
            <a:ext cx="4320480" cy="52751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GB" sz="1400" dirty="0"/>
              <a:t>The drawing is a tracing of a cross-section through skeletal muscle tissue.</a:t>
            </a:r>
          </a:p>
          <a:p>
            <a:r>
              <a:rPr lang="en-GB" sz="1400" dirty="0"/>
              <a:t>This muscle contains fast muscle fibres and slow muscle fibres. The section has </a:t>
            </a:r>
            <a:r>
              <a:rPr lang="en-GB" sz="1400" dirty="0" smtClean="0"/>
              <a:t>been stained </a:t>
            </a:r>
            <a:r>
              <a:rPr lang="en-GB" sz="1400" dirty="0"/>
              <a:t>to show the distribution of the enzyme succinate dehydrogenase. This </a:t>
            </a:r>
            <a:r>
              <a:rPr lang="en-GB" sz="1400" dirty="0" smtClean="0"/>
              <a:t>enzyme is </a:t>
            </a:r>
            <a:r>
              <a:rPr lang="en-GB" sz="1400" dirty="0"/>
              <a:t>found in mitochondria</a:t>
            </a:r>
            <a:r>
              <a:rPr lang="en-GB" sz="1400" dirty="0" smtClean="0"/>
              <a:t>.</a:t>
            </a:r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r>
              <a:rPr lang="en-GB" sz="1400" dirty="0" smtClean="0"/>
              <a:t>Succinate </a:t>
            </a:r>
            <a:r>
              <a:rPr lang="en-GB" sz="1400" dirty="0"/>
              <a:t>dehydrogenase catalyses one of the reactions in the Krebs cycle. What </a:t>
            </a:r>
            <a:r>
              <a:rPr lang="en-GB" sz="1400" dirty="0" smtClean="0"/>
              <a:t>is the </a:t>
            </a:r>
            <a:r>
              <a:rPr lang="en-GB" sz="1400" dirty="0"/>
              <a:t>evidence from the drawing that muscle fibre </a:t>
            </a:r>
            <a:r>
              <a:rPr lang="en-GB" sz="1400" b="1" dirty="0"/>
              <a:t>S </a:t>
            </a:r>
            <a:r>
              <a:rPr lang="en-GB" sz="1400" dirty="0"/>
              <a:t>is a slow muscle fibre? Explain </a:t>
            </a:r>
            <a:r>
              <a:rPr lang="en-GB" sz="1400" dirty="0" smtClean="0"/>
              <a:t>your answer.</a:t>
            </a:r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pPr algn="r"/>
            <a:r>
              <a:rPr lang="en-GB" sz="1400" i="1" dirty="0" smtClean="0"/>
              <a:t>(</a:t>
            </a:r>
            <a:r>
              <a:rPr lang="en-GB" sz="1400" i="1" dirty="0"/>
              <a:t>2 marks)</a:t>
            </a:r>
            <a:endParaRPr lang="en-GB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721" y="2924944"/>
            <a:ext cx="2067143" cy="162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16016" y="1322184"/>
            <a:ext cx="4248472" cy="52751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GB" sz="1400" dirty="0"/>
              <a:t>Use evidence from the diagram to describe the distribution of mitochondria inside </a:t>
            </a:r>
            <a:r>
              <a:rPr lang="en-GB" sz="1400" dirty="0" smtClean="0"/>
              <a:t>the slow </a:t>
            </a:r>
            <a:r>
              <a:rPr lang="en-GB" sz="1400" dirty="0"/>
              <a:t>muscle fibres. Explain the importance of this distribution.</a:t>
            </a:r>
          </a:p>
          <a:p>
            <a:endParaRPr lang="en-GB" sz="1400" dirty="0" smtClean="0"/>
          </a:p>
          <a:p>
            <a:endParaRPr lang="en-GB" sz="1400" i="1" dirty="0"/>
          </a:p>
          <a:p>
            <a:endParaRPr lang="en-GB" sz="1400" i="1" dirty="0" smtClean="0"/>
          </a:p>
          <a:p>
            <a:endParaRPr lang="en-GB" sz="1400" i="1" dirty="0"/>
          </a:p>
          <a:p>
            <a:pPr algn="r"/>
            <a:r>
              <a:rPr lang="en-GB" sz="1400" i="1" dirty="0" smtClean="0"/>
              <a:t>(</a:t>
            </a:r>
            <a:r>
              <a:rPr lang="en-GB" sz="1400" i="1" dirty="0"/>
              <a:t>3 marks)</a:t>
            </a:r>
          </a:p>
          <a:p>
            <a:r>
              <a:rPr lang="en-GB" sz="1400" dirty="0" smtClean="0"/>
              <a:t>You </a:t>
            </a:r>
            <a:r>
              <a:rPr lang="en-GB" sz="1400" dirty="0"/>
              <a:t>could use an optical microscope and a slide of stained muscle tissue to find </a:t>
            </a:r>
            <a:r>
              <a:rPr lang="en-GB" sz="1400" dirty="0" smtClean="0"/>
              <a:t>the diameter </a:t>
            </a:r>
            <a:r>
              <a:rPr lang="en-GB" sz="1400" dirty="0"/>
              <a:t>of one of the muscle fibres. Explain how.</a:t>
            </a:r>
          </a:p>
          <a:p>
            <a:endParaRPr lang="en-GB" sz="1400" dirty="0" smtClean="0"/>
          </a:p>
          <a:p>
            <a:endParaRPr lang="en-GB" sz="1400" dirty="0"/>
          </a:p>
          <a:p>
            <a:pPr algn="r"/>
            <a:endParaRPr lang="en-GB" sz="1400" i="1" dirty="0"/>
          </a:p>
          <a:p>
            <a:pPr algn="r"/>
            <a:r>
              <a:rPr lang="en-GB" sz="1400" i="1" dirty="0" smtClean="0"/>
              <a:t>(</a:t>
            </a:r>
            <a:r>
              <a:rPr lang="en-GB" sz="1400" i="1" dirty="0"/>
              <a:t>2 marks)</a:t>
            </a:r>
          </a:p>
          <a:p>
            <a:r>
              <a:rPr lang="en-GB" sz="1400" dirty="0" smtClean="0"/>
              <a:t>A </a:t>
            </a:r>
            <a:r>
              <a:rPr lang="en-GB" sz="1400" dirty="0"/>
              <a:t>student found the mean diameter for the slow muscle fibres in a section. Give </a:t>
            </a:r>
            <a:r>
              <a:rPr lang="en-GB" sz="1400" b="1" dirty="0" smtClean="0"/>
              <a:t>two </a:t>
            </a:r>
            <a:r>
              <a:rPr lang="en-GB" sz="1400" dirty="0" smtClean="0"/>
              <a:t>precautions </a:t>
            </a:r>
            <a:r>
              <a:rPr lang="en-GB" sz="1400" dirty="0"/>
              <a:t>that she should have taken when sampling the fibres. Give a reason </a:t>
            </a:r>
            <a:r>
              <a:rPr lang="en-GB" sz="1400" dirty="0" smtClean="0"/>
              <a:t>for each </a:t>
            </a:r>
            <a:r>
              <a:rPr lang="en-GB" sz="1400" dirty="0"/>
              <a:t>precaution.</a:t>
            </a:r>
          </a:p>
          <a:p>
            <a:r>
              <a:rPr lang="en-GB" sz="1400" dirty="0"/>
              <a:t>1 </a:t>
            </a:r>
            <a:endParaRPr lang="en-GB" sz="1400" dirty="0" smtClean="0"/>
          </a:p>
          <a:p>
            <a:endParaRPr lang="en-GB" sz="1400" dirty="0"/>
          </a:p>
          <a:p>
            <a:r>
              <a:rPr lang="en-GB" sz="1400" dirty="0" smtClean="0"/>
              <a:t>2 </a:t>
            </a:r>
          </a:p>
          <a:p>
            <a:endParaRPr lang="en-GB" sz="1400" i="1" dirty="0"/>
          </a:p>
          <a:p>
            <a:pPr algn="r"/>
            <a:r>
              <a:rPr lang="en-GB" sz="1400" i="1" dirty="0" smtClean="0"/>
              <a:t>(</a:t>
            </a:r>
            <a:r>
              <a:rPr lang="en-GB" sz="1400" i="1" dirty="0"/>
              <a:t>2 marks)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57255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5: Chapter 9: Response to stimuli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633670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9.1 Sensory reception:</a:t>
            </a:r>
          </a:p>
          <a:p>
            <a:r>
              <a:rPr lang="en-GB" sz="1400" dirty="0" smtClean="0"/>
              <a:t>What are a stimulus and a response?</a:t>
            </a:r>
          </a:p>
          <a:p>
            <a:r>
              <a:rPr lang="en-GB" sz="1400" dirty="0" smtClean="0"/>
              <a:t>What is the advantage to organisms of being able to respond to stimuli?</a:t>
            </a:r>
          </a:p>
          <a:p>
            <a:r>
              <a:rPr lang="en-GB" sz="1400" dirty="0" smtClean="0"/>
              <a:t>What are taxes, </a:t>
            </a:r>
            <a:r>
              <a:rPr lang="en-GB" sz="1400" dirty="0" err="1" smtClean="0"/>
              <a:t>kineses</a:t>
            </a:r>
            <a:r>
              <a:rPr lang="en-GB" sz="1400" dirty="0" smtClean="0"/>
              <a:t> and tropisms?</a:t>
            </a:r>
          </a:p>
          <a:p>
            <a:r>
              <a:rPr lang="en-GB" sz="1400" dirty="0" smtClean="0"/>
              <a:t>How does each type of response increase in organism’s chances of survival?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764705"/>
            <a:ext cx="2304256" cy="1200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words:</a:t>
            </a:r>
            <a:endParaRPr lang="en-GB" sz="1400" dirty="0" smtClean="0"/>
          </a:p>
          <a:p>
            <a:r>
              <a:rPr lang="en-GB" sz="1400" dirty="0"/>
              <a:t>a</a:t>
            </a:r>
            <a:r>
              <a:rPr lang="en-GB" sz="1400" dirty="0" smtClean="0"/>
              <a:t>lleles, selection pressure, taxes, </a:t>
            </a:r>
            <a:r>
              <a:rPr lang="en-GB" sz="1400" dirty="0" err="1" smtClean="0"/>
              <a:t>kineses</a:t>
            </a:r>
            <a:r>
              <a:rPr lang="en-GB" sz="1400" dirty="0" smtClean="0"/>
              <a:t>, tropisms</a:t>
            </a:r>
            <a:endParaRPr lang="en-GB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2132856"/>
            <a:ext cx="5760640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Fill in the blanks to show your understanding of stimulus and response:</a:t>
            </a:r>
          </a:p>
          <a:p>
            <a:endParaRPr lang="en-GB" sz="1400" dirty="0"/>
          </a:p>
          <a:p>
            <a:r>
              <a:rPr lang="en-GB" sz="1400" dirty="0" smtClean="0"/>
              <a:t>Stimulus </a:t>
            </a:r>
            <a:r>
              <a:rPr lang="en-GB" sz="1400" dirty="0" smtClean="0">
                <a:sym typeface="Wingdings" panose="05000000000000000000" pitchFamily="2" charset="2"/>
              </a:rPr>
              <a:t> __________  __________  __________  response</a:t>
            </a:r>
            <a:endParaRPr lang="en-GB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131839" y="3039343"/>
            <a:ext cx="2807121" cy="35394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Write a definition for </a:t>
            </a:r>
            <a:r>
              <a:rPr lang="en-GB" sz="1400" dirty="0" err="1" smtClean="0"/>
              <a:t>kineses</a:t>
            </a:r>
            <a:r>
              <a:rPr lang="en-GB" sz="1400" dirty="0" smtClean="0"/>
              <a:t>: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r>
              <a:rPr lang="en-GB" sz="1400" dirty="0" smtClean="0"/>
              <a:t>Explain the difference between: </a:t>
            </a:r>
          </a:p>
          <a:p>
            <a:pPr indent="-180000">
              <a:buFont typeface="Arial" panose="020B0604020202020204" pitchFamily="34" charset="0"/>
              <a:buChar char="•"/>
            </a:pPr>
            <a:r>
              <a:rPr lang="en-GB" sz="1400" dirty="0" smtClean="0"/>
              <a:t>positive </a:t>
            </a:r>
            <a:r>
              <a:rPr lang="en-GB" sz="1400" dirty="0" err="1" smtClean="0"/>
              <a:t>kineses</a:t>
            </a:r>
            <a:r>
              <a:rPr lang="en-GB" sz="1400" dirty="0" smtClean="0"/>
              <a:t>:</a:t>
            </a:r>
          </a:p>
          <a:p>
            <a:pPr indent="-180000">
              <a:buFont typeface="Arial" panose="020B0604020202020204" pitchFamily="34" charset="0"/>
              <a:buChar char="•"/>
            </a:pPr>
            <a:endParaRPr lang="en-GB" sz="1400" dirty="0"/>
          </a:p>
          <a:p>
            <a:pPr indent="-18000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indent="-18000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indent="-180000">
              <a:buFont typeface="Arial" panose="020B0604020202020204" pitchFamily="34" charset="0"/>
              <a:buChar char="•"/>
            </a:pPr>
            <a:r>
              <a:rPr lang="en-GB" sz="1400" dirty="0" smtClean="0"/>
              <a:t>negative </a:t>
            </a:r>
            <a:r>
              <a:rPr lang="en-GB" sz="1400" dirty="0" err="1" smtClean="0"/>
              <a:t>kineses</a:t>
            </a:r>
            <a:r>
              <a:rPr lang="en-GB" sz="1400" dirty="0" smtClean="0"/>
              <a:t>:</a:t>
            </a:r>
          </a:p>
          <a:p>
            <a:pPr indent="-180000">
              <a:buFont typeface="Arial" panose="020B0604020202020204" pitchFamily="34" charset="0"/>
              <a:buChar char="•"/>
            </a:pPr>
            <a:endParaRPr lang="en-GB" sz="1400" dirty="0"/>
          </a:p>
          <a:p>
            <a:pPr indent="-18000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indent="-18000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indent="-18000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3039343"/>
            <a:ext cx="2807121" cy="35394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Write a definition for taxes:</a:t>
            </a:r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r>
              <a:rPr lang="en-GB" sz="1400" dirty="0" smtClean="0"/>
              <a:t>Explain the difference between: </a:t>
            </a:r>
          </a:p>
          <a:p>
            <a:pPr indent="-180000">
              <a:buFont typeface="Arial" panose="020B0604020202020204" pitchFamily="34" charset="0"/>
              <a:buChar char="•"/>
            </a:pPr>
            <a:r>
              <a:rPr lang="en-GB" sz="1400" dirty="0" smtClean="0"/>
              <a:t>positive taxes:</a:t>
            </a:r>
          </a:p>
          <a:p>
            <a:pPr indent="-18000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indent="-180000">
              <a:buFont typeface="Arial" panose="020B0604020202020204" pitchFamily="34" charset="0"/>
              <a:buChar char="•"/>
            </a:pPr>
            <a:endParaRPr lang="en-GB" sz="1400" dirty="0"/>
          </a:p>
          <a:p>
            <a:pPr indent="-18000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indent="-180000">
              <a:buFont typeface="Arial" panose="020B0604020202020204" pitchFamily="34" charset="0"/>
              <a:buChar char="•"/>
            </a:pPr>
            <a:r>
              <a:rPr lang="en-GB" sz="1400" dirty="0" smtClean="0"/>
              <a:t>negative taxes:</a:t>
            </a:r>
          </a:p>
          <a:p>
            <a:pPr indent="-180000">
              <a:buFont typeface="Arial" panose="020B0604020202020204" pitchFamily="34" charset="0"/>
              <a:buChar char="•"/>
            </a:pPr>
            <a:endParaRPr lang="en-GB" sz="1400" dirty="0"/>
          </a:p>
          <a:p>
            <a:pPr indent="-18000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indent="-18000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indent="-18000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081857" y="2132856"/>
            <a:ext cx="2882631" cy="44459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Write a definition for tropism: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r>
              <a:rPr lang="en-GB" sz="1400" dirty="0" smtClean="0"/>
              <a:t>List the different types of tropism:</a:t>
            </a:r>
          </a:p>
          <a:p>
            <a:pPr indent="-180000">
              <a:buFont typeface="Arial" panose="020B0604020202020204" pitchFamily="34" charset="0"/>
              <a:buChar char="•"/>
            </a:pPr>
            <a:r>
              <a:rPr lang="en-GB" sz="1400" dirty="0" smtClean="0"/>
              <a:t>.</a:t>
            </a:r>
          </a:p>
          <a:p>
            <a:pPr indent="-180000">
              <a:buFont typeface="Arial" panose="020B0604020202020204" pitchFamily="34" charset="0"/>
              <a:buChar char="•"/>
            </a:pPr>
            <a:r>
              <a:rPr lang="en-GB" sz="1400" dirty="0" smtClean="0"/>
              <a:t>.</a:t>
            </a:r>
            <a:endParaRPr lang="en-GB" sz="1400" dirty="0"/>
          </a:p>
          <a:p>
            <a:pPr indent="-180000">
              <a:buFont typeface="Arial" panose="020B0604020202020204" pitchFamily="34" charset="0"/>
              <a:buChar char="•"/>
            </a:pPr>
            <a:r>
              <a:rPr lang="en-GB" sz="1400" dirty="0" smtClean="0"/>
              <a:t>.</a:t>
            </a:r>
          </a:p>
          <a:p>
            <a:endParaRPr lang="en-GB" sz="1400" dirty="0"/>
          </a:p>
          <a:p>
            <a:r>
              <a:rPr lang="en-GB" sz="1400" dirty="0" smtClean="0"/>
              <a:t>Explain the difference between: </a:t>
            </a:r>
          </a:p>
          <a:p>
            <a:pPr indent="-180000">
              <a:buFont typeface="Arial" panose="020B0604020202020204" pitchFamily="34" charset="0"/>
              <a:buChar char="•"/>
            </a:pPr>
            <a:r>
              <a:rPr lang="en-GB" sz="1400" dirty="0" smtClean="0"/>
              <a:t>positive tropism:</a:t>
            </a:r>
          </a:p>
          <a:p>
            <a:pPr indent="-180000">
              <a:buFont typeface="Arial" panose="020B0604020202020204" pitchFamily="34" charset="0"/>
              <a:buChar char="•"/>
            </a:pPr>
            <a:endParaRPr lang="en-GB" sz="1400" dirty="0"/>
          </a:p>
          <a:p>
            <a:pPr indent="-18000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indent="-18000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indent="-180000">
              <a:buFont typeface="Arial" panose="020B0604020202020204" pitchFamily="34" charset="0"/>
              <a:buChar char="•"/>
            </a:pPr>
            <a:r>
              <a:rPr lang="en-GB" sz="1400" dirty="0" smtClean="0"/>
              <a:t>negative tropism:</a:t>
            </a:r>
          </a:p>
          <a:p>
            <a:pPr indent="-180000">
              <a:buFont typeface="Arial" panose="020B0604020202020204" pitchFamily="34" charset="0"/>
              <a:buChar char="•"/>
            </a:pPr>
            <a:endParaRPr lang="en-GB" sz="1400" dirty="0"/>
          </a:p>
          <a:p>
            <a:pPr indent="-18000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indent="-18000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72244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5: Chapter 11: Muscle control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755412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Exam questions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1322184"/>
            <a:ext cx="8784976" cy="27363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GB" sz="1400" dirty="0"/>
              <a:t>The diagram shows two relaxed sarcomeres from skeletal muscle</a:t>
            </a:r>
            <a:r>
              <a:rPr lang="en-GB" sz="1400" dirty="0" smtClean="0"/>
              <a:t>.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915" y="1607767"/>
            <a:ext cx="6308170" cy="22532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9512" y="4207147"/>
            <a:ext cx="4320480" cy="24622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dirty="0"/>
              <a:t>When the sarcomeres contract, what happens to the length of </a:t>
            </a:r>
          </a:p>
          <a:p>
            <a:r>
              <a:rPr lang="en-GB" sz="1400" dirty="0"/>
              <a:t>the </a:t>
            </a:r>
            <a:r>
              <a:rPr lang="en-GB" sz="1400" dirty="0" smtClean="0"/>
              <a:t>I-band</a:t>
            </a:r>
          </a:p>
          <a:p>
            <a:endParaRPr lang="en-GB" sz="1400" dirty="0"/>
          </a:p>
          <a:p>
            <a:endParaRPr lang="en-GB" sz="1400" dirty="0"/>
          </a:p>
          <a:p>
            <a:pPr algn="r"/>
            <a:r>
              <a:rPr lang="en-GB" sz="1400" i="1" dirty="0"/>
              <a:t>(1 mark)</a:t>
            </a:r>
          </a:p>
          <a:p>
            <a:r>
              <a:rPr lang="en-GB" sz="1400" dirty="0"/>
              <a:t>the A-band</a:t>
            </a:r>
            <a:r>
              <a:rPr lang="en-GB" sz="1400" dirty="0" smtClean="0"/>
              <a:t>?</a:t>
            </a:r>
          </a:p>
          <a:p>
            <a:endParaRPr lang="en-GB" sz="1400" dirty="0"/>
          </a:p>
          <a:p>
            <a:endParaRPr lang="en-GB" sz="1400" dirty="0"/>
          </a:p>
          <a:p>
            <a:endParaRPr lang="en-GB" sz="1400" i="1" dirty="0"/>
          </a:p>
          <a:p>
            <a:pPr algn="r"/>
            <a:r>
              <a:rPr lang="en-GB" sz="1400" i="1" dirty="0" smtClean="0"/>
              <a:t>(1 mark)</a:t>
            </a:r>
            <a:endParaRPr lang="en-GB" sz="1400" i="1" dirty="0"/>
          </a:p>
        </p:txBody>
      </p:sp>
      <p:sp>
        <p:nvSpPr>
          <p:cNvPr id="9" name="Rectangle 8"/>
          <p:cNvSpPr/>
          <p:nvPr/>
        </p:nvSpPr>
        <p:spPr>
          <a:xfrm>
            <a:off x="4644008" y="4200414"/>
            <a:ext cx="4320480" cy="24689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GB" sz="1400" dirty="0"/>
              <a:t>The length of each sarcomere in the diagram is 2.2 </a:t>
            </a:r>
            <a:r>
              <a:rPr lang="en-GB" sz="1400" dirty="0" err="1"/>
              <a:t>μm</a:t>
            </a:r>
            <a:r>
              <a:rPr lang="en-GB" sz="1400" dirty="0"/>
              <a:t>. Use this information to calculate the magnification of the diagram. Show your working.</a:t>
            </a:r>
          </a:p>
          <a:p>
            <a:pPr algn="r"/>
            <a:endParaRPr lang="en-GB" sz="1400" dirty="0" smtClean="0"/>
          </a:p>
          <a:p>
            <a:pPr algn="r"/>
            <a:endParaRPr lang="en-GB" sz="1400" dirty="0"/>
          </a:p>
          <a:p>
            <a:pPr algn="r"/>
            <a:endParaRPr lang="en-GB" sz="1400" dirty="0" smtClean="0"/>
          </a:p>
          <a:p>
            <a:pPr algn="r"/>
            <a:endParaRPr lang="en-GB" sz="1400" dirty="0"/>
          </a:p>
          <a:p>
            <a:pPr algn="r"/>
            <a:endParaRPr lang="en-GB" sz="1400" dirty="0"/>
          </a:p>
          <a:p>
            <a:pPr algn="r"/>
            <a:endParaRPr lang="en-GB" sz="1400" dirty="0"/>
          </a:p>
          <a:p>
            <a:pPr algn="r"/>
            <a:r>
              <a:rPr lang="en-GB" sz="1400" dirty="0"/>
              <a:t>Magnification .....................................</a:t>
            </a:r>
            <a:endParaRPr lang="en-GB" sz="1400" i="1" dirty="0"/>
          </a:p>
          <a:p>
            <a:pPr algn="r"/>
            <a:r>
              <a:rPr lang="en-GB" sz="1400" i="1" dirty="0"/>
              <a:t>(2 marks)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0040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5: Chapter 12: Homeostasis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691276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12.1 Principles of homeostasis:</a:t>
            </a:r>
          </a:p>
          <a:p>
            <a:r>
              <a:rPr lang="en-GB" sz="1400" dirty="0" smtClean="0"/>
              <a:t>What is homeostasis?</a:t>
            </a:r>
          </a:p>
          <a:p>
            <a:r>
              <a:rPr lang="en-GB" sz="1400" dirty="0" smtClean="0"/>
              <a:t>What is the importance of homeostasis?</a:t>
            </a:r>
          </a:p>
          <a:p>
            <a:r>
              <a:rPr lang="en-GB" sz="1400" dirty="0" smtClean="0"/>
              <a:t>How do control mechanisms work?</a:t>
            </a:r>
          </a:p>
          <a:p>
            <a:r>
              <a:rPr lang="en-GB" sz="1400" dirty="0" smtClean="0"/>
              <a:t>How are control mechanisms coordinated?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6296" y="764704"/>
            <a:ext cx="172819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words:</a:t>
            </a:r>
            <a:endParaRPr lang="en-GB" sz="1400" dirty="0" smtClean="0"/>
          </a:p>
          <a:p>
            <a:r>
              <a:rPr lang="en-GB" sz="1400" dirty="0" smtClean="0"/>
              <a:t>homeostasis, tissue fluid, water potential, set point, feedback loop, </a:t>
            </a:r>
            <a:endParaRPr lang="en-GB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2185119"/>
            <a:ext cx="432048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Explain what homeostasis is?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63507561"/>
              </p:ext>
            </p:extLst>
          </p:nvPr>
        </p:nvGraphicFramePr>
        <p:xfrm>
          <a:off x="4644008" y="2171766"/>
          <a:ext cx="4320480" cy="442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7884368" y="3789040"/>
            <a:ext cx="936104" cy="1771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311106" y="5589240"/>
            <a:ext cx="86129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436096" y="5445224"/>
            <a:ext cx="72008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860032" y="4005064"/>
            <a:ext cx="864096" cy="4109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79512" y="3772197"/>
            <a:ext cx="432048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Explain why homeostasis is important?</a:t>
            </a:r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78966" y="5358704"/>
            <a:ext cx="4320480" cy="12386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State some of the factors that are controlled by homeostasis?: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156176" y="3789192"/>
            <a:ext cx="1368152" cy="1368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GB" sz="1200" dirty="0" smtClean="0"/>
              <a:t>Fill in the gaps to complete the feedback loop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98140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5: Chapter 12: Homeostasis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5832648" cy="984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12.2 Regulation of body temperature:</a:t>
            </a:r>
          </a:p>
          <a:p>
            <a:r>
              <a:rPr lang="en-GB" sz="1400" dirty="0" smtClean="0"/>
              <a:t>What are the main ways in which heat is gained and lost in organisms?</a:t>
            </a:r>
          </a:p>
          <a:p>
            <a:r>
              <a:rPr lang="en-GB" sz="1400" dirty="0" smtClean="0"/>
              <a:t>How is body temperature regulated in </a:t>
            </a:r>
            <a:r>
              <a:rPr lang="en-GB" sz="1400" dirty="0" err="1" smtClean="0"/>
              <a:t>ectotherms</a:t>
            </a:r>
            <a:r>
              <a:rPr lang="en-GB" sz="1400" dirty="0" smtClean="0"/>
              <a:t>, endotherms and mammals?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56176" y="764704"/>
            <a:ext cx="2808312" cy="984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words:</a:t>
            </a:r>
            <a:endParaRPr lang="en-GB" sz="1400" dirty="0" smtClean="0"/>
          </a:p>
          <a:p>
            <a:r>
              <a:rPr lang="en-GB" sz="1400" dirty="0" smtClean="0"/>
              <a:t>conduction, convection, radiation, kinetic energy, endotherms, </a:t>
            </a:r>
            <a:r>
              <a:rPr lang="en-GB" sz="1400" dirty="0" err="1" smtClean="0"/>
              <a:t>ectotherms</a:t>
            </a:r>
            <a:r>
              <a:rPr lang="en-GB" sz="1400" dirty="0" smtClean="0"/>
              <a:t>, </a:t>
            </a:r>
            <a:endParaRPr lang="en-GB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1916832"/>
            <a:ext cx="4824536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State the main ways in which heat is gained by organisms: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>State the main ways in which heat is lost by organisms: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02977" y="4348579"/>
            <a:ext cx="4824536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Explain how body temperature if regulated in </a:t>
            </a:r>
            <a:r>
              <a:rPr lang="en-GB" sz="1400" dirty="0" err="1" smtClean="0"/>
              <a:t>ectotherms</a:t>
            </a:r>
            <a:r>
              <a:rPr lang="en-GB" sz="1400" dirty="0" smtClean="0"/>
              <a:t>: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>Explain how body temperature is regulated in endotherms: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148064" y="1916831"/>
            <a:ext cx="3816424" cy="46785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Complete the feedback loop for controlling body temperature in mammals:</a:t>
            </a:r>
            <a:endParaRPr lang="en-GB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6300192" y="4653136"/>
            <a:ext cx="144016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en-GB" sz="1400" dirty="0" smtClean="0"/>
              <a:t>Hypothalamus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724128" y="5290916"/>
            <a:ext cx="1296144" cy="10801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056276" y="5290916"/>
            <a:ext cx="1296144" cy="10801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724128" y="3243013"/>
            <a:ext cx="1296144" cy="10801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056276" y="3243013"/>
            <a:ext cx="1296144" cy="10801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156176" y="2627185"/>
            <a:ext cx="1728192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en-GB" sz="1400" dirty="0" smtClean="0"/>
              <a:t>Normal body temp</a:t>
            </a:r>
            <a:endParaRPr lang="en-GB" sz="1400" dirty="0"/>
          </a:p>
        </p:txBody>
      </p:sp>
      <p:cxnSp>
        <p:nvCxnSpPr>
          <p:cNvPr id="15" name="Straight Arrow Connector 14"/>
          <p:cNvCxnSpPr>
            <a:stCxn id="13" idx="2"/>
            <a:endCxn id="11" idx="0"/>
          </p:cNvCxnSpPr>
          <p:nvPr/>
        </p:nvCxnSpPr>
        <p:spPr>
          <a:xfrm flipH="1">
            <a:off x="6372200" y="2934962"/>
            <a:ext cx="648072" cy="308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2" idx="0"/>
          </p:cNvCxnSpPr>
          <p:nvPr/>
        </p:nvCxnSpPr>
        <p:spPr>
          <a:xfrm>
            <a:off x="7020272" y="2934962"/>
            <a:ext cx="684076" cy="308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2"/>
            <a:endCxn id="3" idx="0"/>
          </p:cNvCxnSpPr>
          <p:nvPr/>
        </p:nvCxnSpPr>
        <p:spPr>
          <a:xfrm>
            <a:off x="6372200" y="4323133"/>
            <a:ext cx="648072" cy="330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2"/>
            <a:endCxn id="3" idx="0"/>
          </p:cNvCxnSpPr>
          <p:nvPr/>
        </p:nvCxnSpPr>
        <p:spPr>
          <a:xfrm flipH="1">
            <a:off x="7020272" y="4323133"/>
            <a:ext cx="684076" cy="330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3" idx="2"/>
            <a:endCxn id="9" idx="0"/>
          </p:cNvCxnSpPr>
          <p:nvPr/>
        </p:nvCxnSpPr>
        <p:spPr>
          <a:xfrm flipH="1">
            <a:off x="6372200" y="4960913"/>
            <a:ext cx="648072" cy="330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0" idx="0"/>
          </p:cNvCxnSpPr>
          <p:nvPr/>
        </p:nvCxnSpPr>
        <p:spPr>
          <a:xfrm>
            <a:off x="7020272" y="4960913"/>
            <a:ext cx="684076" cy="330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9" idx="1"/>
          </p:cNvCxnSpPr>
          <p:nvPr/>
        </p:nvCxnSpPr>
        <p:spPr>
          <a:xfrm rot="10800000">
            <a:off x="5436096" y="2780928"/>
            <a:ext cx="288032" cy="305004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3" idx="1"/>
          </p:cNvCxnSpPr>
          <p:nvPr/>
        </p:nvCxnSpPr>
        <p:spPr>
          <a:xfrm>
            <a:off x="5436095" y="2780928"/>
            <a:ext cx="720081" cy="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 rot="10800000" flipH="1">
            <a:off x="8328955" y="2780928"/>
            <a:ext cx="288032" cy="3050048"/>
          </a:xfrm>
          <a:prstGeom prst="bentConnector2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7884368" y="2780928"/>
            <a:ext cx="7326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18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5: Chapter 12: Homeostasis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669674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12.3 Hormones and regulation of blood glucose:</a:t>
            </a:r>
          </a:p>
          <a:p>
            <a:r>
              <a:rPr lang="en-GB" sz="1400" dirty="0" smtClean="0"/>
              <a:t>How do hormones work?</a:t>
            </a:r>
          </a:p>
          <a:p>
            <a:r>
              <a:rPr lang="en-GB" sz="1400" dirty="0" smtClean="0"/>
              <a:t>What is the role of the pancreas in regulating blood glucose?</a:t>
            </a:r>
          </a:p>
          <a:p>
            <a:r>
              <a:rPr lang="en-GB" sz="1400" dirty="0" smtClean="0"/>
              <a:t>What factors influence blood glucose concentration?</a:t>
            </a:r>
          </a:p>
          <a:p>
            <a:r>
              <a:rPr lang="en-GB" sz="1400" dirty="0" smtClean="0"/>
              <a:t>What are the roles of insulin, glucagon and adrenaline in regulating blood glucose?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20272" y="764704"/>
            <a:ext cx="194421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words: </a:t>
            </a:r>
            <a:r>
              <a:rPr lang="en-GB" sz="1200" dirty="0" smtClean="0"/>
              <a:t>neurotransmitters, synapse, homeostasis, water potential, pancreas, </a:t>
            </a:r>
            <a:r>
              <a:rPr lang="el-GR" sz="1200" dirty="0" smtClean="0"/>
              <a:t>α</a:t>
            </a:r>
            <a:r>
              <a:rPr lang="en-GB" sz="1200" dirty="0" smtClean="0"/>
              <a:t> cells, </a:t>
            </a:r>
            <a:r>
              <a:rPr lang="el-GR" sz="1200" dirty="0" smtClean="0"/>
              <a:t>β</a:t>
            </a:r>
            <a:r>
              <a:rPr lang="en-GB" sz="1200" dirty="0" smtClean="0"/>
              <a:t> cells, glucagon, insulin, </a:t>
            </a:r>
            <a:endParaRPr lang="en-GB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4788024" y="2132856"/>
            <a:ext cx="4176464" cy="44644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/>
              <a:t>Complete the feedback loop for controlling body temperature in mammals:</a:t>
            </a:r>
            <a:endParaRPr lang="en-GB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6084168" y="4731149"/>
            <a:ext cx="158417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en-GB" sz="1200" dirty="0" smtClean="0"/>
              <a:t>Normal blood glucose level</a:t>
            </a:r>
          </a:p>
          <a:p>
            <a:pPr algn="ctr"/>
            <a:r>
              <a:rPr lang="en-GB" sz="1200" dirty="0" smtClean="0"/>
              <a:t>90mg100cm</a:t>
            </a:r>
            <a:r>
              <a:rPr lang="en-GB" sz="1200" baseline="30000" dirty="0" smtClean="0"/>
              <a:t>-3</a:t>
            </a:r>
            <a:r>
              <a:rPr lang="en-GB" sz="1200" dirty="0" smtClean="0"/>
              <a:t> blood</a:t>
            </a:r>
            <a:endParaRPr lang="en-GB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932040" y="2708920"/>
            <a:ext cx="1008112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en-GB" sz="1200" dirty="0" smtClean="0"/>
              <a:t>To increase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740352" y="2708920"/>
            <a:ext cx="108012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en-GB" sz="1200" dirty="0" smtClean="0"/>
              <a:t>To decrease</a:t>
            </a:r>
            <a:endParaRPr lang="en-GB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612559" y="3779750"/>
            <a:ext cx="115212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en-GB" sz="1200" dirty="0" smtClean="0"/>
              <a:t>Blood glucose</a:t>
            </a:r>
          </a:p>
          <a:p>
            <a:pPr algn="ctr"/>
            <a:endParaRPr lang="en-GB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948264" y="3779749"/>
            <a:ext cx="115212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en-GB" sz="1200" dirty="0" smtClean="0"/>
              <a:t>Blood glucose </a:t>
            </a:r>
          </a:p>
          <a:p>
            <a:pPr algn="ctr"/>
            <a:endParaRPr lang="en-GB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932040" y="3140968"/>
            <a:ext cx="115212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 anchorCtr="0">
            <a:spAutoFit/>
          </a:bodyPr>
          <a:lstStyle/>
          <a:p>
            <a:pPr algn="ctr"/>
            <a:r>
              <a:rPr lang="en-GB" sz="1200" dirty="0" smtClean="0"/>
              <a:t>Detected by…</a:t>
            </a:r>
          </a:p>
          <a:p>
            <a:pPr algn="ctr"/>
            <a:endParaRPr lang="en-GB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640833" y="3148353"/>
            <a:ext cx="115212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 anchorCtr="0">
            <a:spAutoFit/>
          </a:bodyPr>
          <a:lstStyle/>
          <a:p>
            <a:pPr algn="ctr"/>
            <a:r>
              <a:rPr lang="en-GB" sz="1200" dirty="0" smtClean="0"/>
              <a:t>Detected by…</a:t>
            </a:r>
          </a:p>
          <a:p>
            <a:pPr algn="ctr"/>
            <a:endParaRPr lang="en-GB" sz="1200" dirty="0"/>
          </a:p>
        </p:txBody>
      </p:sp>
      <p:cxnSp>
        <p:nvCxnSpPr>
          <p:cNvPr id="14" name="Straight Arrow Connector 13"/>
          <p:cNvCxnSpPr>
            <a:stCxn id="3" idx="0"/>
            <a:endCxn id="10" idx="2"/>
          </p:cNvCxnSpPr>
          <p:nvPr/>
        </p:nvCxnSpPr>
        <p:spPr>
          <a:xfrm flipH="1" flipV="1">
            <a:off x="6188623" y="4241415"/>
            <a:ext cx="687633" cy="489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" idx="0"/>
            <a:endCxn id="11" idx="2"/>
          </p:cNvCxnSpPr>
          <p:nvPr/>
        </p:nvCxnSpPr>
        <p:spPr>
          <a:xfrm flipV="1">
            <a:off x="6876256" y="4241414"/>
            <a:ext cx="648072" cy="489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endCxn id="12" idx="3"/>
          </p:cNvCxnSpPr>
          <p:nvPr/>
        </p:nvCxnSpPr>
        <p:spPr>
          <a:xfrm rot="10800000">
            <a:off x="6084169" y="3371801"/>
            <a:ext cx="680519" cy="40794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endCxn id="13" idx="1"/>
          </p:cNvCxnSpPr>
          <p:nvPr/>
        </p:nvCxnSpPr>
        <p:spPr>
          <a:xfrm flipV="1">
            <a:off x="6948264" y="3379186"/>
            <a:ext cx="692569" cy="40056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612559" y="5919663"/>
            <a:ext cx="115212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en-GB" sz="1200" dirty="0" smtClean="0"/>
              <a:t>Blood glucose </a:t>
            </a:r>
          </a:p>
          <a:p>
            <a:pPr algn="ctr"/>
            <a:endParaRPr lang="en-GB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6948264" y="5919662"/>
            <a:ext cx="115212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en-GB" sz="1200" dirty="0" smtClean="0"/>
              <a:t>Blood glucose </a:t>
            </a:r>
          </a:p>
          <a:p>
            <a:pPr algn="ctr"/>
            <a:endParaRPr lang="en-GB" sz="1200" dirty="0"/>
          </a:p>
        </p:txBody>
      </p:sp>
      <p:cxnSp>
        <p:nvCxnSpPr>
          <p:cNvPr id="30" name="Straight Arrow Connector 29"/>
          <p:cNvCxnSpPr>
            <a:stCxn id="27" idx="0"/>
            <a:endCxn id="3" idx="2"/>
          </p:cNvCxnSpPr>
          <p:nvPr/>
        </p:nvCxnSpPr>
        <p:spPr>
          <a:xfrm flipV="1">
            <a:off x="6188623" y="5377480"/>
            <a:ext cx="687633" cy="542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3" idx="2"/>
          </p:cNvCxnSpPr>
          <p:nvPr/>
        </p:nvCxnSpPr>
        <p:spPr>
          <a:xfrm flipH="1" flipV="1">
            <a:off x="6876256" y="5377480"/>
            <a:ext cx="648072" cy="542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812360" y="4365104"/>
            <a:ext cx="108012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 smtClean="0"/>
              <a:t>Response…</a:t>
            </a:r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4860032" y="4365104"/>
            <a:ext cx="108012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 smtClean="0"/>
              <a:t>Response…</a:t>
            </a:r>
          </a:p>
          <a:p>
            <a:endParaRPr lang="en-GB" sz="1200" dirty="0" smtClean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</p:txBody>
      </p:sp>
      <p:cxnSp>
        <p:nvCxnSpPr>
          <p:cNvPr id="36" name="Elbow Connector 35"/>
          <p:cNvCxnSpPr>
            <a:stCxn id="12" idx="2"/>
            <a:endCxn id="34" idx="0"/>
          </p:cNvCxnSpPr>
          <p:nvPr/>
        </p:nvCxnSpPr>
        <p:spPr>
          <a:xfrm rot="5400000">
            <a:off x="5072863" y="3929862"/>
            <a:ext cx="762471" cy="10801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13" idx="2"/>
            <a:endCxn id="33" idx="0"/>
          </p:cNvCxnSpPr>
          <p:nvPr/>
        </p:nvCxnSpPr>
        <p:spPr>
          <a:xfrm rot="16200000" flipH="1">
            <a:off x="7907115" y="3919799"/>
            <a:ext cx="755086" cy="13552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34" idx="2"/>
            <a:endCxn id="27" idx="1"/>
          </p:cNvCxnSpPr>
          <p:nvPr/>
        </p:nvCxnSpPr>
        <p:spPr>
          <a:xfrm rot="16200000" flipH="1">
            <a:off x="5306127" y="5844063"/>
            <a:ext cx="400397" cy="21246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33" idx="2"/>
            <a:endCxn id="28" idx="3"/>
          </p:cNvCxnSpPr>
          <p:nvPr/>
        </p:nvCxnSpPr>
        <p:spPr>
          <a:xfrm rot="5400000">
            <a:off x="8026208" y="5824283"/>
            <a:ext cx="400396" cy="25202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79512" y="2132856"/>
            <a:ext cx="4392488" cy="44644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Explain the role of the pancreas in regulating blood glucose: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>State the factors that influence blood glucose concentration: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>Explain the roles of the following hormones in regulating blood glucose:</a:t>
            </a:r>
          </a:p>
          <a:p>
            <a:r>
              <a:rPr lang="en-GB" sz="1400" dirty="0" smtClean="0"/>
              <a:t>Insulin:</a:t>
            </a:r>
          </a:p>
          <a:p>
            <a:endParaRPr lang="en-GB" sz="1400" dirty="0"/>
          </a:p>
          <a:p>
            <a:r>
              <a:rPr lang="en-GB" sz="1400" dirty="0" smtClean="0"/>
              <a:t>Glucagon:</a:t>
            </a:r>
          </a:p>
          <a:p>
            <a:endParaRPr lang="en-GB" sz="1400" dirty="0"/>
          </a:p>
          <a:p>
            <a:r>
              <a:rPr lang="en-GB" sz="1400" dirty="0" smtClean="0"/>
              <a:t>Adrenaline:</a:t>
            </a:r>
          </a:p>
        </p:txBody>
      </p:sp>
    </p:spTree>
    <p:extLst>
      <p:ext uri="{BB962C8B-B14F-4D97-AF65-F5344CB8AC3E}">
        <p14:creationId xmlns:p14="http://schemas.microsoft.com/office/powerpoint/2010/main" val="31223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5: Chapter 12: Homeostasis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54360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12.4 Diabetes and its control:</a:t>
            </a:r>
          </a:p>
          <a:p>
            <a:r>
              <a:rPr lang="en-GB" sz="1400" dirty="0" smtClean="0"/>
              <a:t>What are the two main types of diabetes and how do they differ?</a:t>
            </a:r>
          </a:p>
          <a:p>
            <a:r>
              <a:rPr lang="en-GB" sz="1400" dirty="0" smtClean="0"/>
              <a:t>How can each type of diabetes be controlled?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788510"/>
            <a:ext cx="3168352" cy="7456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words:</a:t>
            </a:r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179512" y="1764682"/>
            <a:ext cx="4320480" cy="48326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GB" sz="1400" dirty="0" smtClean="0"/>
              <a:t>Explain the two types of diabetes:</a:t>
            </a:r>
          </a:p>
          <a:p>
            <a:r>
              <a:rPr lang="en-GB" sz="1400" dirty="0" smtClean="0"/>
              <a:t>Type I: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r>
              <a:rPr lang="en-GB" sz="1400" dirty="0" smtClean="0"/>
              <a:t>Type II:</a:t>
            </a:r>
            <a:endParaRPr lang="en-GB" sz="1400" dirty="0"/>
          </a:p>
        </p:txBody>
      </p:sp>
      <p:sp>
        <p:nvSpPr>
          <p:cNvPr id="9" name="Rectangle 8"/>
          <p:cNvSpPr/>
          <p:nvPr/>
        </p:nvSpPr>
        <p:spPr>
          <a:xfrm>
            <a:off x="4716016" y="1764682"/>
            <a:ext cx="4248472" cy="48326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GB" sz="1400" dirty="0" smtClean="0"/>
              <a:t>Explain how the two types of diabetes can be controlled:</a:t>
            </a:r>
          </a:p>
          <a:p>
            <a:r>
              <a:rPr lang="en-GB" sz="1400" dirty="0" smtClean="0"/>
              <a:t>Type I: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r>
              <a:rPr lang="en-GB" sz="1400" dirty="0" smtClean="0"/>
              <a:t>Type II: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5428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5: Chapter 12: Homeostasis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755412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Exam questions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1337482"/>
            <a:ext cx="4320480" cy="5259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GB" sz="1400" dirty="0"/>
              <a:t>Technicians in a hospital laboratory tested urine and blood samples from a girl </a:t>
            </a:r>
            <a:r>
              <a:rPr lang="en-GB" sz="1400" dirty="0" smtClean="0"/>
              <a:t>with diabetes </a:t>
            </a:r>
            <a:r>
              <a:rPr lang="en-GB" sz="1400" dirty="0"/>
              <a:t>at intervals over a one-year period. Each time the technicians tested </a:t>
            </a:r>
            <a:r>
              <a:rPr lang="en-GB" sz="1400" dirty="0" smtClean="0"/>
              <a:t>her urine</a:t>
            </a:r>
            <a:r>
              <a:rPr lang="en-GB" sz="1400" dirty="0"/>
              <a:t>, they also measured her blood glucose concentration. Their results are shown </a:t>
            </a:r>
            <a:r>
              <a:rPr lang="en-GB" sz="1400" dirty="0" smtClean="0"/>
              <a:t>in the </a:t>
            </a:r>
            <a:r>
              <a:rPr lang="en-GB" sz="1400" dirty="0"/>
              <a:t>graph.</a:t>
            </a:r>
          </a:p>
        </p:txBody>
      </p:sp>
      <p:sp>
        <p:nvSpPr>
          <p:cNvPr id="3" name="Rectangle 2"/>
          <p:cNvSpPr/>
          <p:nvPr/>
        </p:nvSpPr>
        <p:spPr>
          <a:xfrm>
            <a:off x="4716016" y="1322184"/>
            <a:ext cx="4248472" cy="52751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GB" sz="1200" dirty="0"/>
              <a:t>The girl who took part in this investigation was being successfully treated with insulin.</a:t>
            </a:r>
          </a:p>
          <a:p>
            <a:r>
              <a:rPr lang="en-GB" sz="1200" dirty="0"/>
              <a:t>The graph shows that on some occasions, the concentration of glucose in her </a:t>
            </a:r>
            <a:r>
              <a:rPr lang="en-GB" sz="1200" dirty="0" smtClean="0"/>
              <a:t>blood was </a:t>
            </a:r>
            <a:r>
              <a:rPr lang="en-GB" sz="1200" dirty="0"/>
              <a:t>very high. Suggest why.</a:t>
            </a:r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pPr algn="r"/>
            <a:r>
              <a:rPr lang="en-GB" sz="1200" i="1" dirty="0"/>
              <a:t>(2 marks)</a:t>
            </a:r>
          </a:p>
          <a:p>
            <a:r>
              <a:rPr lang="en-GB" sz="1200" dirty="0" smtClean="0"/>
              <a:t>Use </a:t>
            </a:r>
            <a:r>
              <a:rPr lang="en-GB" sz="1200" dirty="0"/>
              <a:t>the graph to evaluate the use of the urine test as a measure of blood </a:t>
            </a:r>
            <a:r>
              <a:rPr lang="en-GB" sz="1200" dirty="0" smtClean="0"/>
              <a:t>glucose concentration</a:t>
            </a:r>
            <a:r>
              <a:rPr lang="en-GB" sz="1200" dirty="0"/>
              <a:t>.</a:t>
            </a:r>
          </a:p>
          <a:p>
            <a:pPr algn="r"/>
            <a:endParaRPr lang="en-GB" sz="1200" i="1" dirty="0" smtClean="0"/>
          </a:p>
          <a:p>
            <a:pPr algn="r"/>
            <a:endParaRPr lang="en-GB" sz="1200" i="1" dirty="0" smtClean="0"/>
          </a:p>
          <a:p>
            <a:pPr algn="r"/>
            <a:endParaRPr lang="en-GB" sz="1200" i="1" dirty="0" smtClean="0"/>
          </a:p>
          <a:p>
            <a:pPr algn="r"/>
            <a:endParaRPr lang="en-GB" sz="1200" i="1" dirty="0"/>
          </a:p>
          <a:p>
            <a:pPr algn="r"/>
            <a:endParaRPr lang="en-GB" sz="1200" i="1" dirty="0"/>
          </a:p>
          <a:p>
            <a:pPr algn="r"/>
            <a:endParaRPr lang="en-GB" sz="1200" i="1" dirty="0" smtClean="0"/>
          </a:p>
          <a:p>
            <a:pPr algn="r"/>
            <a:r>
              <a:rPr lang="en-GB" sz="1200" i="1" dirty="0" smtClean="0"/>
              <a:t>(</a:t>
            </a:r>
            <a:r>
              <a:rPr lang="en-GB" sz="1200" i="1" dirty="0"/>
              <a:t>3 marks)</a:t>
            </a:r>
          </a:p>
          <a:p>
            <a:r>
              <a:rPr lang="en-GB" sz="1200" dirty="0" smtClean="0"/>
              <a:t>Diabetic </a:t>
            </a:r>
            <a:r>
              <a:rPr lang="en-GB" sz="1200" dirty="0"/>
              <a:t>people who do not control their blood glucose concentration may </a:t>
            </a:r>
            <a:r>
              <a:rPr lang="en-GB" sz="1200" dirty="0" smtClean="0"/>
              <a:t>become unconscious </a:t>
            </a:r>
            <a:r>
              <a:rPr lang="en-GB" sz="1200" dirty="0"/>
              <a:t>and go into a coma. A doctor may inject a diabetic person who is in </a:t>
            </a:r>
            <a:r>
              <a:rPr lang="en-GB" sz="1200" dirty="0" smtClean="0"/>
              <a:t>a coma </a:t>
            </a:r>
            <a:r>
              <a:rPr lang="en-GB" sz="1200" dirty="0"/>
              <a:t>with glucagon. Explain how the glucagon would affect the person’s </a:t>
            </a:r>
            <a:r>
              <a:rPr lang="en-GB" sz="1200" dirty="0" smtClean="0"/>
              <a:t>blood glucose </a:t>
            </a:r>
            <a:r>
              <a:rPr lang="en-GB" sz="1200" dirty="0"/>
              <a:t>concentration.</a:t>
            </a:r>
          </a:p>
          <a:p>
            <a:endParaRPr lang="en-GB" sz="1200" i="1" dirty="0" smtClean="0"/>
          </a:p>
          <a:p>
            <a:endParaRPr lang="en-GB" sz="1200" i="1" dirty="0" smtClean="0"/>
          </a:p>
          <a:p>
            <a:endParaRPr lang="en-GB" sz="1200" i="1" dirty="0"/>
          </a:p>
          <a:p>
            <a:endParaRPr lang="en-GB" sz="1200" i="1" dirty="0"/>
          </a:p>
          <a:p>
            <a:pPr algn="r"/>
            <a:r>
              <a:rPr lang="en-GB" sz="1200" i="1" dirty="0" smtClean="0"/>
              <a:t>(</a:t>
            </a:r>
            <a:r>
              <a:rPr lang="en-GB" sz="1200" i="1" dirty="0"/>
              <a:t>2 marks)</a:t>
            </a:r>
            <a:endParaRPr lang="en-GB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708920"/>
            <a:ext cx="2160240" cy="37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8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5: Chapter 12: Homeostasis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755412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Exam questions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1337482"/>
            <a:ext cx="4320480" cy="5259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GB" sz="1400" dirty="0"/>
              <a:t>Desert iguanas are lizards that live in hot, dry conditions. Scientists measured the </a:t>
            </a:r>
            <a:r>
              <a:rPr lang="en-GB" sz="1400" dirty="0" smtClean="0"/>
              <a:t>rate of </a:t>
            </a:r>
            <a:r>
              <a:rPr lang="en-GB" sz="1400" dirty="0"/>
              <a:t>oxygen consumption of desert iguanas at different body temperatures. Some </a:t>
            </a:r>
            <a:r>
              <a:rPr lang="en-GB" sz="1400" dirty="0" smtClean="0"/>
              <a:t>of their </a:t>
            </a:r>
            <a:r>
              <a:rPr lang="en-GB" sz="1400" dirty="0"/>
              <a:t>results are shown in the table.</a:t>
            </a:r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>Explain </a:t>
            </a:r>
            <a:r>
              <a:rPr lang="en-GB" sz="1400" dirty="0"/>
              <a:t>how an increase in the iguana’s body temperature affects its </a:t>
            </a:r>
            <a:r>
              <a:rPr lang="en-GB" sz="1400" dirty="0" smtClean="0"/>
              <a:t>oxygen consumption </a:t>
            </a:r>
            <a:r>
              <a:rPr lang="en-GB" sz="1400" dirty="0"/>
              <a:t>when it is at rest.</a:t>
            </a:r>
          </a:p>
          <a:p>
            <a:endParaRPr lang="en-GB" sz="1400" i="1" dirty="0" smtClean="0"/>
          </a:p>
          <a:p>
            <a:endParaRPr lang="en-GB" sz="1400" i="1" dirty="0"/>
          </a:p>
          <a:p>
            <a:endParaRPr lang="en-GB" sz="1400" i="1" dirty="0" smtClean="0"/>
          </a:p>
          <a:p>
            <a:endParaRPr lang="en-GB" sz="1400" i="1" dirty="0"/>
          </a:p>
          <a:p>
            <a:pPr algn="r"/>
            <a:r>
              <a:rPr lang="en-GB" sz="1400" i="1" dirty="0" smtClean="0"/>
              <a:t>(</a:t>
            </a:r>
            <a:r>
              <a:rPr lang="en-GB" sz="1400" i="1" dirty="0"/>
              <a:t>3 marks)</a:t>
            </a:r>
          </a:p>
          <a:p>
            <a:r>
              <a:rPr lang="en-GB" sz="1400" b="1" dirty="0" smtClean="0"/>
              <a:t>7 </a:t>
            </a:r>
            <a:r>
              <a:rPr lang="en-GB" sz="1400" b="1" dirty="0"/>
              <a:t>(a) (ii) </a:t>
            </a:r>
            <a:r>
              <a:rPr lang="en-GB" sz="1400" dirty="0"/>
              <a:t>The units in the table allowed the scientists to compare the oxygen consumptions </a:t>
            </a:r>
            <a:r>
              <a:rPr lang="en-GB" sz="1400" dirty="0" smtClean="0"/>
              <a:t>of different </a:t>
            </a:r>
            <a:r>
              <a:rPr lang="en-GB" sz="1400" dirty="0"/>
              <a:t>iguanas. Explain how.</a:t>
            </a:r>
          </a:p>
          <a:p>
            <a:endParaRPr lang="en-GB" sz="1400" i="1" dirty="0" smtClean="0"/>
          </a:p>
          <a:p>
            <a:endParaRPr lang="en-GB" sz="1400" i="1" dirty="0"/>
          </a:p>
          <a:p>
            <a:pPr algn="r"/>
            <a:r>
              <a:rPr lang="en-GB" sz="1400" i="1" dirty="0" smtClean="0"/>
              <a:t>(</a:t>
            </a:r>
            <a:r>
              <a:rPr lang="en-GB" sz="1400" i="1" dirty="0"/>
              <a:t>1 mark)</a:t>
            </a:r>
            <a:endParaRPr lang="en-GB" sz="1400" dirty="0"/>
          </a:p>
        </p:txBody>
      </p:sp>
      <p:sp>
        <p:nvSpPr>
          <p:cNvPr id="3" name="Rectangle 2"/>
          <p:cNvSpPr/>
          <p:nvPr/>
        </p:nvSpPr>
        <p:spPr>
          <a:xfrm>
            <a:off x="4716016" y="1322184"/>
            <a:ext cx="4248472" cy="52751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GB" sz="1050" dirty="0"/>
              <a:t>The scientists then investigated how body temperature affected the </a:t>
            </a:r>
            <a:r>
              <a:rPr lang="en-GB" sz="1050" dirty="0" smtClean="0"/>
              <a:t>behaviour of </a:t>
            </a:r>
            <a:r>
              <a:rPr lang="en-GB" sz="1050" dirty="0"/>
              <a:t>desert iguanas. They kept the iguanas in cages. Half of each cage was in the </a:t>
            </a:r>
            <a:r>
              <a:rPr lang="en-GB" sz="1050" dirty="0" smtClean="0"/>
              <a:t>sun and </a:t>
            </a:r>
            <a:r>
              <a:rPr lang="en-GB" sz="1050" dirty="0"/>
              <a:t>half was covered to provide shade. The scientists continuously measured </a:t>
            </a:r>
            <a:r>
              <a:rPr lang="en-GB" sz="1050" dirty="0" smtClean="0"/>
              <a:t>the body </a:t>
            </a:r>
            <a:r>
              <a:rPr lang="en-GB" sz="1050" dirty="0"/>
              <a:t>temperature of each iguana. They also recorded the body temperature when </a:t>
            </a:r>
            <a:r>
              <a:rPr lang="en-GB" sz="1050" dirty="0" smtClean="0"/>
              <a:t>the iguana </a:t>
            </a:r>
            <a:r>
              <a:rPr lang="en-GB" sz="1050" dirty="0"/>
              <a:t>moved between sun and shade. Their results are shown in the graph</a:t>
            </a:r>
            <a:r>
              <a:rPr lang="en-GB" sz="1050" dirty="0" smtClean="0"/>
              <a:t>.</a:t>
            </a:r>
          </a:p>
          <a:p>
            <a:endParaRPr lang="en-GB" sz="1050" dirty="0"/>
          </a:p>
          <a:p>
            <a:endParaRPr lang="en-GB" sz="1050" dirty="0" smtClean="0"/>
          </a:p>
          <a:p>
            <a:endParaRPr lang="en-GB" sz="1050" dirty="0"/>
          </a:p>
          <a:p>
            <a:endParaRPr lang="en-GB" sz="1050" dirty="0" smtClean="0"/>
          </a:p>
          <a:p>
            <a:endParaRPr lang="en-GB" sz="1050" dirty="0" smtClean="0"/>
          </a:p>
          <a:p>
            <a:endParaRPr lang="en-GB" sz="1050" dirty="0"/>
          </a:p>
          <a:p>
            <a:endParaRPr lang="en-GB" sz="1050" dirty="0" smtClean="0"/>
          </a:p>
          <a:p>
            <a:r>
              <a:rPr lang="en-GB" sz="1050" dirty="0" smtClean="0"/>
              <a:t>Describe </a:t>
            </a:r>
            <a:r>
              <a:rPr lang="en-GB" sz="1050" dirty="0"/>
              <a:t>how the movements of the iguanas between sun and shade are related </a:t>
            </a:r>
            <a:r>
              <a:rPr lang="en-GB" sz="1050" dirty="0" smtClean="0"/>
              <a:t>to body </a:t>
            </a:r>
            <a:r>
              <a:rPr lang="en-GB" sz="1050" dirty="0"/>
              <a:t>temperature.</a:t>
            </a:r>
          </a:p>
          <a:p>
            <a:endParaRPr lang="en-GB" sz="1050" dirty="0" smtClean="0"/>
          </a:p>
          <a:p>
            <a:endParaRPr lang="en-GB" sz="1050" i="1" dirty="0"/>
          </a:p>
          <a:p>
            <a:pPr algn="r"/>
            <a:r>
              <a:rPr lang="en-GB" sz="1050" i="1" dirty="0" smtClean="0"/>
              <a:t>(</a:t>
            </a:r>
            <a:r>
              <a:rPr lang="en-GB" sz="1050" i="1" dirty="0"/>
              <a:t>1 mark)</a:t>
            </a:r>
          </a:p>
          <a:p>
            <a:r>
              <a:rPr lang="en-GB" sz="1050" dirty="0" smtClean="0"/>
              <a:t>The </a:t>
            </a:r>
            <a:r>
              <a:rPr lang="en-GB" sz="1050" dirty="0"/>
              <a:t>behaviour of the desert iguanas keeps their body temperatures within a </a:t>
            </a:r>
            <a:r>
              <a:rPr lang="en-GB" sz="1050" dirty="0" smtClean="0"/>
              <a:t>narrow range</a:t>
            </a:r>
            <a:r>
              <a:rPr lang="en-GB" sz="1050" dirty="0"/>
              <a:t>. Explain how.</a:t>
            </a:r>
          </a:p>
          <a:p>
            <a:endParaRPr lang="en-GB" sz="1050" dirty="0" smtClean="0"/>
          </a:p>
          <a:p>
            <a:endParaRPr lang="en-GB" sz="1050" dirty="0"/>
          </a:p>
          <a:p>
            <a:endParaRPr lang="en-GB" sz="1050" dirty="0"/>
          </a:p>
          <a:p>
            <a:pPr algn="r"/>
            <a:r>
              <a:rPr lang="en-GB" sz="1050" i="1" dirty="0"/>
              <a:t>(2 marks)</a:t>
            </a:r>
          </a:p>
          <a:p>
            <a:r>
              <a:rPr lang="en-GB" sz="1050" dirty="0" smtClean="0"/>
              <a:t>At </a:t>
            </a:r>
            <a:r>
              <a:rPr lang="en-GB" sz="1050" dirty="0"/>
              <a:t>high temperatures, a desert iguana keeps its mouth wide open and breathes in </a:t>
            </a:r>
            <a:r>
              <a:rPr lang="en-GB" sz="1050" dirty="0" smtClean="0"/>
              <a:t>and out </a:t>
            </a:r>
            <a:r>
              <a:rPr lang="en-GB" sz="1050" dirty="0"/>
              <a:t>rapidly. This is called panting. Explain how panting helps to reduce the </a:t>
            </a:r>
            <a:r>
              <a:rPr lang="en-GB" sz="1050" dirty="0" smtClean="0"/>
              <a:t>body temperature </a:t>
            </a:r>
            <a:r>
              <a:rPr lang="en-GB" sz="1050" dirty="0"/>
              <a:t>of an iguana.</a:t>
            </a:r>
          </a:p>
          <a:p>
            <a:endParaRPr lang="en-GB" sz="1050" i="1" dirty="0" smtClean="0"/>
          </a:p>
          <a:p>
            <a:endParaRPr lang="en-GB" sz="1050" i="1" dirty="0" smtClean="0"/>
          </a:p>
          <a:p>
            <a:endParaRPr lang="en-GB" sz="1050" i="1" dirty="0"/>
          </a:p>
          <a:p>
            <a:pPr algn="r"/>
            <a:r>
              <a:rPr lang="en-GB" sz="1050" i="1" dirty="0" smtClean="0"/>
              <a:t>(</a:t>
            </a:r>
            <a:r>
              <a:rPr lang="en-GB" sz="1050" i="1" dirty="0"/>
              <a:t>2 marks)</a:t>
            </a:r>
            <a:endParaRPr lang="en-GB" sz="10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492896"/>
            <a:ext cx="2465741" cy="100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205" y="2348880"/>
            <a:ext cx="1792094" cy="127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97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5: Chapter 13: Feedback mechanisms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7272808" cy="984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13.1 The principles of feedback mechanisms:</a:t>
            </a:r>
          </a:p>
          <a:p>
            <a:r>
              <a:rPr lang="en-GB" sz="1400" dirty="0" smtClean="0"/>
              <a:t>What is negative feedback?</a:t>
            </a:r>
          </a:p>
          <a:p>
            <a:r>
              <a:rPr lang="en-GB" sz="1400" dirty="0" smtClean="0"/>
              <a:t>How does it help to control homeostatic processes?</a:t>
            </a:r>
          </a:p>
          <a:p>
            <a:r>
              <a:rPr lang="en-GB" sz="1400" dirty="0" smtClean="0"/>
              <a:t>How does it differ from positive feedback?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96336" y="764704"/>
            <a:ext cx="1368152" cy="984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words:</a:t>
            </a:r>
            <a:endParaRPr lang="en-GB" sz="1400" dirty="0" smtClean="0"/>
          </a:p>
          <a:p>
            <a:r>
              <a:rPr lang="en-GB" sz="1400" dirty="0" smtClean="0"/>
              <a:t>homeostatic, hypothalamus, </a:t>
            </a:r>
            <a:endParaRPr lang="en-GB" sz="1600" dirty="0"/>
          </a:p>
        </p:txBody>
      </p:sp>
      <p:sp>
        <p:nvSpPr>
          <p:cNvPr id="6" name="Rectangle 5"/>
          <p:cNvSpPr/>
          <p:nvPr/>
        </p:nvSpPr>
        <p:spPr>
          <a:xfrm>
            <a:off x="179512" y="1956320"/>
            <a:ext cx="4320480" cy="46410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GB" sz="1400" dirty="0" smtClean="0"/>
              <a:t>Explain negative feedback:</a:t>
            </a:r>
            <a:endParaRPr lang="en-GB" sz="1400" dirty="0"/>
          </a:p>
        </p:txBody>
      </p:sp>
      <p:sp>
        <p:nvSpPr>
          <p:cNvPr id="7" name="Rectangle 6"/>
          <p:cNvSpPr/>
          <p:nvPr/>
        </p:nvSpPr>
        <p:spPr>
          <a:xfrm>
            <a:off x="4716016" y="1956320"/>
            <a:ext cx="4248472" cy="46410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GB" sz="1400" dirty="0" smtClean="0"/>
              <a:t>Explain positive feedback: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17473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5: Chapter 13: Feedback mechanisms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6192688" cy="984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13.2 Control of oestrous cycle:</a:t>
            </a:r>
          </a:p>
          <a:p>
            <a:r>
              <a:rPr lang="en-GB" sz="1400" dirty="0" smtClean="0"/>
              <a:t>Which hormones are involved in the control of oestrous cycles?</a:t>
            </a:r>
          </a:p>
          <a:p>
            <a:r>
              <a:rPr lang="en-GB" sz="1400" dirty="0" smtClean="0"/>
              <a:t>How do these hormones interact in the control of human menstrual cycle?</a:t>
            </a:r>
          </a:p>
          <a:p>
            <a:r>
              <a:rPr lang="en-GB" sz="1400" dirty="0" smtClean="0"/>
              <a:t>How are different forms of feedback loop involved in this control?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8224" y="764704"/>
            <a:ext cx="2376264" cy="984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words: </a:t>
            </a:r>
            <a:r>
              <a:rPr lang="en-GB" sz="1400" dirty="0" smtClean="0"/>
              <a:t>follicle-stimulating hormone (FSH), luteinising hormone (LH), oestrogen, progesterone, </a:t>
            </a:r>
            <a:endParaRPr lang="en-GB" sz="1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44" t="8658" r="48340" b="30312"/>
          <a:stretch/>
        </p:blipFill>
        <p:spPr>
          <a:xfrm>
            <a:off x="4690928" y="2996952"/>
            <a:ext cx="4273560" cy="28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90928" y="1956320"/>
            <a:ext cx="4273560" cy="464103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Fill in the diagram to show how the hormones interact in the menstrual cycle: </a:t>
            </a:r>
            <a:endParaRPr lang="en-GB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3912" t="20469" r="43912" b="22438"/>
          <a:stretch/>
        </p:blipFill>
        <p:spPr>
          <a:xfrm>
            <a:off x="212322" y="1956319"/>
            <a:ext cx="1695382" cy="464103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051720" y="1956319"/>
            <a:ext cx="2520280" cy="46410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State the role of each hormone:</a:t>
            </a:r>
          </a:p>
          <a:p>
            <a:r>
              <a:rPr lang="en-GB" sz="1400" dirty="0" smtClean="0"/>
              <a:t>FSH:</a:t>
            </a:r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>LH: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 smtClean="0"/>
          </a:p>
          <a:p>
            <a:r>
              <a:rPr lang="en-GB" sz="1400" dirty="0" smtClean="0"/>
              <a:t>Oestrogen:</a:t>
            </a:r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>Progesterone: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4642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5: Chapter 13: Feedback mechanisms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755412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Exam questions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1322184"/>
            <a:ext cx="4320480" cy="52751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The graph shows the concentration of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four hormones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 a woman’s blood during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one oestrous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r>
              <a:rPr lang="en-GB" sz="1400" dirty="0" smtClean="0"/>
              <a:t>Explain </a:t>
            </a:r>
            <a:r>
              <a:rPr lang="en-GB" sz="1400" dirty="0"/>
              <a:t>how the graph supports the following statements.</a:t>
            </a:r>
          </a:p>
          <a:p>
            <a:r>
              <a:rPr lang="en-GB" sz="1400" dirty="0" smtClean="0"/>
              <a:t>Oestrogen </a:t>
            </a:r>
            <a:r>
              <a:rPr lang="en-GB" sz="1400" dirty="0"/>
              <a:t>causes the release of LH.</a:t>
            </a:r>
          </a:p>
          <a:p>
            <a:endParaRPr lang="en-GB" sz="1400" dirty="0" smtClean="0"/>
          </a:p>
          <a:p>
            <a:endParaRPr lang="en-GB" sz="1400" i="1" dirty="0"/>
          </a:p>
          <a:p>
            <a:pPr algn="r"/>
            <a:r>
              <a:rPr lang="en-GB" sz="1400" i="1" dirty="0" smtClean="0"/>
              <a:t>(</a:t>
            </a:r>
            <a:r>
              <a:rPr lang="en-GB" sz="1400" i="1" dirty="0"/>
              <a:t>1 mark)</a:t>
            </a:r>
          </a:p>
          <a:p>
            <a:r>
              <a:rPr lang="en-GB" sz="1400" dirty="0" smtClean="0"/>
              <a:t>The </a:t>
            </a:r>
            <a:r>
              <a:rPr lang="en-GB" sz="1400" dirty="0"/>
              <a:t>woman did </a:t>
            </a:r>
            <a:r>
              <a:rPr lang="en-GB" sz="1400" b="1" dirty="0"/>
              <a:t>not </a:t>
            </a:r>
            <a:r>
              <a:rPr lang="en-GB" sz="1400" dirty="0"/>
              <a:t>become pregnant during this cycle.</a:t>
            </a:r>
          </a:p>
          <a:p>
            <a:endParaRPr lang="en-GB" sz="1400" dirty="0" smtClean="0"/>
          </a:p>
          <a:p>
            <a:endParaRPr lang="en-GB" sz="1400" i="1" dirty="0"/>
          </a:p>
          <a:p>
            <a:pPr algn="r"/>
            <a:r>
              <a:rPr lang="en-GB" sz="1400" i="1" dirty="0" smtClean="0"/>
              <a:t>(</a:t>
            </a:r>
            <a:r>
              <a:rPr lang="en-GB" sz="1400" i="1" dirty="0"/>
              <a:t>1 mark)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132856"/>
            <a:ext cx="4144966" cy="19442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84295" y="1322184"/>
            <a:ext cx="4265819" cy="52751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GB" sz="1400" dirty="0" err="1"/>
              <a:t>Implanon</a:t>
            </a:r>
            <a:r>
              <a:rPr lang="en-GB" sz="1400" dirty="0"/>
              <a:t> is a contraceptive device that is inserted under a woman’s skin and </a:t>
            </a:r>
            <a:r>
              <a:rPr lang="en-GB" sz="1400" dirty="0" smtClean="0"/>
              <a:t>prevents pregnancy </a:t>
            </a:r>
            <a:r>
              <a:rPr lang="en-GB" sz="1400" dirty="0"/>
              <a:t>for up to three years. It is a small rod that continuously </a:t>
            </a:r>
            <a:r>
              <a:rPr lang="en-GB" sz="1400" dirty="0" smtClean="0"/>
              <a:t>releases progesterone </a:t>
            </a:r>
            <a:r>
              <a:rPr lang="en-GB" sz="1400" dirty="0"/>
              <a:t>into her blood. This progesterone prevents fertilisation from taking place.</a:t>
            </a:r>
          </a:p>
          <a:p>
            <a:r>
              <a:rPr lang="en-GB" sz="1400" dirty="0" smtClean="0"/>
              <a:t>Explain </a:t>
            </a:r>
            <a:r>
              <a:rPr lang="en-GB" sz="1400" dirty="0"/>
              <a:t>how </a:t>
            </a:r>
            <a:r>
              <a:rPr lang="en-GB" sz="1400" dirty="0" err="1"/>
              <a:t>Implanon</a:t>
            </a:r>
            <a:r>
              <a:rPr lang="en-GB" sz="1400" dirty="0"/>
              <a:t> prevents fertilisation from taking place.</a:t>
            </a:r>
          </a:p>
          <a:p>
            <a:endParaRPr lang="en-GB" sz="1400" i="1" dirty="0" smtClean="0"/>
          </a:p>
          <a:p>
            <a:endParaRPr lang="en-GB" sz="1400" i="1" dirty="0"/>
          </a:p>
          <a:p>
            <a:endParaRPr lang="en-GB" sz="1400" i="1" dirty="0" smtClean="0"/>
          </a:p>
          <a:p>
            <a:endParaRPr lang="en-GB" sz="1400" i="1" dirty="0"/>
          </a:p>
          <a:p>
            <a:endParaRPr lang="en-GB" sz="1400" i="1" dirty="0" smtClean="0"/>
          </a:p>
          <a:p>
            <a:endParaRPr lang="en-GB" sz="1400" i="1" dirty="0"/>
          </a:p>
          <a:p>
            <a:endParaRPr lang="en-GB" sz="1400" i="1" dirty="0" smtClean="0"/>
          </a:p>
          <a:p>
            <a:endParaRPr lang="en-GB" sz="1400" i="1" dirty="0"/>
          </a:p>
          <a:p>
            <a:pPr algn="r"/>
            <a:r>
              <a:rPr lang="en-GB" sz="1400" i="1" dirty="0" smtClean="0"/>
              <a:t>(</a:t>
            </a:r>
            <a:r>
              <a:rPr lang="en-GB" sz="1400" i="1" dirty="0"/>
              <a:t>4 marks)</a:t>
            </a:r>
          </a:p>
          <a:p>
            <a:r>
              <a:rPr lang="en-GB" sz="1400" dirty="0" smtClean="0"/>
              <a:t>Suggest </a:t>
            </a:r>
            <a:r>
              <a:rPr lang="en-GB" sz="1400" b="1" dirty="0"/>
              <a:t>one </a:t>
            </a:r>
            <a:r>
              <a:rPr lang="en-GB" sz="1400" dirty="0"/>
              <a:t>advantage of using </a:t>
            </a:r>
            <a:r>
              <a:rPr lang="en-GB" sz="1400" dirty="0" err="1" smtClean="0"/>
              <a:t>Implanon</a:t>
            </a:r>
            <a:r>
              <a:rPr lang="en-GB" sz="1400" dirty="0" smtClean="0"/>
              <a:t> </a:t>
            </a:r>
            <a:r>
              <a:rPr lang="en-GB" sz="1400" dirty="0"/>
              <a:t>rather than an oral contraceptive.</a:t>
            </a:r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pPr algn="r"/>
            <a:r>
              <a:rPr lang="en-GB" sz="1400" i="1" dirty="0"/>
              <a:t>(1 mark)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0408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5: Chapter 9: Response to stimuli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532859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9.2 Nervous control:</a:t>
            </a:r>
          </a:p>
          <a:p>
            <a:r>
              <a:rPr lang="en-GB" sz="1400" dirty="0" smtClean="0"/>
              <a:t>How does a simple reflex arc work?</a:t>
            </a:r>
          </a:p>
          <a:p>
            <a:r>
              <a:rPr lang="en-GB" sz="1400" dirty="0" smtClean="0"/>
              <a:t>What roles do sensory, intermediate and motor neurone play in a reflex arc?</a:t>
            </a:r>
            <a:endParaRPr lang="en-GB" sz="1400" dirty="0"/>
          </a:p>
          <a:p>
            <a:r>
              <a:rPr lang="en-GB" sz="1400" dirty="0" smtClean="0"/>
              <a:t>How do reflex arcs prevent damage to the body?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52120" y="764704"/>
            <a:ext cx="331236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words:</a:t>
            </a:r>
            <a:endParaRPr lang="en-GB" sz="1400" dirty="0" smtClean="0"/>
          </a:p>
          <a:p>
            <a:r>
              <a:rPr lang="en-GB" sz="1400" dirty="0" smtClean="0"/>
              <a:t>neurones, effector, synapse, motor, sensory, central nervous system, peripheral nervous system, voluntary, autonomic, spinal cord</a:t>
            </a:r>
            <a:endParaRPr lang="en-GB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134" y="2528275"/>
            <a:ext cx="5170338" cy="190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2171764"/>
            <a:ext cx="3024336" cy="44255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Complete the diagram to show the organisation of the nervous system: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2708920"/>
            <a:ext cx="1296144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Nervous system</a:t>
            </a:r>
            <a:endParaRPr lang="en-GB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907704" y="3212976"/>
            <a:ext cx="100811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200" dirty="0" smtClean="0"/>
          </a:p>
          <a:p>
            <a:endParaRPr lang="en-GB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21866" y="3212975"/>
            <a:ext cx="100811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200" dirty="0" smtClean="0"/>
          </a:p>
          <a:p>
            <a:endParaRPr lang="en-GB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714004" y="4027131"/>
            <a:ext cx="55374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Brain</a:t>
            </a:r>
            <a:endParaRPr lang="en-GB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472606" y="4027131"/>
            <a:ext cx="55374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GB" sz="1200" dirty="0"/>
          </a:p>
          <a:p>
            <a:pPr algn="ctr"/>
            <a:endParaRPr lang="en-GB" sz="12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819498" y="4911551"/>
            <a:ext cx="131234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Motor nervous system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5128" y="4941168"/>
            <a:ext cx="1314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GB" sz="1200" dirty="0" smtClean="0"/>
          </a:p>
          <a:p>
            <a:pPr algn="ctr"/>
            <a:endParaRPr lang="en-GB" sz="12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1819498" y="5853898"/>
            <a:ext cx="131234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GB" sz="1200" dirty="0" smtClean="0"/>
          </a:p>
          <a:p>
            <a:pPr algn="ctr"/>
            <a:endParaRPr lang="en-GB" sz="12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09259" y="5853897"/>
            <a:ext cx="131234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Voluntary nervous system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691680" y="3006244"/>
            <a:ext cx="0" cy="627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25922" y="3068960"/>
            <a:ext cx="13858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0" idx="0"/>
          </p:cNvCxnSpPr>
          <p:nvPr/>
        </p:nvCxnSpPr>
        <p:spPr>
          <a:xfrm>
            <a:off x="1025922" y="3068960"/>
            <a:ext cx="0" cy="1440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7" idx="0"/>
          </p:cNvCxnSpPr>
          <p:nvPr/>
        </p:nvCxnSpPr>
        <p:spPr>
          <a:xfrm>
            <a:off x="2411760" y="3068960"/>
            <a:ext cx="0" cy="1440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9" name="Straight Connector 1028"/>
          <p:cNvCxnSpPr>
            <a:stCxn id="7" idx="2"/>
          </p:cNvCxnSpPr>
          <p:nvPr/>
        </p:nvCxnSpPr>
        <p:spPr>
          <a:xfrm>
            <a:off x="2411760" y="3674641"/>
            <a:ext cx="0" cy="1864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1" name="Straight Connector 1030"/>
          <p:cNvCxnSpPr/>
          <p:nvPr/>
        </p:nvCxnSpPr>
        <p:spPr>
          <a:xfrm>
            <a:off x="1990874" y="3861048"/>
            <a:ext cx="7586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4" name="Straight Connector 1033"/>
          <p:cNvCxnSpPr>
            <a:stCxn id="11" idx="0"/>
          </p:cNvCxnSpPr>
          <p:nvPr/>
        </p:nvCxnSpPr>
        <p:spPr>
          <a:xfrm flipV="1">
            <a:off x="1990874" y="3861048"/>
            <a:ext cx="0" cy="1660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6" name="Straight Connector 1035"/>
          <p:cNvCxnSpPr>
            <a:stCxn id="12" idx="0"/>
          </p:cNvCxnSpPr>
          <p:nvPr/>
        </p:nvCxnSpPr>
        <p:spPr>
          <a:xfrm flipV="1">
            <a:off x="2749476" y="3861048"/>
            <a:ext cx="0" cy="1660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1" name="Straight Connector 1040"/>
          <p:cNvCxnSpPr>
            <a:stCxn id="10" idx="2"/>
          </p:cNvCxnSpPr>
          <p:nvPr/>
        </p:nvCxnSpPr>
        <p:spPr>
          <a:xfrm>
            <a:off x="1025922" y="3674640"/>
            <a:ext cx="0" cy="10505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3" name="Straight Connector 1042"/>
          <p:cNvCxnSpPr>
            <a:stCxn id="16" idx="0"/>
          </p:cNvCxnSpPr>
          <p:nvPr/>
        </p:nvCxnSpPr>
        <p:spPr>
          <a:xfrm flipV="1">
            <a:off x="912128" y="4725144"/>
            <a:ext cx="0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5" name="Straight Connector 1044"/>
          <p:cNvCxnSpPr/>
          <p:nvPr/>
        </p:nvCxnSpPr>
        <p:spPr>
          <a:xfrm>
            <a:off x="912128" y="4725144"/>
            <a:ext cx="15604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3" name="Straight Connector 1052"/>
          <p:cNvCxnSpPr>
            <a:stCxn id="14" idx="0"/>
          </p:cNvCxnSpPr>
          <p:nvPr/>
        </p:nvCxnSpPr>
        <p:spPr>
          <a:xfrm flipH="1" flipV="1">
            <a:off x="2472606" y="4725144"/>
            <a:ext cx="3063" cy="1864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6" name="Straight Connector 1055"/>
          <p:cNvCxnSpPr>
            <a:stCxn id="14" idx="2"/>
            <a:endCxn id="17" idx="0"/>
          </p:cNvCxnSpPr>
          <p:nvPr/>
        </p:nvCxnSpPr>
        <p:spPr>
          <a:xfrm>
            <a:off x="2475669" y="5373216"/>
            <a:ext cx="0" cy="4806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9" name="Straight Connector 1058"/>
          <p:cNvCxnSpPr/>
          <p:nvPr/>
        </p:nvCxnSpPr>
        <p:spPr>
          <a:xfrm flipH="1">
            <a:off x="965430" y="5589240"/>
            <a:ext cx="150717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1" name="Straight Connector 1060"/>
          <p:cNvCxnSpPr>
            <a:stCxn id="18" idx="0"/>
          </p:cNvCxnSpPr>
          <p:nvPr/>
        </p:nvCxnSpPr>
        <p:spPr>
          <a:xfrm flipV="1">
            <a:off x="965430" y="5589240"/>
            <a:ext cx="0" cy="2646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5" name="TextBox 1064"/>
          <p:cNvSpPr txBox="1"/>
          <p:nvPr/>
        </p:nvSpPr>
        <p:spPr>
          <a:xfrm>
            <a:off x="3397548" y="2171764"/>
            <a:ext cx="5566940" cy="23170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Label the diagram to show how the nerves are arranged in the spinal cord:</a:t>
            </a:r>
            <a:endParaRPr lang="en-GB" sz="1400" dirty="0"/>
          </a:p>
        </p:txBody>
      </p:sp>
      <p:sp>
        <p:nvSpPr>
          <p:cNvPr id="1066" name="TextBox 1065"/>
          <p:cNvSpPr txBox="1"/>
          <p:nvPr/>
        </p:nvSpPr>
        <p:spPr>
          <a:xfrm>
            <a:off x="3397548" y="4704819"/>
            <a:ext cx="5566940" cy="18925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Describe the reflex arc that occurs when you touch a hot object: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/>
          </a:p>
          <a:p>
            <a:r>
              <a:rPr lang="en-GB" sz="1400" dirty="0" smtClean="0"/>
              <a:t>Explain why reflex arcs are important: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12328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5: Chapter 14: Genetic control of protein structure and function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5436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14.1 Structure of ribonucleic acid:</a:t>
            </a:r>
          </a:p>
          <a:p>
            <a:r>
              <a:rPr lang="en-GB" sz="1400" dirty="0" smtClean="0"/>
              <a:t>What is the genetic code and what are its main features?</a:t>
            </a:r>
          </a:p>
          <a:p>
            <a:r>
              <a:rPr lang="en-GB" sz="1400" dirty="0" smtClean="0"/>
              <a:t>What is the structure of ribonucleic acid (RNA)?</a:t>
            </a:r>
          </a:p>
          <a:p>
            <a:r>
              <a:rPr lang="en-GB" sz="1400" dirty="0" smtClean="0"/>
              <a:t>What are the structure and the role of messenger RNA (mRNA)?</a:t>
            </a:r>
          </a:p>
          <a:p>
            <a:r>
              <a:rPr lang="en-GB" sz="1400" dirty="0" smtClean="0"/>
              <a:t>What are the structure and the role of transfer RNA (</a:t>
            </a:r>
            <a:r>
              <a:rPr lang="en-GB" sz="1400" dirty="0" err="1" smtClean="0"/>
              <a:t>tRNA</a:t>
            </a:r>
            <a:r>
              <a:rPr lang="en-GB" sz="1400" dirty="0" smtClean="0"/>
              <a:t>)?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788510"/>
            <a:ext cx="3168352" cy="11765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</a:t>
            </a:r>
            <a:r>
              <a:rPr lang="en-GB" sz="1600" dirty="0" smtClean="0"/>
              <a:t>:</a:t>
            </a:r>
            <a:endParaRPr lang="en-GB" sz="1400" dirty="0" smtClean="0"/>
          </a:p>
          <a:p>
            <a:r>
              <a:rPr lang="en-GB" sz="1400" dirty="0"/>
              <a:t>m</a:t>
            </a:r>
            <a:r>
              <a:rPr lang="en-GB" sz="1400" dirty="0" smtClean="0"/>
              <a:t>essenger RNA, codon, ribonucleic acid, polymer, pentose sugar, transfer RNA, anticodon</a:t>
            </a:r>
            <a:endParaRPr lang="en-GB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79511" y="2132856"/>
            <a:ext cx="6091531" cy="20948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State the features of the genetic code and give their function: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444208" y="2132856"/>
            <a:ext cx="2520280" cy="43924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Label the structures of RNA:</a:t>
            </a:r>
            <a:endParaRPr lang="en-GB" sz="1400" dirty="0"/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6588224" y="2636912"/>
            <a:ext cx="2203099" cy="3708000"/>
            <a:chOff x="6944940" y="3284984"/>
            <a:chExt cx="1947540" cy="327787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41698" t="22438" r="41699" b="29526"/>
            <a:stretch/>
          </p:blipFill>
          <p:spPr>
            <a:xfrm>
              <a:off x="6944940" y="3284984"/>
              <a:ext cx="1947540" cy="3167912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7020272" y="3356552"/>
              <a:ext cx="360000" cy="3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gular Pentagon 8"/>
            <p:cNvSpPr/>
            <p:nvPr/>
          </p:nvSpPr>
          <p:spPr>
            <a:xfrm>
              <a:off x="7308304" y="3572936"/>
              <a:ext cx="504056" cy="504096"/>
            </a:xfrm>
            <a:prstGeom prst="pentagon">
              <a:avLst/>
            </a:prstGeom>
            <a:solidFill>
              <a:srgbClr val="F79B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28384" y="3572936"/>
              <a:ext cx="864096" cy="359680"/>
            </a:xfrm>
            <a:prstGeom prst="rect">
              <a:avLst/>
            </a:prstGeom>
            <a:solidFill>
              <a:srgbClr val="F331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028384" y="4331565"/>
              <a:ext cx="864096" cy="35968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028384" y="5161882"/>
              <a:ext cx="864096" cy="35968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028384" y="5911687"/>
              <a:ext cx="864096" cy="3596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20272" y="6381328"/>
              <a:ext cx="360060" cy="1815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79510" y="4430495"/>
            <a:ext cx="2936389" cy="20948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Describe the structure and role of messenger RNA:</a:t>
            </a:r>
            <a:endParaRPr lang="en-GB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289066" y="4430495"/>
            <a:ext cx="2981976" cy="20948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Describe the structure and role of transfer RNA: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05070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5: Chapter 14: Genetic control of protein structure and function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5436000" cy="984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14.2 Polypeptide synthesis – transcription and splicing:</a:t>
            </a:r>
          </a:p>
          <a:p>
            <a:r>
              <a:rPr lang="en-GB" sz="1400" dirty="0" smtClean="0"/>
              <a:t>How is pre-messenger RNA produced from DNA in the process called transcription?</a:t>
            </a:r>
          </a:p>
          <a:p>
            <a:r>
              <a:rPr lang="en-GB" sz="1400" dirty="0" smtClean="0"/>
              <a:t>How is pre-messenger RNA modified to form messenger RNA?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764704"/>
            <a:ext cx="3168352" cy="984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</a:t>
            </a:r>
            <a:r>
              <a:rPr lang="en-GB" sz="1600" dirty="0" smtClean="0"/>
              <a:t>:</a:t>
            </a:r>
            <a:endParaRPr lang="en-GB" sz="1400" dirty="0" smtClean="0"/>
          </a:p>
          <a:p>
            <a:r>
              <a:rPr lang="en-GB" sz="1400" dirty="0" smtClean="0"/>
              <a:t>nucleotides, transcription, translation, DNA replication, DNA helicase, hydrogen bonds, template strand, </a:t>
            </a:r>
            <a:endParaRPr lang="en-GB" sz="1600" dirty="0"/>
          </a:p>
        </p:txBody>
      </p:sp>
      <p:sp>
        <p:nvSpPr>
          <p:cNvPr id="6" name="Rectangle 5"/>
          <p:cNvSpPr/>
          <p:nvPr/>
        </p:nvSpPr>
        <p:spPr>
          <a:xfrm>
            <a:off x="179512" y="1956320"/>
            <a:ext cx="4320480" cy="46410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the process of transcription, use diagrams to help: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84295" y="1956320"/>
            <a:ext cx="4265819" cy="46410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Describe the process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splicing,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use diagrams to help: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57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772816"/>
            <a:ext cx="8784976" cy="482453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Explain the process of translation in protein synthesis:</a:t>
            </a:r>
            <a:endParaRPr lang="en-GB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5: Chapter 14: Genetic control of protein structure and function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583264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14.3 Polypeptide synthesis - translation:</a:t>
            </a:r>
          </a:p>
          <a:p>
            <a:r>
              <a:rPr lang="en-GB" sz="1400" dirty="0" smtClean="0"/>
              <a:t>How is polypeptide synthesised during the process of translation?</a:t>
            </a:r>
          </a:p>
          <a:p>
            <a:r>
              <a:rPr lang="en-GB" sz="1400" dirty="0" smtClean="0"/>
              <a:t>What are the roles of messenger RNA and transfer RNA in translation?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28184" y="764704"/>
            <a:ext cx="2736304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</a:t>
            </a:r>
            <a:r>
              <a:rPr lang="en-GB" sz="1600" dirty="0" smtClean="0"/>
              <a:t>:</a:t>
            </a:r>
            <a:endParaRPr lang="en-GB" sz="1400" dirty="0"/>
          </a:p>
          <a:p>
            <a:r>
              <a:rPr lang="en-GB" sz="1400" dirty="0" smtClean="0"/>
              <a:t>codons, anticodons, peptide bond</a:t>
            </a:r>
            <a:endParaRPr lang="en-GB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5019" t="20469" r="45019" b="20469"/>
          <a:stretch/>
        </p:blipFill>
        <p:spPr>
          <a:xfrm>
            <a:off x="7488480" y="1845344"/>
            <a:ext cx="1404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8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5: Chapter 14: Genetic control of protein structure and function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6840760" cy="14157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14.4 Gene mutation:</a:t>
            </a:r>
          </a:p>
          <a:p>
            <a:r>
              <a:rPr lang="en-GB" sz="1400" dirty="0" smtClean="0"/>
              <a:t>What is gene mutation?</a:t>
            </a:r>
          </a:p>
          <a:p>
            <a:r>
              <a:rPr lang="en-GB" sz="1400" dirty="0" smtClean="0"/>
              <a:t>How do deletion and substitution of bases result in different amino acid sequences in </a:t>
            </a:r>
            <a:r>
              <a:rPr lang="en-GB" sz="1400" dirty="0" smtClean="0"/>
              <a:t>polypeptides</a:t>
            </a:r>
            <a:r>
              <a:rPr lang="en-GB" sz="1400" dirty="0" smtClean="0"/>
              <a:t>?</a:t>
            </a:r>
          </a:p>
          <a:p>
            <a:r>
              <a:rPr lang="en-GB" sz="1400" dirty="0" smtClean="0"/>
              <a:t>Why do some mutations not result in changed amino acid sequences?</a:t>
            </a:r>
          </a:p>
          <a:p>
            <a:r>
              <a:rPr lang="en-GB" sz="1400" dirty="0" smtClean="0"/>
              <a:t>How is cell division genetically controlled?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4288" y="764704"/>
            <a:ext cx="1800200" cy="14157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</a:t>
            </a:r>
            <a:r>
              <a:rPr lang="en-GB" sz="1600" dirty="0" smtClean="0"/>
              <a:t>:</a:t>
            </a:r>
            <a:endParaRPr lang="en-GB" sz="1400" dirty="0" smtClean="0"/>
          </a:p>
          <a:p>
            <a:r>
              <a:rPr lang="en-GB" sz="1400" dirty="0" smtClean="0"/>
              <a:t>mutation, discontinuous variation, codons, </a:t>
            </a:r>
            <a:endParaRPr lang="en-GB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2420888"/>
            <a:ext cx="4320480" cy="2016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Explain what gene mutation is and give some of the causes of gene mutation: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2420888"/>
            <a:ext cx="4320480" cy="2016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Explain the process of gene mutation through substitution of bases: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4677524"/>
            <a:ext cx="4320480" cy="19198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Explain the process of gene mutation through deletion of bases: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4677524"/>
            <a:ext cx="4320480" cy="19198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Explain how cell division is genetically controlled: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7478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5: Chapter 14: Genetic control of protein structure and function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755412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Exam questions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322184"/>
            <a:ext cx="4320480" cy="52751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GB" sz="1400" dirty="0"/>
              <a:t>Complete the table to show the differences between DNA, mRNA and </a:t>
            </a:r>
            <a:r>
              <a:rPr lang="en-GB" sz="1400" dirty="0" err="1"/>
              <a:t>tRNA</a:t>
            </a:r>
            <a:r>
              <a:rPr lang="en-GB" sz="1400" dirty="0"/>
              <a:t>.</a:t>
            </a:r>
          </a:p>
          <a:p>
            <a:endParaRPr lang="en-GB" sz="1400" i="1" dirty="0" smtClean="0"/>
          </a:p>
          <a:p>
            <a:endParaRPr lang="en-GB" sz="1400" i="1" dirty="0"/>
          </a:p>
          <a:p>
            <a:endParaRPr lang="en-GB" sz="1400" i="1" dirty="0" smtClean="0"/>
          </a:p>
          <a:p>
            <a:endParaRPr lang="en-GB" sz="1400" i="1" dirty="0"/>
          </a:p>
          <a:p>
            <a:endParaRPr lang="en-GB" sz="1400" i="1" dirty="0" smtClean="0"/>
          </a:p>
          <a:p>
            <a:endParaRPr lang="en-GB" sz="1400" i="1" dirty="0"/>
          </a:p>
          <a:p>
            <a:endParaRPr lang="en-GB" sz="1400" i="1" dirty="0" smtClean="0"/>
          </a:p>
          <a:p>
            <a:endParaRPr lang="en-GB" sz="1400" i="1" dirty="0"/>
          </a:p>
          <a:p>
            <a:endParaRPr lang="en-GB" sz="1400" i="1" dirty="0" smtClean="0"/>
          </a:p>
          <a:p>
            <a:pPr algn="r"/>
            <a:r>
              <a:rPr lang="en-GB" sz="1400" i="1" dirty="0" smtClean="0"/>
              <a:t>(</a:t>
            </a:r>
            <a:r>
              <a:rPr lang="en-GB" sz="1400" i="1" dirty="0"/>
              <a:t>2 marks)</a:t>
            </a:r>
          </a:p>
          <a:p>
            <a:endParaRPr lang="en-GB" sz="1400" dirty="0" smtClean="0"/>
          </a:p>
          <a:p>
            <a:r>
              <a:rPr lang="en-GB" sz="1400" dirty="0" smtClean="0"/>
              <a:t>The </a:t>
            </a:r>
            <a:r>
              <a:rPr lang="en-GB" sz="1400" dirty="0"/>
              <a:t>diagram shows the bases on one strand of a piece of DNA</a:t>
            </a:r>
            <a:r>
              <a:rPr lang="en-GB" sz="1400" dirty="0" smtClean="0"/>
              <a:t>.</a:t>
            </a:r>
            <a:endParaRPr lang="en-GB" sz="1400" dirty="0"/>
          </a:p>
        </p:txBody>
      </p:sp>
      <p:sp>
        <p:nvSpPr>
          <p:cNvPr id="7" name="Rectangle 6"/>
          <p:cNvSpPr/>
          <p:nvPr/>
        </p:nvSpPr>
        <p:spPr>
          <a:xfrm>
            <a:off x="4684295" y="1322184"/>
            <a:ext cx="4265819" cy="52751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GB" sz="1400" dirty="0" smtClean="0"/>
              <a:t>In </a:t>
            </a:r>
            <a:r>
              <a:rPr lang="en-GB" sz="1400" dirty="0"/>
              <a:t>the space below, give the sequence of bases on the pre-mRNA transcribed from </a:t>
            </a:r>
            <a:r>
              <a:rPr lang="en-GB" sz="1400" dirty="0" smtClean="0"/>
              <a:t>this strand</a:t>
            </a:r>
            <a:r>
              <a:rPr lang="en-GB" sz="1400" dirty="0"/>
              <a:t>.</a:t>
            </a:r>
          </a:p>
          <a:p>
            <a:endParaRPr lang="en-GB" sz="1400" i="1" dirty="0" smtClean="0"/>
          </a:p>
          <a:p>
            <a:endParaRPr lang="en-GB" sz="1400" i="1" dirty="0" smtClean="0"/>
          </a:p>
          <a:p>
            <a:endParaRPr lang="en-GB" sz="1400" i="1" dirty="0"/>
          </a:p>
          <a:p>
            <a:endParaRPr lang="en-GB" sz="1400" i="1" dirty="0" smtClean="0"/>
          </a:p>
          <a:p>
            <a:endParaRPr lang="en-GB" sz="1400" i="1" dirty="0"/>
          </a:p>
          <a:p>
            <a:endParaRPr lang="en-GB" sz="1400" i="1" dirty="0" smtClean="0"/>
          </a:p>
          <a:p>
            <a:endParaRPr lang="en-GB" sz="1400" i="1" dirty="0"/>
          </a:p>
          <a:p>
            <a:endParaRPr lang="en-GB" sz="1400" i="1" dirty="0" smtClean="0"/>
          </a:p>
          <a:p>
            <a:endParaRPr lang="en-GB" sz="1400" i="1" dirty="0"/>
          </a:p>
          <a:p>
            <a:pPr algn="r"/>
            <a:r>
              <a:rPr lang="en-GB" sz="1400" i="1" dirty="0" smtClean="0"/>
              <a:t>(</a:t>
            </a:r>
            <a:r>
              <a:rPr lang="en-GB" sz="1400" i="1" dirty="0"/>
              <a:t>2 marks)</a:t>
            </a:r>
          </a:p>
          <a:p>
            <a:r>
              <a:rPr lang="en-GB" sz="1400" dirty="0" smtClean="0"/>
              <a:t>In </a:t>
            </a:r>
            <a:r>
              <a:rPr lang="en-GB" sz="1400" dirty="0"/>
              <a:t>the space below, give the sequence of bases on the mRNA produced by splicing </a:t>
            </a:r>
            <a:r>
              <a:rPr lang="en-GB" sz="1400" dirty="0" smtClean="0"/>
              <a:t>this piece </a:t>
            </a:r>
            <a:r>
              <a:rPr lang="en-GB" sz="1400" dirty="0"/>
              <a:t>of pre-mRNA.</a:t>
            </a:r>
          </a:p>
          <a:p>
            <a:endParaRPr lang="en-GB" sz="1400" i="1" dirty="0" smtClean="0"/>
          </a:p>
          <a:p>
            <a:endParaRPr lang="en-GB" sz="1400" i="1" dirty="0"/>
          </a:p>
          <a:p>
            <a:endParaRPr lang="en-GB" sz="1400" i="1" dirty="0" smtClean="0"/>
          </a:p>
          <a:p>
            <a:endParaRPr lang="en-GB" sz="1400" i="1" dirty="0"/>
          </a:p>
          <a:p>
            <a:endParaRPr lang="en-GB" sz="1400" i="1" dirty="0" smtClean="0"/>
          </a:p>
          <a:p>
            <a:endParaRPr lang="en-GB" sz="1400" i="1" dirty="0"/>
          </a:p>
          <a:p>
            <a:endParaRPr lang="en-GB" sz="1400" i="1" dirty="0" smtClean="0"/>
          </a:p>
          <a:p>
            <a:endParaRPr lang="en-GB" sz="1400" i="1" dirty="0"/>
          </a:p>
          <a:p>
            <a:pPr algn="r"/>
            <a:r>
              <a:rPr lang="en-GB" sz="1400" i="1" dirty="0" smtClean="0"/>
              <a:t>(</a:t>
            </a:r>
            <a:r>
              <a:rPr lang="en-GB" sz="1400" i="1" dirty="0"/>
              <a:t>1 mark)</a:t>
            </a:r>
            <a:endParaRPr lang="en-GB" sz="1400" i="1" dirty="0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916831"/>
            <a:ext cx="4176000" cy="172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581128"/>
            <a:ext cx="4165667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6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5: Chapter 14: Genetic control of protein structure and function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755412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Exam questions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322184"/>
            <a:ext cx="4320480" cy="52751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GB" sz="1400" dirty="0"/>
              <a:t>The diagram shows part of a pre-mRNA molecule.</a:t>
            </a:r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>Name </a:t>
            </a:r>
            <a:r>
              <a:rPr lang="en-GB" sz="1400" dirty="0"/>
              <a:t>the </a:t>
            </a:r>
            <a:r>
              <a:rPr lang="en-GB" sz="1400" b="1" dirty="0"/>
              <a:t>two </a:t>
            </a:r>
            <a:r>
              <a:rPr lang="en-GB" sz="1400" dirty="0"/>
              <a:t>substances that make up part </a:t>
            </a:r>
            <a:r>
              <a:rPr lang="en-GB" sz="1400" b="1" dirty="0"/>
              <a:t>X</a:t>
            </a:r>
            <a:r>
              <a:rPr lang="en-GB" sz="1400" dirty="0"/>
              <a:t>.</a:t>
            </a:r>
          </a:p>
          <a:p>
            <a:r>
              <a:rPr lang="en-GB" sz="1400" dirty="0" smtClean="0"/>
              <a:t>………...……………… </a:t>
            </a:r>
            <a:r>
              <a:rPr lang="en-GB" sz="1400" dirty="0"/>
              <a:t>and </a:t>
            </a:r>
            <a:r>
              <a:rPr lang="en-GB" sz="1400" dirty="0" smtClean="0"/>
              <a:t>…………………………</a:t>
            </a:r>
            <a:endParaRPr lang="en-GB" sz="1400" dirty="0"/>
          </a:p>
          <a:p>
            <a:pPr algn="r"/>
            <a:r>
              <a:rPr lang="en-GB" sz="1400" i="1" dirty="0"/>
              <a:t>(1 mark)</a:t>
            </a:r>
          </a:p>
          <a:p>
            <a:r>
              <a:rPr lang="en-GB" sz="1400" dirty="0" smtClean="0"/>
              <a:t>Give </a:t>
            </a:r>
            <a:r>
              <a:rPr lang="en-GB" sz="1400" dirty="0"/>
              <a:t>the sequence of bases on the DNA strand from which this pre-mRNA has </a:t>
            </a:r>
            <a:r>
              <a:rPr lang="en-GB" sz="1400" dirty="0" smtClean="0"/>
              <a:t>been transcribed</a:t>
            </a:r>
            <a:r>
              <a:rPr lang="en-GB" sz="1400" dirty="0"/>
              <a:t>.</a:t>
            </a:r>
          </a:p>
          <a:p>
            <a:endParaRPr lang="en-GB" sz="1400" dirty="0" smtClean="0"/>
          </a:p>
          <a:p>
            <a:pPr algn="r"/>
            <a:r>
              <a:rPr lang="en-GB" sz="1400" i="1" dirty="0" smtClean="0"/>
              <a:t>(</a:t>
            </a:r>
            <a:r>
              <a:rPr lang="en-GB" sz="1400" i="1" dirty="0"/>
              <a:t>1 mark)</a:t>
            </a:r>
          </a:p>
          <a:p>
            <a:r>
              <a:rPr lang="en-GB" sz="1400" dirty="0" smtClean="0"/>
              <a:t>Give </a:t>
            </a:r>
            <a:r>
              <a:rPr lang="en-GB" sz="1400" b="1" dirty="0"/>
              <a:t>one </a:t>
            </a:r>
            <a:r>
              <a:rPr lang="en-GB" sz="1400" dirty="0"/>
              <a:t>way in which the structure of an mRNA molecule is different from </a:t>
            </a:r>
            <a:r>
              <a:rPr lang="en-GB" sz="1400" dirty="0" smtClean="0"/>
              <a:t>the structure </a:t>
            </a:r>
            <a:r>
              <a:rPr lang="en-GB" sz="1400" dirty="0"/>
              <a:t>of a </a:t>
            </a:r>
            <a:r>
              <a:rPr lang="en-GB" sz="1400" dirty="0" err="1"/>
              <a:t>tRNA</a:t>
            </a:r>
            <a:r>
              <a:rPr lang="en-GB" sz="1400" dirty="0"/>
              <a:t> molecule.</a:t>
            </a:r>
          </a:p>
          <a:p>
            <a:endParaRPr lang="en-GB" sz="1400" dirty="0" smtClean="0"/>
          </a:p>
          <a:p>
            <a:endParaRPr lang="en-GB" sz="1400" i="1" dirty="0"/>
          </a:p>
          <a:p>
            <a:pPr algn="r"/>
            <a:r>
              <a:rPr lang="en-GB" sz="1400" i="1" dirty="0" smtClean="0"/>
              <a:t>(</a:t>
            </a:r>
            <a:r>
              <a:rPr lang="en-GB" sz="1400" i="1" dirty="0"/>
              <a:t>1 mark)</a:t>
            </a:r>
          </a:p>
          <a:p>
            <a:r>
              <a:rPr lang="en-GB" sz="1400" dirty="0" smtClean="0"/>
              <a:t>Explain the </a:t>
            </a:r>
            <a:r>
              <a:rPr lang="en-GB" sz="1400" dirty="0"/>
              <a:t>difference between pre-mRNA and mRNA.</a:t>
            </a:r>
          </a:p>
          <a:p>
            <a:endParaRPr lang="en-GB" sz="1400" i="1" dirty="0" smtClean="0"/>
          </a:p>
          <a:p>
            <a:endParaRPr lang="en-GB" sz="1400" i="1" dirty="0"/>
          </a:p>
          <a:p>
            <a:pPr algn="r"/>
            <a:r>
              <a:rPr lang="en-GB" sz="1400" i="1" dirty="0" smtClean="0"/>
              <a:t>(</a:t>
            </a:r>
            <a:r>
              <a:rPr lang="en-GB" sz="1400" i="1" dirty="0"/>
              <a:t>1 mark)</a:t>
            </a:r>
            <a:endParaRPr lang="en-GB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700808"/>
            <a:ext cx="3278713" cy="7920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691" y="2348880"/>
            <a:ext cx="4301025" cy="11310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84295" y="1322184"/>
            <a:ext cx="4265819" cy="527516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GB" sz="1400" dirty="0"/>
              <a:t>The table shows the percentage of different bases in two pre-mRNA molecules.</a:t>
            </a:r>
          </a:p>
          <a:p>
            <a:r>
              <a:rPr lang="en-GB" sz="1400" dirty="0"/>
              <a:t>The molecules were transcribed from the DNA in different parts of a chromosome.</a:t>
            </a:r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r>
              <a:rPr lang="en-GB" sz="1400" dirty="0" smtClean="0"/>
              <a:t>Complete </a:t>
            </a:r>
            <a:r>
              <a:rPr lang="en-GB" sz="1400" dirty="0"/>
              <a:t>the table by writing the percentage of uracil (U) in the appropriate boxes.</a:t>
            </a:r>
          </a:p>
          <a:p>
            <a:pPr algn="r"/>
            <a:r>
              <a:rPr lang="en-GB" sz="1400" i="1" dirty="0"/>
              <a:t>(1 mark)</a:t>
            </a:r>
          </a:p>
          <a:p>
            <a:r>
              <a:rPr lang="en-GB" sz="1400" dirty="0" smtClean="0"/>
              <a:t>Explain </a:t>
            </a:r>
            <a:r>
              <a:rPr lang="en-GB" sz="1400" dirty="0"/>
              <a:t>why the percentages of bases from the middle part of the chromosome </a:t>
            </a:r>
            <a:r>
              <a:rPr lang="en-GB" sz="1400" dirty="0" smtClean="0"/>
              <a:t>and the </a:t>
            </a:r>
            <a:r>
              <a:rPr lang="en-GB" sz="1400" dirty="0"/>
              <a:t>end part are different.</a:t>
            </a:r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i="1" dirty="0"/>
          </a:p>
          <a:p>
            <a:endParaRPr lang="en-GB" sz="1400" i="1" dirty="0" smtClean="0"/>
          </a:p>
          <a:p>
            <a:endParaRPr lang="en-GB" sz="1400" i="1" dirty="0"/>
          </a:p>
          <a:p>
            <a:pPr algn="r"/>
            <a:r>
              <a:rPr lang="en-GB" sz="1400" i="1" dirty="0" smtClean="0"/>
              <a:t>(</a:t>
            </a:r>
            <a:r>
              <a:rPr lang="en-GB" sz="1400" i="1" dirty="0"/>
              <a:t>2 marks)</a:t>
            </a:r>
          </a:p>
        </p:txBody>
      </p:sp>
    </p:spTree>
    <p:extLst>
      <p:ext uri="{BB962C8B-B14F-4D97-AF65-F5344CB8AC3E}">
        <p14:creationId xmlns:p14="http://schemas.microsoft.com/office/powerpoint/2010/main" val="169404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5: Chapter 14: Genetic control of protein structure and function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755412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Exam questions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322184"/>
            <a:ext cx="4320480" cy="52751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GB" sz="1400" dirty="0"/>
              <a:t>The black mamba is a poisonous snake. Its poison contains a toxin.</a:t>
            </a:r>
          </a:p>
          <a:p>
            <a:r>
              <a:rPr lang="en-GB" sz="1400" dirty="0"/>
              <a:t>The table shows the base sequence of mRNA that codes for the first two amino </a:t>
            </a:r>
            <a:r>
              <a:rPr lang="en-GB" sz="1400" dirty="0" smtClean="0"/>
              <a:t>acids of </a:t>
            </a:r>
            <a:r>
              <a:rPr lang="en-GB" sz="1400" dirty="0"/>
              <a:t>this toxin</a:t>
            </a:r>
            <a:r>
              <a:rPr lang="en-GB" sz="1400" dirty="0" smtClean="0"/>
              <a:t>.</a:t>
            </a:r>
          </a:p>
          <a:p>
            <a:endParaRPr lang="en-GB" sz="1400" i="1" dirty="0"/>
          </a:p>
          <a:p>
            <a:endParaRPr lang="en-GB" sz="1400" i="1" dirty="0" smtClean="0"/>
          </a:p>
          <a:p>
            <a:endParaRPr lang="en-GB" sz="1400" i="1" dirty="0"/>
          </a:p>
          <a:p>
            <a:endParaRPr lang="en-GB" sz="1400" i="1" dirty="0" smtClean="0"/>
          </a:p>
          <a:p>
            <a:endParaRPr lang="en-GB" sz="1400" dirty="0" smtClean="0"/>
          </a:p>
          <a:p>
            <a:r>
              <a:rPr lang="en-GB" sz="1400" dirty="0" smtClean="0"/>
              <a:t>Complete </a:t>
            </a:r>
            <a:r>
              <a:rPr lang="en-GB" sz="1400" dirty="0"/>
              <a:t>the table to show</a:t>
            </a:r>
          </a:p>
          <a:p>
            <a:r>
              <a:rPr lang="en-GB" sz="1400" dirty="0" smtClean="0"/>
              <a:t>the </a:t>
            </a:r>
            <a:r>
              <a:rPr lang="en-GB" sz="1400" dirty="0"/>
              <a:t>base sequence of the anticodon on the first </a:t>
            </a:r>
            <a:r>
              <a:rPr lang="en-GB" sz="1400" dirty="0" err="1"/>
              <a:t>tRNA</a:t>
            </a:r>
            <a:r>
              <a:rPr lang="en-GB" sz="1400" dirty="0"/>
              <a:t> molecule that would bind to </a:t>
            </a:r>
            <a:r>
              <a:rPr lang="en-GB" sz="1400" dirty="0" smtClean="0"/>
              <a:t>this mRNA </a:t>
            </a:r>
            <a:r>
              <a:rPr lang="en-GB" sz="1400" dirty="0"/>
              <a:t>sequence </a:t>
            </a:r>
            <a:endParaRPr lang="en-GB" sz="1400" dirty="0" smtClean="0"/>
          </a:p>
          <a:p>
            <a:pPr algn="r"/>
            <a:r>
              <a:rPr lang="en-GB" sz="1400" i="1" dirty="0" smtClean="0"/>
              <a:t>(</a:t>
            </a:r>
            <a:r>
              <a:rPr lang="en-GB" sz="1400" i="1" dirty="0"/>
              <a:t>1 mark)</a:t>
            </a:r>
          </a:p>
          <a:p>
            <a:r>
              <a:rPr lang="en-GB" sz="1400" dirty="0" smtClean="0"/>
              <a:t>the </a:t>
            </a:r>
            <a:r>
              <a:rPr lang="en-GB" sz="1400" dirty="0"/>
              <a:t>base sequence of the DNA from which this mRNA was transcribed. </a:t>
            </a:r>
            <a:endParaRPr lang="en-GB" sz="1400" dirty="0" smtClean="0"/>
          </a:p>
          <a:p>
            <a:pPr algn="r"/>
            <a:r>
              <a:rPr lang="en-GB" sz="1400" i="1" dirty="0" smtClean="0"/>
              <a:t>(</a:t>
            </a:r>
            <a:r>
              <a:rPr lang="en-GB" sz="1400" i="1" dirty="0"/>
              <a:t>1 mark)</a:t>
            </a:r>
          </a:p>
          <a:p>
            <a:r>
              <a:rPr lang="en-GB" sz="1400" dirty="0" smtClean="0"/>
              <a:t>The </a:t>
            </a:r>
            <a:r>
              <a:rPr lang="en-GB" sz="1400" dirty="0"/>
              <a:t>length of the section of DNA that codes for the complete toxin is longer than </a:t>
            </a:r>
            <a:r>
              <a:rPr lang="en-GB" sz="1400" dirty="0" smtClean="0"/>
              <a:t>the mRNA </a:t>
            </a:r>
            <a:r>
              <a:rPr lang="en-GB" sz="1400" dirty="0"/>
              <a:t>used for translation. Explain why.</a:t>
            </a:r>
          </a:p>
          <a:p>
            <a:endParaRPr lang="en-GB" sz="1400" i="1" dirty="0" smtClean="0"/>
          </a:p>
          <a:p>
            <a:endParaRPr lang="en-GB" sz="1400" i="1" dirty="0"/>
          </a:p>
          <a:p>
            <a:endParaRPr lang="en-GB" sz="1400" i="1" dirty="0" smtClean="0"/>
          </a:p>
          <a:p>
            <a:pPr algn="r"/>
            <a:r>
              <a:rPr lang="en-GB" sz="1400" i="1" dirty="0" smtClean="0"/>
              <a:t>(</a:t>
            </a:r>
            <a:r>
              <a:rPr lang="en-GB" sz="1400" i="1" dirty="0"/>
              <a:t>1 mark</a:t>
            </a:r>
            <a:r>
              <a:rPr lang="en-GB" sz="1400" i="1" dirty="0" smtClean="0"/>
              <a:t>)</a:t>
            </a:r>
            <a:endParaRPr lang="en-GB" sz="1400" i="1" dirty="0"/>
          </a:p>
        </p:txBody>
      </p:sp>
      <p:sp>
        <p:nvSpPr>
          <p:cNvPr id="7" name="Rectangle 6"/>
          <p:cNvSpPr/>
          <p:nvPr/>
        </p:nvSpPr>
        <p:spPr>
          <a:xfrm>
            <a:off x="4684295" y="1322184"/>
            <a:ext cx="4265819" cy="52751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GB" sz="1400" dirty="0" smtClean="0"/>
              <a:t>A </a:t>
            </a:r>
            <a:r>
              <a:rPr lang="en-GB" sz="1400" dirty="0"/>
              <a:t>mutation in the base sequence of the DNA that codes for the toxin would change </a:t>
            </a:r>
            <a:r>
              <a:rPr lang="en-GB" sz="1400" dirty="0" smtClean="0"/>
              <a:t>the base </a:t>
            </a:r>
            <a:r>
              <a:rPr lang="en-GB" sz="1400" dirty="0"/>
              <a:t>sequence of the mRNA.</a:t>
            </a:r>
          </a:p>
          <a:p>
            <a:r>
              <a:rPr lang="en-GB" sz="1400" dirty="0"/>
              <a:t>Explain how a change in the base sequence of the mRNA could lead to a change </a:t>
            </a:r>
            <a:r>
              <a:rPr lang="en-GB" sz="1400" dirty="0" smtClean="0"/>
              <a:t>in the </a:t>
            </a:r>
            <a:r>
              <a:rPr lang="en-GB" sz="1400" dirty="0"/>
              <a:t>tertiary structure of the toxin.</a:t>
            </a:r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i="1" dirty="0"/>
          </a:p>
          <a:p>
            <a:pPr algn="r"/>
            <a:r>
              <a:rPr lang="en-GB" sz="1400" i="1" dirty="0" smtClean="0"/>
              <a:t>(</a:t>
            </a:r>
            <a:r>
              <a:rPr lang="en-GB" sz="1400" i="1" dirty="0"/>
              <a:t>1 mark</a:t>
            </a:r>
            <a:r>
              <a:rPr lang="en-GB" sz="1400" i="1" dirty="0" smtClean="0"/>
              <a:t>)</a:t>
            </a:r>
          </a:p>
          <a:p>
            <a:endParaRPr lang="en-GB" sz="1400" dirty="0" smtClean="0"/>
          </a:p>
          <a:p>
            <a:r>
              <a:rPr lang="en-GB" sz="1400" dirty="0" smtClean="0"/>
              <a:t>The </a:t>
            </a:r>
            <a:r>
              <a:rPr lang="en-GB" sz="1400" dirty="0"/>
              <a:t>black mamba’s toxin kills prey by preventing their breathing. It does this </a:t>
            </a:r>
            <a:r>
              <a:rPr lang="en-GB" sz="1400" dirty="0" smtClean="0"/>
              <a:t>by inhibiting </a:t>
            </a:r>
            <a:r>
              <a:rPr lang="en-GB" sz="1400" dirty="0"/>
              <a:t>the enzyme </a:t>
            </a:r>
            <a:r>
              <a:rPr lang="en-GB" sz="1400" dirty="0" err="1"/>
              <a:t>acetylcholinesterase</a:t>
            </a:r>
            <a:r>
              <a:rPr lang="en-GB" sz="1400" dirty="0"/>
              <a:t> at neuromuscular junctions. Explain </a:t>
            </a:r>
            <a:r>
              <a:rPr lang="en-GB" sz="1400" dirty="0" smtClean="0"/>
              <a:t>how this </a:t>
            </a:r>
            <a:r>
              <a:rPr lang="en-GB" sz="1400" dirty="0"/>
              <a:t>prevents breathing.</a:t>
            </a:r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/>
          </a:p>
          <a:p>
            <a:pPr algn="r"/>
            <a:r>
              <a:rPr lang="en-GB" sz="1400" i="1" dirty="0"/>
              <a:t>(3 marks</a:t>
            </a:r>
            <a:r>
              <a:rPr lang="en-GB" sz="1400" i="1" dirty="0" smtClean="0"/>
              <a:t>)</a:t>
            </a:r>
            <a:endParaRPr lang="en-GB" sz="14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95" y="2349070"/>
            <a:ext cx="3691713" cy="86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5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5: Chapter 15: Control of gene expression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640871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15.1 </a:t>
            </a:r>
            <a:r>
              <a:rPr lang="en-GB" sz="1600" dirty="0" err="1" smtClean="0"/>
              <a:t>Totipotency</a:t>
            </a:r>
            <a:r>
              <a:rPr lang="en-GB" sz="1600" dirty="0" smtClean="0"/>
              <a:t> and cell specialisation:</a:t>
            </a:r>
          </a:p>
          <a:p>
            <a:r>
              <a:rPr lang="en-GB" sz="1400" dirty="0" smtClean="0"/>
              <a:t>What are totipotent cells?</a:t>
            </a:r>
          </a:p>
          <a:p>
            <a:r>
              <a:rPr lang="en-GB" sz="1400" dirty="0" smtClean="0"/>
              <a:t>Which types of cells are totipotent in plants and animals?</a:t>
            </a:r>
          </a:p>
          <a:p>
            <a:r>
              <a:rPr lang="en-GB" sz="1400" dirty="0" smtClean="0"/>
              <a:t>How do cells lose their </a:t>
            </a:r>
            <a:r>
              <a:rPr lang="en-GB" sz="1400" dirty="0" err="1" smtClean="0"/>
              <a:t>totipotency</a:t>
            </a:r>
            <a:r>
              <a:rPr lang="en-GB" sz="1400" dirty="0"/>
              <a:t> </a:t>
            </a:r>
            <a:r>
              <a:rPr lang="en-GB" sz="1400" dirty="0" smtClean="0"/>
              <a:t>and become specialised?</a:t>
            </a:r>
          </a:p>
          <a:p>
            <a:r>
              <a:rPr lang="en-GB" sz="1400" dirty="0" smtClean="0"/>
              <a:t>How can totipotent stem cells be used to treat human disorders?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04248" y="764704"/>
            <a:ext cx="216024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</a:t>
            </a:r>
            <a:r>
              <a:rPr lang="en-GB" sz="1600" dirty="0" smtClean="0"/>
              <a:t>:</a:t>
            </a:r>
            <a:endParaRPr lang="en-GB" sz="1400" dirty="0" smtClean="0"/>
          </a:p>
          <a:p>
            <a:r>
              <a:rPr lang="en-GB" sz="1400" dirty="0" smtClean="0"/>
              <a:t>insulin, mesophyll, xylem vessels, embryonic stem cells, clones, 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2203105"/>
            <a:ext cx="8784976" cy="1945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Explain </a:t>
            </a:r>
            <a:r>
              <a:rPr lang="en-GB" sz="1400" dirty="0" err="1" smtClean="0"/>
              <a:t>totipotency</a:t>
            </a:r>
            <a:r>
              <a:rPr lang="en-GB" sz="1400" dirty="0" smtClean="0"/>
              <a:t> </a:t>
            </a:r>
            <a:r>
              <a:rPr lang="en-GB" sz="1400" dirty="0" smtClean="0"/>
              <a:t>and cell specialisation</a:t>
            </a:r>
            <a:r>
              <a:rPr lang="en-GB" sz="1400" dirty="0" smtClean="0"/>
              <a:t>:</a:t>
            </a:r>
            <a:endParaRPr lang="en-GB" sz="1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79512" y="4365104"/>
            <a:ext cx="4320480" cy="2161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Explain the growth of plant tissue cultures:</a:t>
            </a:r>
            <a:endParaRPr lang="en-GB" sz="1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667890" y="4365104"/>
            <a:ext cx="4320480" cy="2161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Explain the use of embryonic stem cells and the treatment of </a:t>
            </a:r>
            <a:r>
              <a:rPr lang="en-GB" sz="1400" dirty="0" err="1" smtClean="0"/>
              <a:t>dieases</a:t>
            </a:r>
            <a:r>
              <a:rPr lang="en-GB" sz="1400" dirty="0" smtClean="0"/>
              <a:t>:</a:t>
            </a:r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253479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5: Chapter 15: Control of gene expression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7272808" cy="984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15.2 Regulation of transcription and translation:</a:t>
            </a:r>
          </a:p>
          <a:p>
            <a:r>
              <a:rPr lang="en-GB" sz="1400" dirty="0" smtClean="0"/>
              <a:t>How does oestrogen affect gene transcription?</a:t>
            </a:r>
          </a:p>
          <a:p>
            <a:r>
              <a:rPr lang="en-GB" sz="1400" dirty="0" smtClean="0"/>
              <a:t>What is small interfering RNA?</a:t>
            </a:r>
          </a:p>
          <a:p>
            <a:r>
              <a:rPr lang="en-GB" sz="1400" dirty="0" smtClean="0"/>
              <a:t>How does it affect gene expression?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96336" y="764704"/>
            <a:ext cx="1368152" cy="984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</a:t>
            </a:r>
            <a:r>
              <a:rPr lang="en-GB" sz="1600" dirty="0" smtClean="0"/>
              <a:t>:</a:t>
            </a:r>
            <a:endParaRPr lang="en-GB" sz="1400" dirty="0" smtClean="0"/>
          </a:p>
          <a:p>
            <a:r>
              <a:rPr lang="en-GB" sz="1400" dirty="0" smtClean="0"/>
              <a:t>genes, insulin, transcription, phospholipid, </a:t>
            </a:r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179512" y="1956321"/>
            <a:ext cx="4320480" cy="4641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GB" sz="1400" dirty="0" smtClean="0"/>
              <a:t>Explain the effect of oestrogen on gene transcription:</a:t>
            </a:r>
            <a:endParaRPr lang="en-GB" sz="1400" i="1" dirty="0"/>
          </a:p>
        </p:txBody>
      </p:sp>
      <p:sp>
        <p:nvSpPr>
          <p:cNvPr id="9" name="Rectangle 8"/>
          <p:cNvSpPr/>
          <p:nvPr/>
        </p:nvSpPr>
        <p:spPr>
          <a:xfrm>
            <a:off x="4684295" y="1956321"/>
            <a:ext cx="4265819" cy="4641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GB" sz="1400" dirty="0" smtClean="0"/>
              <a:t>Explain the effect of </a:t>
            </a:r>
            <a:r>
              <a:rPr lang="en-GB" sz="1400" dirty="0" err="1" smtClean="0"/>
              <a:t>siRNA</a:t>
            </a:r>
            <a:r>
              <a:rPr lang="en-GB" sz="1400" dirty="0" smtClean="0"/>
              <a:t> on gene expression: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66520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itchFamily="34" charset="0"/>
                <a:cs typeface="Arial" pitchFamily="34" charset="0"/>
              </a:rPr>
              <a:t>Unit 5: Chapter 15: Control of gene expression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755412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Exam questions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322184"/>
            <a:ext cx="4320480" cy="52751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GB" sz="1400" b="1" dirty="0"/>
              <a:t>Figure 1 </a:t>
            </a:r>
            <a:r>
              <a:rPr lang="en-GB" sz="1400" dirty="0"/>
              <a:t>shows part of a gene that is being transcribed</a:t>
            </a:r>
            <a:r>
              <a:rPr lang="en-GB" sz="1400" dirty="0" smtClean="0"/>
              <a:t>.</a:t>
            </a:r>
            <a:r>
              <a:rPr lang="en-GB" sz="1400" dirty="0"/>
              <a:t> </a:t>
            </a:r>
            <a:endParaRPr lang="en-GB" sz="1400" dirty="0" smtClean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 smtClean="0"/>
          </a:p>
          <a:p>
            <a:r>
              <a:rPr lang="en-GB" sz="1400" dirty="0" smtClean="0"/>
              <a:t>Name </a:t>
            </a:r>
            <a:r>
              <a:rPr lang="en-GB" sz="1400" dirty="0"/>
              <a:t>enzyme </a:t>
            </a:r>
            <a:r>
              <a:rPr lang="en-GB" sz="1400" b="1" dirty="0"/>
              <a:t>X</a:t>
            </a:r>
            <a:r>
              <a:rPr lang="en-GB" sz="1400" dirty="0"/>
              <a:t>.</a:t>
            </a:r>
          </a:p>
          <a:p>
            <a:endParaRPr lang="en-GB" sz="1400" i="1" dirty="0" smtClean="0"/>
          </a:p>
          <a:p>
            <a:endParaRPr lang="en-GB" sz="1400" i="1" dirty="0" smtClean="0"/>
          </a:p>
          <a:p>
            <a:pPr algn="r"/>
            <a:r>
              <a:rPr lang="en-GB" sz="1400" i="1" dirty="0" smtClean="0"/>
              <a:t>(</a:t>
            </a:r>
            <a:r>
              <a:rPr lang="en-GB" sz="1400" i="1" dirty="0"/>
              <a:t>1 mark)</a:t>
            </a:r>
          </a:p>
          <a:p>
            <a:r>
              <a:rPr lang="en-GB" sz="1400" dirty="0" smtClean="0"/>
              <a:t>Oestrogen </a:t>
            </a:r>
            <a:r>
              <a:rPr lang="en-GB" sz="1400" dirty="0"/>
              <a:t>is a hormone that affects transcription. It forms a complex with a receptor </a:t>
            </a:r>
            <a:r>
              <a:rPr lang="en-GB" sz="1400" dirty="0" smtClean="0"/>
              <a:t>in the </a:t>
            </a:r>
            <a:r>
              <a:rPr lang="en-GB" sz="1400" dirty="0"/>
              <a:t>cytoplasm of target cells. Explain how an activated oestrogen receptor affects </a:t>
            </a:r>
            <a:r>
              <a:rPr lang="en-GB" sz="1400" dirty="0" smtClean="0"/>
              <a:t>the target </a:t>
            </a:r>
            <a:r>
              <a:rPr lang="en-GB" sz="1400" dirty="0"/>
              <a:t>cell.</a:t>
            </a:r>
          </a:p>
          <a:p>
            <a:endParaRPr lang="en-GB" sz="1400" dirty="0" smtClean="0"/>
          </a:p>
          <a:p>
            <a:endParaRPr lang="en-GB" sz="1400" i="1" dirty="0" smtClean="0"/>
          </a:p>
          <a:p>
            <a:endParaRPr lang="en-GB" sz="1400" i="1" dirty="0" smtClean="0"/>
          </a:p>
          <a:p>
            <a:endParaRPr lang="en-GB" sz="1400" i="1" dirty="0"/>
          </a:p>
          <a:p>
            <a:endParaRPr lang="en-GB" sz="1400" i="1" dirty="0"/>
          </a:p>
          <a:p>
            <a:pPr algn="r"/>
            <a:r>
              <a:rPr lang="en-GB" sz="1400" i="1" dirty="0" smtClean="0"/>
              <a:t>(</a:t>
            </a:r>
            <a:r>
              <a:rPr lang="en-GB" sz="1400" i="1" dirty="0"/>
              <a:t>2 marks</a:t>
            </a:r>
            <a:r>
              <a:rPr lang="en-GB" sz="1400" i="1" dirty="0" smtClean="0"/>
              <a:t>)</a:t>
            </a:r>
            <a:endParaRPr lang="en-GB" sz="1400" i="1" dirty="0"/>
          </a:p>
        </p:txBody>
      </p:sp>
      <p:sp>
        <p:nvSpPr>
          <p:cNvPr id="7" name="Rectangle 6"/>
          <p:cNvSpPr/>
          <p:nvPr/>
        </p:nvSpPr>
        <p:spPr>
          <a:xfrm>
            <a:off x="4684295" y="1322184"/>
            <a:ext cx="4265819" cy="52751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GB" sz="1400" dirty="0"/>
              <a:t>Oestrogen only affects target cells. Explain why oestrogen does not affect other </a:t>
            </a:r>
            <a:r>
              <a:rPr lang="en-GB" sz="1400" dirty="0" smtClean="0"/>
              <a:t>cells in </a:t>
            </a:r>
            <a:r>
              <a:rPr lang="en-GB" sz="1400" dirty="0"/>
              <a:t>the body.</a:t>
            </a:r>
          </a:p>
          <a:p>
            <a:endParaRPr lang="en-GB" sz="1400" dirty="0" smtClean="0"/>
          </a:p>
          <a:p>
            <a:endParaRPr lang="en-GB" sz="1400" i="1" dirty="0"/>
          </a:p>
          <a:p>
            <a:pPr algn="r"/>
            <a:r>
              <a:rPr lang="en-GB" sz="1400" i="1" dirty="0" smtClean="0"/>
              <a:t>(</a:t>
            </a:r>
            <a:r>
              <a:rPr lang="en-GB" sz="1400" i="1" dirty="0"/>
              <a:t>1 mark</a:t>
            </a:r>
            <a:r>
              <a:rPr lang="en-GB" sz="1400" i="1" dirty="0" smtClean="0"/>
              <a:t>)</a:t>
            </a:r>
          </a:p>
          <a:p>
            <a:r>
              <a:rPr lang="en-GB" sz="1400" dirty="0"/>
              <a:t>Some breast tumours are stimulated to grow by oestrogen. </a:t>
            </a:r>
            <a:r>
              <a:rPr lang="en-GB" sz="1400" dirty="0" err="1"/>
              <a:t>Tamoxifen</a:t>
            </a:r>
            <a:r>
              <a:rPr lang="en-GB" sz="1400" dirty="0"/>
              <a:t> is used to </a:t>
            </a:r>
            <a:r>
              <a:rPr lang="en-GB" sz="1400" dirty="0" smtClean="0"/>
              <a:t>treat these </a:t>
            </a:r>
            <a:r>
              <a:rPr lang="en-GB" sz="1400" dirty="0"/>
              <a:t>breast tumours. In the liver, </a:t>
            </a:r>
            <a:r>
              <a:rPr lang="en-GB" sz="1400" dirty="0" err="1"/>
              <a:t>tamoxifen</a:t>
            </a:r>
            <a:r>
              <a:rPr lang="en-GB" sz="1400" dirty="0"/>
              <a:t> is converted into an active </a:t>
            </a:r>
            <a:r>
              <a:rPr lang="en-GB" sz="1400" dirty="0" smtClean="0"/>
              <a:t>substance called </a:t>
            </a:r>
            <a:r>
              <a:rPr lang="en-GB" sz="1400" dirty="0" err="1"/>
              <a:t>endoxifen</a:t>
            </a:r>
            <a:r>
              <a:rPr lang="en-GB" sz="1400" dirty="0" smtClean="0"/>
              <a:t>. </a:t>
            </a:r>
            <a:r>
              <a:rPr lang="en-GB" sz="1400" b="1" dirty="0" smtClean="0"/>
              <a:t>Figure </a:t>
            </a:r>
            <a:r>
              <a:rPr lang="en-GB" sz="1400" b="1" dirty="0"/>
              <a:t>2 </a:t>
            </a:r>
            <a:r>
              <a:rPr lang="en-GB" sz="1400" dirty="0"/>
              <a:t>shows a molecule of oestrogen and a molecule of </a:t>
            </a:r>
            <a:r>
              <a:rPr lang="en-GB" sz="1400" dirty="0" err="1"/>
              <a:t>endoxifen</a:t>
            </a:r>
            <a:r>
              <a:rPr lang="en-GB" sz="1400" dirty="0" smtClean="0"/>
              <a:t>.</a:t>
            </a:r>
            <a:r>
              <a:rPr lang="en-GB" sz="1400" dirty="0"/>
              <a:t> </a:t>
            </a:r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r>
              <a:rPr lang="en-GB" sz="1400" dirty="0" smtClean="0"/>
              <a:t>Use </a:t>
            </a:r>
            <a:r>
              <a:rPr lang="en-GB" sz="1400" b="1" dirty="0"/>
              <a:t>Figure 2 </a:t>
            </a:r>
            <a:r>
              <a:rPr lang="en-GB" sz="1400" dirty="0"/>
              <a:t>to suggest how </a:t>
            </a:r>
            <a:r>
              <a:rPr lang="en-GB" sz="1400" dirty="0" err="1"/>
              <a:t>endoxifen</a:t>
            </a:r>
            <a:r>
              <a:rPr lang="en-GB" sz="1400" dirty="0"/>
              <a:t> reduces the growth rate of these </a:t>
            </a:r>
            <a:r>
              <a:rPr lang="en-GB" sz="1400" dirty="0" smtClean="0"/>
              <a:t>breast tumours</a:t>
            </a:r>
            <a:r>
              <a:rPr lang="en-GB" sz="1400" dirty="0"/>
              <a:t>.</a:t>
            </a:r>
          </a:p>
          <a:p>
            <a:endParaRPr lang="en-GB" sz="1400" dirty="0" smtClean="0"/>
          </a:p>
          <a:p>
            <a:pPr algn="r"/>
            <a:endParaRPr lang="en-GB" sz="1400" dirty="0" smtClean="0"/>
          </a:p>
          <a:p>
            <a:pPr algn="r"/>
            <a:endParaRPr lang="en-GB" sz="1400" dirty="0"/>
          </a:p>
          <a:p>
            <a:pPr algn="r"/>
            <a:r>
              <a:rPr lang="en-GB" sz="1400" i="1" dirty="0"/>
              <a:t>(2 marks)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95" y="1772816"/>
            <a:ext cx="3964918" cy="1728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3717032"/>
            <a:ext cx="280230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5: Chapter 9: Response to stimuli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5436000" cy="984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9.3 Control of heart rate:</a:t>
            </a:r>
          </a:p>
          <a:p>
            <a:r>
              <a:rPr lang="en-GB" sz="1400" dirty="0" smtClean="0"/>
              <a:t>What is the autonomic nervous system?</a:t>
            </a:r>
          </a:p>
          <a:p>
            <a:r>
              <a:rPr lang="en-GB" sz="1400" dirty="0" smtClean="0"/>
              <a:t>How does the autonomic nervous system control heart rate?</a:t>
            </a:r>
          </a:p>
          <a:p>
            <a:r>
              <a:rPr lang="en-GB" sz="1400" dirty="0" smtClean="0"/>
              <a:t>What role do chemical and pressure receptors play in the process?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788510"/>
            <a:ext cx="3168352" cy="9610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words:</a:t>
            </a:r>
            <a:endParaRPr lang="en-GB" sz="1400" dirty="0" smtClean="0"/>
          </a:p>
          <a:p>
            <a:r>
              <a:rPr lang="en-GB" sz="1400" dirty="0" smtClean="0"/>
              <a:t>sympathetic, parasympathetic, medulla oblongata, </a:t>
            </a:r>
            <a:r>
              <a:rPr lang="en-GB" sz="1400" dirty="0" err="1" smtClean="0"/>
              <a:t>sinoatrial</a:t>
            </a:r>
            <a:r>
              <a:rPr lang="en-GB" sz="1400" dirty="0" smtClean="0"/>
              <a:t> node, chemoreceptors, pressure receptors</a:t>
            </a:r>
            <a:endParaRPr lang="en-GB" sz="16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254" y="2060848"/>
            <a:ext cx="3824952" cy="465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23254" y="1946936"/>
            <a:ext cx="3824952" cy="465041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Label the diagram to summarise the control of heart rate:</a:t>
            </a:r>
            <a:endParaRPr lang="en-GB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946936"/>
            <a:ext cx="4752528" cy="1600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What effect do these two systems have on heart rate:</a:t>
            </a:r>
          </a:p>
          <a:p>
            <a:pPr indent="-180000">
              <a:buFont typeface="Arial" panose="020B0604020202020204" pitchFamily="34" charset="0"/>
              <a:buChar char="•"/>
            </a:pPr>
            <a:r>
              <a:rPr lang="en-GB" sz="1400" dirty="0" smtClean="0"/>
              <a:t>Sympathetic:</a:t>
            </a:r>
          </a:p>
          <a:p>
            <a:pPr indent="-180000">
              <a:buFont typeface="Arial" panose="020B0604020202020204" pitchFamily="34" charset="0"/>
              <a:buChar char="•"/>
            </a:pPr>
            <a:endParaRPr lang="en-GB" sz="1400" dirty="0"/>
          </a:p>
          <a:p>
            <a:pPr indent="-18000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indent="-180000">
              <a:buFont typeface="Arial" panose="020B0604020202020204" pitchFamily="34" charset="0"/>
              <a:buChar char="•"/>
            </a:pPr>
            <a:r>
              <a:rPr lang="en-GB" sz="1400" dirty="0" smtClean="0"/>
              <a:t>Parasympathetic:</a:t>
            </a:r>
          </a:p>
          <a:p>
            <a:pPr indent="-180000">
              <a:buFont typeface="Arial" panose="020B0604020202020204" pitchFamily="34" charset="0"/>
              <a:buChar char="•"/>
            </a:pPr>
            <a:endParaRPr lang="en-GB" sz="1400" dirty="0"/>
          </a:p>
          <a:p>
            <a:pPr indent="-18000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3751630"/>
            <a:ext cx="4752528" cy="133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Explain the role chemoreceptors play in controlling heart rate: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92433" y="5287886"/>
            <a:ext cx="4752528" cy="130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Explain the role pressure receptors play in controlling heart rate: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81614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itchFamily="34" charset="0"/>
                <a:cs typeface="Arial" pitchFamily="34" charset="0"/>
              </a:rPr>
              <a:t>Unit 5: Chapter 15: Control of gene expression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755412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Exam questions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322184"/>
            <a:ext cx="4320480" cy="52751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GB" sz="1400" dirty="0"/>
              <a:t>Transcriptional factors are important in the synthesis of particular proteins</a:t>
            </a:r>
            <a:r>
              <a:rPr lang="en-GB" sz="1400" dirty="0" smtClean="0"/>
              <a:t>. Describe </a:t>
            </a:r>
            <a:r>
              <a:rPr lang="en-GB" sz="1400" dirty="0"/>
              <a:t>how.</a:t>
            </a:r>
          </a:p>
          <a:p>
            <a:endParaRPr lang="en-GB" sz="1400" dirty="0" smtClean="0"/>
          </a:p>
          <a:p>
            <a:endParaRPr lang="en-GB" sz="1400" i="1" dirty="0"/>
          </a:p>
          <a:p>
            <a:endParaRPr lang="en-GB" sz="1400" i="1" dirty="0" smtClean="0"/>
          </a:p>
          <a:p>
            <a:endParaRPr lang="en-GB" sz="1400" i="1" dirty="0"/>
          </a:p>
          <a:p>
            <a:pPr algn="r"/>
            <a:r>
              <a:rPr lang="en-GB" sz="1400" i="1" dirty="0" smtClean="0"/>
              <a:t>(</a:t>
            </a:r>
            <a:r>
              <a:rPr lang="en-GB" sz="1400" i="1" dirty="0"/>
              <a:t>2 marks)</a:t>
            </a:r>
          </a:p>
          <a:p>
            <a:r>
              <a:rPr lang="en-GB" sz="1400" dirty="0" smtClean="0"/>
              <a:t>The </a:t>
            </a:r>
            <a:r>
              <a:rPr lang="en-GB" sz="1400" dirty="0"/>
              <a:t>flowchart shows how small interfering RNA (</a:t>
            </a:r>
            <a:r>
              <a:rPr lang="en-GB" sz="1400" dirty="0" err="1"/>
              <a:t>siRNA</a:t>
            </a:r>
            <a:r>
              <a:rPr lang="en-GB" sz="1400" dirty="0"/>
              <a:t>) affects the expression of </a:t>
            </a:r>
            <a:r>
              <a:rPr lang="en-GB" sz="1400" dirty="0" smtClean="0"/>
              <a:t>a particular </a:t>
            </a:r>
            <a:r>
              <a:rPr lang="en-GB" sz="1400" dirty="0"/>
              <a:t>target gene</a:t>
            </a:r>
            <a:r>
              <a:rPr lang="en-GB" sz="1400" dirty="0" smtClean="0"/>
              <a:t>.</a:t>
            </a:r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>The </a:t>
            </a:r>
            <a:r>
              <a:rPr lang="en-GB" sz="1400" dirty="0" err="1"/>
              <a:t>siRNA</a:t>
            </a:r>
            <a:r>
              <a:rPr lang="en-GB" sz="1400" dirty="0"/>
              <a:t>-protein complex attaches to an mRNA molecule coding for a </a:t>
            </a:r>
            <a:r>
              <a:rPr lang="en-GB" sz="1400" dirty="0" smtClean="0"/>
              <a:t>particular protein </a:t>
            </a:r>
            <a:r>
              <a:rPr lang="en-GB" sz="1400" dirty="0"/>
              <a:t>(step </a:t>
            </a:r>
            <a:r>
              <a:rPr lang="en-GB" sz="1400" b="1" dirty="0"/>
              <a:t>2</a:t>
            </a:r>
            <a:r>
              <a:rPr lang="en-GB" sz="1400" dirty="0"/>
              <a:t>). Explain what causes the </a:t>
            </a:r>
            <a:r>
              <a:rPr lang="en-GB" sz="1400" dirty="0" err="1"/>
              <a:t>siRNA</a:t>
            </a:r>
            <a:r>
              <a:rPr lang="en-GB" sz="1400" dirty="0"/>
              <a:t> to attach only to one sort of </a:t>
            </a:r>
            <a:r>
              <a:rPr lang="en-GB" sz="1400" dirty="0" smtClean="0"/>
              <a:t>mRNA molecule</a:t>
            </a:r>
            <a:r>
              <a:rPr lang="en-GB" sz="1400" dirty="0"/>
              <a:t>.</a:t>
            </a:r>
          </a:p>
          <a:p>
            <a:endParaRPr lang="en-GB" sz="1400" i="1" dirty="0" smtClean="0"/>
          </a:p>
          <a:p>
            <a:endParaRPr lang="en-GB" sz="1400" i="1" dirty="0"/>
          </a:p>
          <a:p>
            <a:pPr algn="r"/>
            <a:r>
              <a:rPr lang="en-GB" sz="1400" i="1" dirty="0" smtClean="0"/>
              <a:t>(</a:t>
            </a:r>
            <a:r>
              <a:rPr lang="en-GB" sz="1400" i="1" dirty="0"/>
              <a:t>1 mark)</a:t>
            </a:r>
          </a:p>
        </p:txBody>
      </p:sp>
      <p:sp>
        <p:nvSpPr>
          <p:cNvPr id="7" name="Rectangle 6"/>
          <p:cNvSpPr/>
          <p:nvPr/>
        </p:nvSpPr>
        <p:spPr>
          <a:xfrm>
            <a:off x="4684295" y="1322184"/>
            <a:ext cx="4265819" cy="52751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GB" sz="1400" dirty="0"/>
              <a:t>Describe and explain how expression of the target gene is affected by </a:t>
            </a:r>
            <a:r>
              <a:rPr lang="en-GB" sz="1400" dirty="0" err="1"/>
              <a:t>siRNA</a:t>
            </a:r>
            <a:r>
              <a:rPr lang="en-GB" sz="1400" dirty="0"/>
              <a:t>.</a:t>
            </a:r>
          </a:p>
          <a:p>
            <a:endParaRPr lang="en-GB" sz="1400" i="1" dirty="0" smtClean="0"/>
          </a:p>
          <a:p>
            <a:endParaRPr lang="en-GB" sz="1400" i="1" dirty="0"/>
          </a:p>
          <a:p>
            <a:endParaRPr lang="en-GB" sz="1400" i="1" dirty="0" smtClean="0"/>
          </a:p>
          <a:p>
            <a:endParaRPr lang="en-GB" sz="1400" i="1" dirty="0"/>
          </a:p>
          <a:p>
            <a:endParaRPr lang="en-GB" sz="1400" i="1" dirty="0" smtClean="0"/>
          </a:p>
          <a:p>
            <a:endParaRPr lang="en-GB" sz="1400" i="1" dirty="0"/>
          </a:p>
          <a:p>
            <a:endParaRPr lang="en-GB" sz="1400" i="1" dirty="0" smtClean="0"/>
          </a:p>
          <a:p>
            <a:endParaRPr lang="en-GB" sz="1400" i="1" dirty="0"/>
          </a:p>
          <a:p>
            <a:endParaRPr lang="en-GB" sz="1400" i="1" dirty="0" smtClean="0"/>
          </a:p>
          <a:p>
            <a:pPr algn="r"/>
            <a:r>
              <a:rPr lang="en-GB" sz="1400" i="1" dirty="0" smtClean="0"/>
              <a:t>(</a:t>
            </a:r>
            <a:r>
              <a:rPr lang="en-GB" sz="1400" i="1" dirty="0"/>
              <a:t>2 </a:t>
            </a:r>
            <a:r>
              <a:rPr lang="en-GB" sz="1400" i="1" dirty="0" smtClean="0"/>
              <a:t>marks)</a:t>
            </a:r>
          </a:p>
          <a:p>
            <a:r>
              <a:rPr lang="en-GB" sz="1400" dirty="0" smtClean="0"/>
              <a:t>Scientists </a:t>
            </a:r>
            <a:r>
              <a:rPr lang="en-GB" sz="1400" dirty="0"/>
              <a:t>have suggested that </a:t>
            </a:r>
            <a:r>
              <a:rPr lang="en-GB" sz="1400" dirty="0" err="1"/>
              <a:t>siRNA</a:t>
            </a:r>
            <a:r>
              <a:rPr lang="en-GB" sz="1400" dirty="0"/>
              <a:t> may be useful in treating some diseases</a:t>
            </a:r>
            <a:r>
              <a:rPr lang="en-GB" sz="1400" dirty="0" smtClean="0"/>
              <a:t>. Suggest </a:t>
            </a:r>
            <a:r>
              <a:rPr lang="en-GB" sz="1400" dirty="0"/>
              <a:t>why </a:t>
            </a:r>
            <a:r>
              <a:rPr lang="en-GB" sz="1400" dirty="0" err="1"/>
              <a:t>siRNA</a:t>
            </a:r>
            <a:r>
              <a:rPr lang="en-GB" sz="1400" dirty="0"/>
              <a:t> may be useful in treating disease.</a:t>
            </a:r>
          </a:p>
          <a:p>
            <a:endParaRPr lang="en-GB" sz="1400" i="1" dirty="0" smtClean="0"/>
          </a:p>
          <a:p>
            <a:endParaRPr lang="en-GB" sz="1400" i="1" dirty="0"/>
          </a:p>
          <a:p>
            <a:endParaRPr lang="en-GB" sz="1400" i="1" dirty="0" smtClean="0"/>
          </a:p>
          <a:p>
            <a:endParaRPr lang="en-GB" sz="1400" i="1" dirty="0"/>
          </a:p>
          <a:p>
            <a:endParaRPr lang="en-GB" sz="1400" i="1" dirty="0" smtClean="0"/>
          </a:p>
          <a:p>
            <a:endParaRPr lang="en-GB" sz="1400" i="1" dirty="0"/>
          </a:p>
          <a:p>
            <a:endParaRPr lang="en-GB" sz="1400" i="1" dirty="0" smtClean="0"/>
          </a:p>
          <a:p>
            <a:endParaRPr lang="en-GB" sz="1400" i="1" dirty="0"/>
          </a:p>
          <a:p>
            <a:pPr algn="r"/>
            <a:r>
              <a:rPr lang="en-GB" sz="1400" i="1" dirty="0" smtClean="0"/>
              <a:t>(</a:t>
            </a:r>
            <a:r>
              <a:rPr lang="en-GB" sz="1400" i="1" dirty="0"/>
              <a:t>2 marks)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133" y="3501008"/>
            <a:ext cx="2437248" cy="149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5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5: Chapter 16: DNA technology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5436000" cy="984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16.1 Producing DNA fragments:</a:t>
            </a:r>
          </a:p>
          <a:p>
            <a:r>
              <a:rPr lang="en-GB" sz="1400" dirty="0" smtClean="0"/>
              <a:t>How is complementary DNA made using reverse transcriptase?</a:t>
            </a:r>
          </a:p>
          <a:p>
            <a:r>
              <a:rPr lang="en-GB" sz="1400" dirty="0" smtClean="0"/>
              <a:t>How are restrictions endonucleases used to cut DNA into fragments?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8144" y="764704"/>
            <a:ext cx="3096344" cy="984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</a:t>
            </a:r>
            <a:r>
              <a:rPr lang="en-GB" sz="1600" dirty="0" smtClean="0"/>
              <a:t>:</a:t>
            </a:r>
            <a:endParaRPr lang="en-GB" sz="1400" dirty="0" smtClean="0"/>
          </a:p>
          <a:p>
            <a:r>
              <a:rPr lang="en-GB" sz="1400" dirty="0" smtClean="0"/>
              <a:t>insulin, clone, recombinant DNA, genetically modified organism, gene markers, nucleotide, 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77843" y="1956321"/>
            <a:ext cx="4322149" cy="46410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Explain how DNA fragments can be produced using reverse transcription:</a:t>
            </a:r>
            <a:endParaRPr lang="en-GB" sz="1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642339" y="1956321"/>
            <a:ext cx="4322149" cy="46410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Explain how DNA fragments can be produced using restriction endonuclease:</a:t>
            </a:r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127307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2171765"/>
            <a:ext cx="3672408" cy="453313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Explain how DNA fragments can be inserted into a vector:</a:t>
            </a:r>
            <a:endParaRPr lang="en-GB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5: Chapter 16: DNA technology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612068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16.2 </a:t>
            </a:r>
            <a:r>
              <a:rPr lang="en-GB" sz="1600" i="1" dirty="0" smtClean="0"/>
              <a:t>In vivo</a:t>
            </a:r>
            <a:r>
              <a:rPr lang="en-GB" sz="1600" dirty="0" smtClean="0"/>
              <a:t> gene cloning – the use of vectors:</a:t>
            </a:r>
          </a:p>
          <a:p>
            <a:r>
              <a:rPr lang="en-GB" sz="1400" dirty="0" smtClean="0"/>
              <a:t>What is the importance of ‘sticky ends’?</a:t>
            </a:r>
          </a:p>
          <a:p>
            <a:r>
              <a:rPr lang="en-GB" sz="1400" dirty="0" smtClean="0"/>
              <a:t>How can a DNA fragment be inserted into a vector?</a:t>
            </a:r>
          </a:p>
          <a:p>
            <a:r>
              <a:rPr lang="en-GB" sz="1400" dirty="0" smtClean="0"/>
              <a:t>How is the DNA of the vector introduced into host cells?</a:t>
            </a:r>
          </a:p>
          <a:p>
            <a:r>
              <a:rPr lang="en-GB" sz="1400" dirty="0" smtClean="0"/>
              <a:t>What are gene markers and how do they work?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16216" y="764704"/>
            <a:ext cx="244827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</a:t>
            </a:r>
            <a:r>
              <a:rPr lang="en-GB" sz="1600" dirty="0" smtClean="0"/>
              <a:t>:</a:t>
            </a:r>
            <a:endParaRPr lang="en-GB" sz="1400" dirty="0" smtClean="0"/>
          </a:p>
          <a:p>
            <a:r>
              <a:rPr lang="en-GB" sz="1400" dirty="0" smtClean="0"/>
              <a:t>clone, restriction endonuclease, ‘sticky ends’, nucleotide, antibiotic-resistance, replica plating, </a:t>
            </a:r>
            <a:endParaRPr lang="en-GB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44" t="11610" r="68263" b="17516"/>
          <a:stretch/>
        </p:blipFill>
        <p:spPr>
          <a:xfrm>
            <a:off x="611560" y="2852936"/>
            <a:ext cx="2800000" cy="360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7944" y="2171765"/>
            <a:ext cx="4896544" cy="147325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Explain how DNA can be introduced into a host cell: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067944" y="3851757"/>
            <a:ext cx="4896544" cy="285314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Explain what gene markers are and how they work: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83773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5: Chapter 16: DNA technology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4968552" cy="1000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550" dirty="0" smtClean="0"/>
              <a:t>16.3 </a:t>
            </a:r>
            <a:r>
              <a:rPr lang="en-GB" sz="1550" i="1" dirty="0" smtClean="0"/>
              <a:t>In vitro</a:t>
            </a:r>
            <a:r>
              <a:rPr lang="en-GB" sz="1550" dirty="0" smtClean="0"/>
              <a:t> gene cloning – the polymerase chain reaction:</a:t>
            </a:r>
          </a:p>
          <a:p>
            <a:r>
              <a:rPr lang="en-GB" sz="1400" dirty="0" smtClean="0"/>
              <a:t>What is the polymerase chain reaction?</a:t>
            </a:r>
          </a:p>
          <a:p>
            <a:r>
              <a:rPr lang="en-GB" sz="1400" dirty="0" smtClean="0"/>
              <a:t>How does the process work?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764704"/>
            <a:ext cx="3600400" cy="1000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</a:t>
            </a:r>
            <a:r>
              <a:rPr lang="en-GB" sz="1600" dirty="0" smtClean="0"/>
              <a:t>:</a:t>
            </a:r>
            <a:endParaRPr lang="en-GB" sz="1400" dirty="0" smtClean="0"/>
          </a:p>
          <a:p>
            <a:r>
              <a:rPr lang="en-GB" sz="1400" dirty="0" smtClean="0"/>
              <a:t>DNA polymerase, nucleotide, primers, </a:t>
            </a:r>
            <a:r>
              <a:rPr lang="en-GB" sz="1400" dirty="0" err="1" smtClean="0"/>
              <a:t>thermocycler</a:t>
            </a:r>
            <a:r>
              <a:rPr lang="en-GB" sz="1400" dirty="0" smtClean="0"/>
              <a:t>, vectors, restriction endonuclease, 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971710"/>
            <a:ext cx="4320480" cy="46256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Explain what the polymerase chain reaction is: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1971710"/>
            <a:ext cx="4248472" cy="2089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Explain the advantages of </a:t>
            </a:r>
            <a:r>
              <a:rPr lang="en-GB" sz="1400" i="1" dirty="0" smtClean="0"/>
              <a:t>in vitro</a:t>
            </a:r>
            <a:r>
              <a:rPr lang="en-GB" sz="1400" dirty="0" smtClean="0"/>
              <a:t> gene cloning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716016" y="4293096"/>
            <a:ext cx="4248472" cy="23042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/>
              <a:t>Explain the advantages of </a:t>
            </a:r>
            <a:r>
              <a:rPr lang="en-GB" sz="1400" i="1" dirty="0"/>
              <a:t>in </a:t>
            </a:r>
            <a:r>
              <a:rPr lang="en-GB" sz="1400" i="1" dirty="0" smtClean="0"/>
              <a:t>vivo</a:t>
            </a:r>
            <a:r>
              <a:rPr lang="en-GB" sz="1400" dirty="0" smtClean="0"/>
              <a:t> </a:t>
            </a:r>
            <a:r>
              <a:rPr lang="en-GB" sz="1400" dirty="0"/>
              <a:t>gene cloning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84814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5: Chapter 16: DNA technology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5760640" cy="984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16.4 Uses of recombinant DNA technology:</a:t>
            </a:r>
          </a:p>
          <a:p>
            <a:r>
              <a:rPr lang="en-GB" sz="1400" dirty="0" smtClean="0"/>
              <a:t>How has genetic modification of organisms benefited humans?</a:t>
            </a:r>
          </a:p>
          <a:p>
            <a:r>
              <a:rPr lang="en-GB" sz="1400" dirty="0" smtClean="0"/>
              <a:t>What roles have genetically modified microorganisms, plant and animals played in the beneficial use of recombinant DNA technology?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56176" y="764704"/>
            <a:ext cx="2808312" cy="984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</a:t>
            </a:r>
            <a:r>
              <a:rPr lang="en-GB" sz="1600" dirty="0" smtClean="0"/>
              <a:t>: </a:t>
            </a:r>
            <a:r>
              <a:rPr lang="en-GB" sz="1400" dirty="0" smtClean="0"/>
              <a:t>selective breeding, alleles, antibody, antigen, gene therapy, pathogen, human genome project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1" y="1956321"/>
            <a:ext cx="4320000" cy="23034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Explain what genetic modification is:</a:t>
            </a:r>
            <a:endParaRPr lang="en-GB" sz="1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79512" y="4466496"/>
            <a:ext cx="4319999" cy="21308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Give some examples of how microorganisms have been genetically modified:</a:t>
            </a:r>
            <a:endParaRPr lang="en-GB" sz="1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644008" y="1956321"/>
            <a:ext cx="4320000" cy="23034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Give some examples of how animals have been genetically modified:</a:t>
            </a:r>
            <a:endParaRPr lang="en-GB" sz="1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651484" y="4466496"/>
            <a:ext cx="4320000" cy="21308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Give some examples of how plants have been genetically modified:</a:t>
            </a:r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305681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5: Chapter 16: DNA technology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597666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16.5 Gene therapy:</a:t>
            </a:r>
          </a:p>
          <a:p>
            <a:r>
              <a:rPr lang="en-GB" sz="1400" dirty="0" smtClean="0"/>
              <a:t>What is cystic fibrosis?</a:t>
            </a:r>
          </a:p>
          <a:p>
            <a:r>
              <a:rPr lang="en-GB" sz="1400" dirty="0" smtClean="0"/>
              <a:t>What is the cause of cystic fibrosis?</a:t>
            </a:r>
          </a:p>
          <a:p>
            <a:r>
              <a:rPr lang="en-GB" sz="1400" dirty="0" smtClean="0"/>
              <a:t>How can gene therapy be used in the treatment of cystic fibrosis?</a:t>
            </a:r>
          </a:p>
          <a:p>
            <a:r>
              <a:rPr lang="en-GB" sz="1400" dirty="0" smtClean="0"/>
              <a:t>What is the difference between germ-line and somatic-cell gene therapy?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72200" y="764704"/>
            <a:ext cx="259228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</a:t>
            </a:r>
            <a:r>
              <a:rPr lang="en-GB" sz="1600" dirty="0" smtClean="0"/>
              <a:t>:</a:t>
            </a:r>
            <a:endParaRPr lang="en-GB" sz="1400" dirty="0" smtClean="0"/>
          </a:p>
          <a:p>
            <a:r>
              <a:rPr lang="en-GB" sz="1400" dirty="0" smtClean="0"/>
              <a:t>Cystic fibrosis, recessive allele, mutation, osmosis, stem cells, immunodeficiency, 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2171765"/>
            <a:ext cx="2808000" cy="2049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Explain what cystic fibrosis is: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4437112"/>
            <a:ext cx="8784976" cy="21602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Explain how gene therapy is used to treat CF: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203848" y="2171765"/>
            <a:ext cx="5760640" cy="2049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Explain how gene therapy can be used to treat severe combined immunodeficiency: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79731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5: Chapter 16: DNA technology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5436000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16.6 Locating and sequencing genes:</a:t>
            </a:r>
          </a:p>
          <a:p>
            <a:r>
              <a:rPr lang="en-GB" sz="1400" dirty="0" smtClean="0"/>
              <a:t>How are DNA probes and DNA hybridisation used to locate specific genes?</a:t>
            </a:r>
          </a:p>
          <a:p>
            <a:r>
              <a:rPr lang="en-GB" sz="1400" dirty="0" smtClean="0"/>
              <a:t>How can the exact order of nucleotides on a strand of DNA be determined?</a:t>
            </a:r>
          </a:p>
          <a:p>
            <a:r>
              <a:rPr lang="en-GB" sz="1400" dirty="0" smtClean="0"/>
              <a:t>What is restriction mapping and how does it help to determine the sequence of nucleotides in a gene?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764704"/>
            <a:ext cx="3168352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</a:t>
            </a:r>
            <a:r>
              <a:rPr lang="en-GB" sz="1600" dirty="0" smtClean="0"/>
              <a:t>:</a:t>
            </a:r>
            <a:endParaRPr lang="en-GB" sz="1400" dirty="0" smtClean="0"/>
          </a:p>
          <a:p>
            <a:r>
              <a:rPr lang="en-GB" sz="1400" dirty="0" smtClean="0"/>
              <a:t>gene mutation, radioactively labelled probes, nucleotides, isotope, fluorescently labelled probes, DNS hybridisation, gel electrophoresis, restriction endonuclease, recognition sites, </a:t>
            </a:r>
            <a:endParaRPr lang="en-GB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2564904"/>
            <a:ext cx="2808000" cy="40324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Explain how DNA probes work: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168000" y="2564904"/>
            <a:ext cx="2808000" cy="40324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Explain what DNA sequencing is: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156488" y="2564904"/>
            <a:ext cx="2808000" cy="40324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Explain what restriction mapping is: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8855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5: Chapter 16: DNA technology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4608512" cy="984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16.7 Screening for clinically important genes:</a:t>
            </a:r>
          </a:p>
          <a:p>
            <a:r>
              <a:rPr lang="en-GB" sz="1400" dirty="0" smtClean="0"/>
              <a:t>How can DNA probes be used to screen patients for gene mutations?</a:t>
            </a:r>
          </a:p>
          <a:p>
            <a:r>
              <a:rPr lang="en-GB" sz="1400" dirty="0" smtClean="0"/>
              <a:t>What role does genetic counselling play in the process?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2040" y="764704"/>
            <a:ext cx="4032448" cy="984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</a:t>
            </a:r>
            <a:r>
              <a:rPr lang="en-GB" sz="1600" dirty="0" smtClean="0"/>
              <a:t>: </a:t>
            </a:r>
            <a:r>
              <a:rPr lang="en-GB" sz="1400" dirty="0" smtClean="0"/>
              <a:t>gene mutation, nucleotides, dominant alleles, recessive, homozygous, heterozygous, tumour suppressor genes, mutagens, co-dominant, genotypes, phenotypes</a:t>
            </a:r>
            <a:endParaRPr lang="en-GB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1916832"/>
            <a:ext cx="4608512" cy="46805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Explain how genetic screening works: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932040" y="1916832"/>
            <a:ext cx="4032448" cy="46805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Explain the role genetic counselling plays in genetic screening: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023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5: Chapter 16: DNA technology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496855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16.8 Genetic fingerprinting:</a:t>
            </a:r>
          </a:p>
          <a:p>
            <a:r>
              <a:rPr lang="en-GB" sz="1400" dirty="0" smtClean="0"/>
              <a:t>What is genetic fingerprinting ?</a:t>
            </a:r>
          </a:p>
          <a:p>
            <a:r>
              <a:rPr lang="en-GB" sz="1400" dirty="0" smtClean="0"/>
              <a:t>How is genetic fingerprinting carried out?</a:t>
            </a:r>
          </a:p>
          <a:p>
            <a:r>
              <a:rPr lang="en-GB" sz="1400" dirty="0" smtClean="0"/>
              <a:t>How are the results interpreted?</a:t>
            </a:r>
          </a:p>
          <a:p>
            <a:r>
              <a:rPr lang="en-GB" sz="1400" dirty="0" smtClean="0"/>
              <a:t>For what purposes is it used?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764704"/>
            <a:ext cx="36004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</a:t>
            </a:r>
            <a:r>
              <a:rPr lang="en-GB" sz="1600" dirty="0" smtClean="0"/>
              <a:t>:</a:t>
            </a:r>
            <a:endParaRPr lang="en-GB" sz="1400" dirty="0" smtClean="0"/>
          </a:p>
          <a:p>
            <a:r>
              <a:rPr lang="en-GB" sz="1400" dirty="0" smtClean="0"/>
              <a:t>genetic fingerprinting, introns, extraction, digestion, restriction endonuclease, separation, gel electrophoresis, hybridisation, development, </a:t>
            </a:r>
            <a:endParaRPr lang="en-GB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2132856"/>
            <a:ext cx="4968552" cy="44644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Explain the process of DNA fingerprinting:</a:t>
            </a:r>
          </a:p>
          <a:p>
            <a:r>
              <a:rPr lang="en-GB" sz="1400" dirty="0" smtClean="0"/>
              <a:t>Extraction:</a:t>
            </a:r>
          </a:p>
          <a:p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>Digestion:</a:t>
            </a:r>
          </a:p>
          <a:p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>Separation: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r>
              <a:rPr lang="en-GB" sz="1400" dirty="0" smtClean="0"/>
              <a:t>Hybridisation:</a:t>
            </a:r>
          </a:p>
          <a:p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>Development:</a:t>
            </a:r>
            <a:endParaRPr lang="en-GB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5364088" y="2132856"/>
            <a:ext cx="3600400" cy="2016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Explain how you would interpret the results of DNA fingerprinting: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4365104"/>
            <a:ext cx="3600400" cy="22322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Explain some of the uses of DNA fingerprinting: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22017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5: Chapter 16: DNA technology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755412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Exam questions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322184"/>
            <a:ext cx="4320480" cy="52751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GB" sz="1200" dirty="0"/>
              <a:t>There are wolves in many European countries. Scientists investigated the </a:t>
            </a:r>
            <a:r>
              <a:rPr lang="en-GB" sz="1200" dirty="0" smtClean="0"/>
              <a:t>genetic diversity </a:t>
            </a:r>
            <a:r>
              <a:rPr lang="en-GB" sz="1200" dirty="0"/>
              <a:t>of these wolves. They collected samples of DNA from the mitochondria </a:t>
            </a:r>
            <a:r>
              <a:rPr lang="en-GB" sz="1200" dirty="0" smtClean="0"/>
              <a:t>of </a:t>
            </a:r>
            <a:endParaRPr lang="en-GB" sz="1200" dirty="0"/>
          </a:p>
          <a:p>
            <a:r>
              <a:rPr lang="en-GB" sz="1200" dirty="0"/>
              <a:t>wolves from different countries. For each sample they identified which haplotypes </a:t>
            </a:r>
            <a:r>
              <a:rPr lang="en-GB" sz="1200" dirty="0" smtClean="0"/>
              <a:t>were present </a:t>
            </a:r>
            <a:r>
              <a:rPr lang="en-GB" sz="1200" dirty="0"/>
              <a:t>in the DNA. A haplotype is a particular sequence of bases on DNA. </a:t>
            </a:r>
            <a:r>
              <a:rPr lang="en-GB" sz="1200" dirty="0" smtClean="0"/>
              <a:t>Mutations can </a:t>
            </a:r>
            <a:r>
              <a:rPr lang="en-GB" sz="1200" dirty="0"/>
              <a:t>produce new haplotypes</a:t>
            </a:r>
            <a:r>
              <a:rPr lang="en-GB" sz="1200" dirty="0" smtClean="0"/>
              <a:t>.</a:t>
            </a:r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r>
              <a:rPr lang="en-GB" sz="1200" dirty="0"/>
              <a:t>The scientists wanted to find out whether one of the haplotypes in the </a:t>
            </a:r>
            <a:r>
              <a:rPr lang="en-GB" sz="1200" dirty="0" smtClean="0"/>
              <a:t>Portuguese wolves </a:t>
            </a:r>
            <a:r>
              <a:rPr lang="en-GB" sz="1200" dirty="0"/>
              <a:t>was the same as one of those in the Spanish wolves. They used a </a:t>
            </a:r>
            <a:r>
              <a:rPr lang="en-GB" sz="1200" dirty="0" smtClean="0"/>
              <a:t>restriction endonuclease</a:t>
            </a:r>
            <a:r>
              <a:rPr lang="en-GB" sz="1200" dirty="0"/>
              <a:t>, electrophoresis and a labelled DNA probe.</a:t>
            </a:r>
          </a:p>
          <a:p>
            <a:r>
              <a:rPr lang="en-GB" sz="1200" dirty="0" smtClean="0"/>
              <a:t>For </a:t>
            </a:r>
            <a:r>
              <a:rPr lang="en-GB" sz="1200" dirty="0"/>
              <a:t>what purpose did they use</a:t>
            </a:r>
          </a:p>
          <a:p>
            <a:r>
              <a:rPr lang="en-GB" sz="1200" dirty="0" smtClean="0"/>
              <a:t>the </a:t>
            </a:r>
            <a:r>
              <a:rPr lang="en-GB" sz="1200" dirty="0"/>
              <a:t>restriction endonuclease</a:t>
            </a:r>
          </a:p>
          <a:p>
            <a:endParaRPr lang="en-GB" sz="800" dirty="0" smtClean="0"/>
          </a:p>
          <a:p>
            <a:endParaRPr lang="en-GB" sz="1200" i="1" dirty="0"/>
          </a:p>
          <a:p>
            <a:pPr algn="r"/>
            <a:r>
              <a:rPr lang="en-GB" sz="1200" i="1" dirty="0" smtClean="0"/>
              <a:t>(</a:t>
            </a:r>
            <a:r>
              <a:rPr lang="en-GB" sz="1200" i="1" dirty="0"/>
              <a:t>1 mark)</a:t>
            </a:r>
          </a:p>
          <a:p>
            <a:r>
              <a:rPr lang="en-GB" sz="1200" b="1" dirty="0"/>
              <a:t>9 (a) (ii) </a:t>
            </a:r>
            <a:r>
              <a:rPr lang="en-GB" sz="1200" dirty="0"/>
              <a:t>electrophoresis?</a:t>
            </a:r>
          </a:p>
          <a:p>
            <a:endParaRPr lang="en-GB" sz="800" i="1" dirty="0" smtClean="0"/>
          </a:p>
          <a:p>
            <a:endParaRPr lang="en-GB" sz="1100" i="1" dirty="0" smtClean="0"/>
          </a:p>
          <a:p>
            <a:pPr algn="r"/>
            <a:r>
              <a:rPr lang="en-GB" sz="1200" i="1" dirty="0" smtClean="0"/>
              <a:t>(</a:t>
            </a:r>
            <a:r>
              <a:rPr lang="en-GB" sz="1200" i="1" dirty="0"/>
              <a:t>1 mark</a:t>
            </a:r>
            <a:r>
              <a:rPr lang="en-GB" sz="1200" i="1" dirty="0" smtClean="0"/>
              <a:t>)</a:t>
            </a:r>
            <a:endParaRPr lang="en-GB" sz="1200" i="1" dirty="0"/>
          </a:p>
        </p:txBody>
      </p:sp>
      <p:sp>
        <p:nvSpPr>
          <p:cNvPr id="7" name="Rectangle 6"/>
          <p:cNvSpPr/>
          <p:nvPr/>
        </p:nvSpPr>
        <p:spPr>
          <a:xfrm>
            <a:off x="4684295" y="1322184"/>
            <a:ext cx="4265819" cy="52751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GB" sz="1100" dirty="0" smtClean="0"/>
              <a:t>Explain </a:t>
            </a:r>
            <a:r>
              <a:rPr lang="en-GB" sz="1100" dirty="0"/>
              <a:t>why the labelled DNA probe could be used to find out whether the </a:t>
            </a:r>
            <a:r>
              <a:rPr lang="en-GB" sz="1100" dirty="0" smtClean="0"/>
              <a:t>haplotypes were </a:t>
            </a:r>
            <a:r>
              <a:rPr lang="en-GB" sz="1100" dirty="0"/>
              <a:t>the same.</a:t>
            </a:r>
          </a:p>
          <a:p>
            <a:endParaRPr lang="en-GB" sz="1100" dirty="0" smtClean="0"/>
          </a:p>
          <a:p>
            <a:endParaRPr lang="en-GB" sz="1100" i="1" dirty="0" smtClean="0"/>
          </a:p>
          <a:p>
            <a:endParaRPr lang="en-GB" sz="1100" i="1" dirty="0" smtClean="0"/>
          </a:p>
          <a:p>
            <a:pPr algn="r"/>
            <a:r>
              <a:rPr lang="en-GB" sz="1100" i="1" dirty="0" smtClean="0"/>
              <a:t>(</a:t>
            </a:r>
            <a:r>
              <a:rPr lang="en-GB" sz="1100" i="1" dirty="0"/>
              <a:t>2 marks</a:t>
            </a:r>
            <a:r>
              <a:rPr lang="en-GB" sz="1100" i="1" dirty="0" smtClean="0"/>
              <a:t>)</a:t>
            </a:r>
          </a:p>
          <a:p>
            <a:r>
              <a:rPr lang="en-GB" sz="1100" dirty="0" smtClean="0"/>
              <a:t>Two </a:t>
            </a:r>
            <a:r>
              <a:rPr lang="en-GB" sz="1100" dirty="0"/>
              <a:t>hundred years ago there were many wolves in Italy. By the 1970s there </a:t>
            </a:r>
            <a:r>
              <a:rPr lang="en-GB" sz="1100" dirty="0" smtClean="0"/>
              <a:t>were fewer </a:t>
            </a:r>
            <a:r>
              <a:rPr lang="en-GB" sz="1100" dirty="0"/>
              <a:t>than 100 wolves left. Since 1980, wolves have increased in number and </a:t>
            </a:r>
            <a:r>
              <a:rPr lang="en-GB" sz="1100" dirty="0" smtClean="0"/>
              <a:t>have spread </a:t>
            </a:r>
            <a:r>
              <a:rPr lang="en-GB" sz="1100" dirty="0"/>
              <a:t>to France</a:t>
            </a:r>
            <a:r>
              <a:rPr lang="en-GB" sz="1100" dirty="0" smtClean="0"/>
              <a:t>. </a:t>
            </a:r>
          </a:p>
          <a:p>
            <a:r>
              <a:rPr lang="en-GB" sz="1100" dirty="0" smtClean="0"/>
              <a:t>Use </a:t>
            </a:r>
            <a:r>
              <a:rPr lang="en-GB" sz="1100" dirty="0"/>
              <a:t>this information to explain the number of haplotypes in the Italian wolves.</a:t>
            </a:r>
          </a:p>
          <a:p>
            <a:endParaRPr lang="en-GB" sz="1100" dirty="0" smtClean="0"/>
          </a:p>
          <a:p>
            <a:endParaRPr lang="en-GB" sz="1100" i="1" dirty="0" smtClean="0"/>
          </a:p>
          <a:p>
            <a:endParaRPr lang="en-GB" sz="1100" i="1" dirty="0"/>
          </a:p>
          <a:p>
            <a:pPr algn="r"/>
            <a:r>
              <a:rPr lang="en-GB" sz="1100" i="1" dirty="0" smtClean="0"/>
              <a:t>(</a:t>
            </a:r>
            <a:r>
              <a:rPr lang="en-GB" sz="1100" i="1" dirty="0"/>
              <a:t>2 marks)</a:t>
            </a:r>
          </a:p>
          <a:p>
            <a:r>
              <a:rPr lang="en-GB" sz="1100" dirty="0" smtClean="0"/>
              <a:t>Suggest </a:t>
            </a:r>
            <a:r>
              <a:rPr lang="en-GB" sz="1100" dirty="0"/>
              <a:t>an explanation for the number of haplotypes in the wolves that have spread </a:t>
            </a:r>
            <a:r>
              <a:rPr lang="en-GB" sz="1100" dirty="0" smtClean="0"/>
              <a:t>to France</a:t>
            </a:r>
            <a:r>
              <a:rPr lang="en-GB" sz="1100" dirty="0"/>
              <a:t>.</a:t>
            </a:r>
          </a:p>
          <a:p>
            <a:endParaRPr lang="en-GB" sz="1100" dirty="0" smtClean="0"/>
          </a:p>
          <a:p>
            <a:pPr algn="r"/>
            <a:r>
              <a:rPr lang="en-GB" sz="1100" i="1" dirty="0" smtClean="0"/>
              <a:t>(</a:t>
            </a:r>
            <a:r>
              <a:rPr lang="en-GB" sz="1100" i="1" dirty="0"/>
              <a:t>1 mark)</a:t>
            </a:r>
          </a:p>
          <a:p>
            <a:r>
              <a:rPr lang="en-GB" sz="1100" dirty="0" smtClean="0"/>
              <a:t>The </a:t>
            </a:r>
            <a:r>
              <a:rPr lang="en-GB" sz="1100" dirty="0"/>
              <a:t>scientists analysed the DNA on the Y chromosome and the DNA in </a:t>
            </a:r>
            <a:r>
              <a:rPr lang="en-GB" sz="1100" dirty="0" smtClean="0"/>
              <a:t>the mitochondria </a:t>
            </a:r>
            <a:r>
              <a:rPr lang="en-GB" sz="1100" dirty="0"/>
              <a:t>of the Swedish wolves. They concluded that the Swedish wolf </a:t>
            </a:r>
            <a:r>
              <a:rPr lang="en-GB" sz="1100" dirty="0" smtClean="0"/>
              <a:t>population descended </a:t>
            </a:r>
            <a:r>
              <a:rPr lang="en-GB" sz="1100" dirty="0"/>
              <a:t>from one male wolf from Finland and one female wolf from Russia.</a:t>
            </a:r>
          </a:p>
          <a:p>
            <a:r>
              <a:rPr lang="en-GB" sz="1100" dirty="0" smtClean="0"/>
              <a:t>Explain </a:t>
            </a:r>
            <a:r>
              <a:rPr lang="en-GB" sz="1100" dirty="0"/>
              <a:t>why DNA on the Y chromosome helped them to reach this conclusion.</a:t>
            </a:r>
          </a:p>
          <a:p>
            <a:endParaRPr lang="en-GB" sz="1100" i="1" dirty="0" smtClean="0"/>
          </a:p>
          <a:p>
            <a:pPr algn="r"/>
            <a:r>
              <a:rPr lang="en-GB" sz="1100" i="1" dirty="0" smtClean="0"/>
              <a:t>(</a:t>
            </a:r>
            <a:r>
              <a:rPr lang="en-GB" sz="1100" i="1" dirty="0"/>
              <a:t>1 mark)</a:t>
            </a:r>
          </a:p>
          <a:p>
            <a:r>
              <a:rPr lang="en-GB" sz="1100" dirty="0" smtClean="0"/>
              <a:t>Suggest </a:t>
            </a:r>
            <a:r>
              <a:rPr lang="en-GB" sz="1100" dirty="0"/>
              <a:t>why DNA in the mitochondria helped them to reach this conclusion.</a:t>
            </a:r>
          </a:p>
          <a:p>
            <a:endParaRPr lang="en-GB" sz="1100" i="1" dirty="0" smtClean="0"/>
          </a:p>
          <a:p>
            <a:pPr algn="r"/>
            <a:r>
              <a:rPr lang="en-GB" sz="1100" i="1" dirty="0" smtClean="0"/>
              <a:t>(</a:t>
            </a:r>
            <a:r>
              <a:rPr lang="en-GB" sz="1100" i="1" dirty="0"/>
              <a:t>1 mark)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48" y="2708920"/>
            <a:ext cx="3942607" cy="154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4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6769948" y="2997112"/>
            <a:ext cx="2194540" cy="1440000"/>
            <a:chOff x="2699792" y="2060848"/>
            <a:chExt cx="6096719" cy="4000500"/>
          </a:xfrm>
        </p:grpSpPr>
        <p:grpSp>
          <p:nvGrpSpPr>
            <p:cNvPr id="13" name="Group 12"/>
            <p:cNvGrpSpPr/>
            <p:nvPr/>
          </p:nvGrpSpPr>
          <p:grpSpPr>
            <a:xfrm>
              <a:off x="2699792" y="2060848"/>
              <a:ext cx="6096719" cy="4000500"/>
              <a:chOff x="2699792" y="2025907"/>
              <a:chExt cx="6096719" cy="40005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2795761" y="2025907"/>
                <a:ext cx="6000750" cy="4000500"/>
                <a:chOff x="2795761" y="2025907"/>
                <a:chExt cx="6000750" cy="4000500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2795761" y="2025907"/>
                  <a:ext cx="6000750" cy="4000500"/>
                  <a:chOff x="2795761" y="2025907"/>
                  <a:chExt cx="6000750" cy="4000500"/>
                </a:xfrm>
              </p:grpSpPr>
              <p:grpSp>
                <p:nvGrpSpPr>
                  <p:cNvPr id="7" name="Group 6"/>
                  <p:cNvGrpSpPr/>
                  <p:nvPr/>
                </p:nvGrpSpPr>
                <p:grpSpPr>
                  <a:xfrm>
                    <a:off x="2795761" y="2025907"/>
                    <a:ext cx="6000750" cy="4000500"/>
                    <a:chOff x="2795761" y="2025907"/>
                    <a:chExt cx="6000750" cy="4000500"/>
                  </a:xfrm>
                </p:grpSpPr>
                <p:pic>
                  <p:nvPicPr>
                    <p:cNvPr id="2051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795761" y="2025907"/>
                      <a:ext cx="6000750" cy="40005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sp>
                  <p:nvSpPr>
                    <p:cNvPr id="6" name="Rectangle 5"/>
                    <p:cNvSpPr/>
                    <p:nvPr/>
                  </p:nvSpPr>
                  <p:spPr>
                    <a:xfrm>
                      <a:off x="5256680" y="2025907"/>
                      <a:ext cx="395440" cy="2509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" name="Rectangle 9"/>
                    <p:cNvSpPr/>
                    <p:nvPr/>
                  </p:nvSpPr>
                  <p:spPr>
                    <a:xfrm>
                      <a:off x="5940152" y="2043696"/>
                      <a:ext cx="395440" cy="2509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12" name="Rectangle 11"/>
                  <p:cNvSpPr/>
                  <p:nvPr/>
                </p:nvSpPr>
                <p:spPr>
                  <a:xfrm>
                    <a:off x="7380311" y="2871469"/>
                    <a:ext cx="1416199" cy="278977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4" name="Rectangle 13"/>
                <p:cNvSpPr/>
                <p:nvPr/>
              </p:nvSpPr>
              <p:spPr>
                <a:xfrm>
                  <a:off x="2795761" y="2312450"/>
                  <a:ext cx="840135" cy="2509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6" name="Rectangle 15"/>
              <p:cNvSpPr/>
              <p:nvPr/>
            </p:nvSpPr>
            <p:spPr>
              <a:xfrm>
                <a:off x="2699792" y="2996952"/>
                <a:ext cx="1368152" cy="5760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2795761" y="4221088"/>
              <a:ext cx="1161384" cy="5958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716016" y="1956320"/>
            <a:ext cx="4248472" cy="464103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/>
              <a:t>Describe the structure and function of </a:t>
            </a:r>
            <a:r>
              <a:rPr lang="en-GB" sz="1400" dirty="0" smtClean="0"/>
              <a:t>rod and cone cells in the retina:</a:t>
            </a:r>
            <a:endParaRPr lang="en-GB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79512" y="1956321"/>
            <a:ext cx="4368527" cy="464103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Describe the structure and function of the </a:t>
            </a:r>
            <a:r>
              <a:rPr lang="en-GB" sz="1400" dirty="0" err="1" smtClean="0"/>
              <a:t>Pacinian</a:t>
            </a:r>
            <a:r>
              <a:rPr lang="en-GB" sz="1400" dirty="0" smtClean="0"/>
              <a:t> corpuscle: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5: Chapter 9: Response to stimuli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5436000" cy="984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9.4 Role of receptors:</a:t>
            </a:r>
          </a:p>
          <a:p>
            <a:r>
              <a:rPr lang="en-GB" sz="1400" dirty="0" smtClean="0"/>
              <a:t>What are the main features of sensory reception?</a:t>
            </a:r>
          </a:p>
          <a:p>
            <a:r>
              <a:rPr lang="en-GB" sz="1400" dirty="0" smtClean="0"/>
              <a:t>What is </a:t>
            </a:r>
            <a:r>
              <a:rPr lang="en-GB" sz="1400" dirty="0" err="1" smtClean="0"/>
              <a:t>Pacinian</a:t>
            </a:r>
            <a:r>
              <a:rPr lang="en-GB" sz="1400" dirty="0" smtClean="0"/>
              <a:t> corpuscle and how does it work?</a:t>
            </a:r>
          </a:p>
          <a:p>
            <a:r>
              <a:rPr lang="en-GB" sz="1400" dirty="0" smtClean="0"/>
              <a:t>How do receptors work together in the eye?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788510"/>
            <a:ext cx="3168352" cy="9610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words:</a:t>
            </a:r>
            <a:endParaRPr lang="en-GB" sz="1400" dirty="0" smtClean="0"/>
          </a:p>
          <a:p>
            <a:r>
              <a:rPr lang="en-GB" sz="1400" dirty="0" err="1" smtClean="0"/>
              <a:t>Pancinian</a:t>
            </a:r>
            <a:r>
              <a:rPr lang="en-GB" sz="1400" dirty="0" smtClean="0"/>
              <a:t> corpus, ligaments, tendons, rod cells, bipolar cells, visual acuity, generator potential, cone cells</a:t>
            </a:r>
            <a:endParaRPr lang="en-GB" sz="1600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395540" y="4401328"/>
            <a:ext cx="1346990" cy="1980000"/>
            <a:chOff x="214855" y="2132856"/>
            <a:chExt cx="2682657" cy="39433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855" y="2132856"/>
              <a:ext cx="2466975" cy="3943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339752" y="2996952"/>
              <a:ext cx="55776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584" y="2420888"/>
            <a:ext cx="1448400" cy="1980000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710393"/>
              </p:ext>
            </p:extLst>
          </p:nvPr>
        </p:nvGraphicFramePr>
        <p:xfrm>
          <a:off x="4889522" y="4581128"/>
          <a:ext cx="3930952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638"/>
                <a:gridCol w="1404157"/>
                <a:gridCol w="1404157"/>
              </a:tblGrid>
              <a:tr h="243390"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Rod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Cone</a:t>
                      </a:r>
                      <a:endParaRPr lang="en-GB" sz="1000" dirty="0"/>
                    </a:p>
                  </a:txBody>
                  <a:tcPr/>
                </a:tc>
              </a:tr>
              <a:tr h="243390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Shape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/>
                </a:tc>
              </a:tr>
              <a:tr h="243390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Number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/>
                </a:tc>
              </a:tr>
              <a:tr h="243390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Distribution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 smtClean="0"/>
                    </a:p>
                    <a:p>
                      <a:pPr algn="ctr"/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/>
                </a:tc>
              </a:tr>
              <a:tr h="243390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Visual</a:t>
                      </a:r>
                      <a:r>
                        <a:rPr lang="en-GB" sz="900" baseline="0" dirty="0" smtClean="0"/>
                        <a:t> acuity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 smtClean="0"/>
                    </a:p>
                    <a:p>
                      <a:pPr algn="ctr"/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/>
                </a:tc>
              </a:tr>
              <a:tr h="243390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Sensitivity in low light</a:t>
                      </a:r>
                      <a:r>
                        <a:rPr lang="en-GB" sz="900" baseline="0" dirty="0" smtClean="0"/>
                        <a:t> conditions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8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5: Chapter 16: DNA technology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755412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Exam questions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322184"/>
            <a:ext cx="4320480" cy="52751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GB" sz="1400" dirty="0"/>
              <a:t>Wolves eat different mammals. An ecologist investigated factors that affect </a:t>
            </a:r>
            <a:r>
              <a:rPr lang="en-GB" sz="1400" dirty="0" smtClean="0"/>
              <a:t>wolf numbers </a:t>
            </a:r>
            <a:r>
              <a:rPr lang="en-GB" sz="1400" dirty="0"/>
              <a:t>in North America. He collected data from different field studies carried out </a:t>
            </a:r>
            <a:r>
              <a:rPr lang="en-GB" sz="1400" dirty="0" smtClean="0"/>
              <a:t>in different </a:t>
            </a:r>
            <a:r>
              <a:rPr lang="en-GB" sz="1400" dirty="0"/>
              <a:t>places. The graph shows his results</a:t>
            </a:r>
            <a:r>
              <a:rPr lang="en-GB" sz="1400" dirty="0" smtClean="0"/>
              <a:t>.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b="1" dirty="0" smtClean="0"/>
          </a:p>
          <a:p>
            <a:endParaRPr lang="en-GB" sz="1400" b="1" dirty="0"/>
          </a:p>
          <a:p>
            <a:endParaRPr lang="en-GB" sz="1400" b="1" dirty="0" smtClean="0"/>
          </a:p>
          <a:p>
            <a:endParaRPr lang="en-GB" sz="1400" b="1" dirty="0"/>
          </a:p>
          <a:p>
            <a:endParaRPr lang="en-GB" sz="1400" b="1" dirty="0" smtClean="0"/>
          </a:p>
          <a:p>
            <a:endParaRPr lang="en-GB" sz="1400" b="1" dirty="0"/>
          </a:p>
          <a:p>
            <a:endParaRPr lang="en-GB" sz="1400" b="1" dirty="0" smtClean="0"/>
          </a:p>
          <a:p>
            <a:endParaRPr lang="en-GB" sz="1400" b="1" dirty="0"/>
          </a:p>
          <a:p>
            <a:r>
              <a:rPr lang="en-GB" sz="1400" dirty="0" smtClean="0"/>
              <a:t>The </a:t>
            </a:r>
            <a:r>
              <a:rPr lang="en-GB" sz="1400" dirty="0"/>
              <a:t>wolf numbers are given per unit area. Explain why.</a:t>
            </a:r>
          </a:p>
          <a:p>
            <a:endParaRPr lang="en-GB" sz="1400" dirty="0" smtClean="0"/>
          </a:p>
          <a:p>
            <a:endParaRPr lang="en-GB" sz="1400" i="1" dirty="0" smtClean="0"/>
          </a:p>
          <a:p>
            <a:endParaRPr lang="en-GB" sz="1400" i="1" dirty="0"/>
          </a:p>
          <a:p>
            <a:endParaRPr lang="en-GB" sz="1400" i="1" dirty="0" smtClean="0"/>
          </a:p>
          <a:p>
            <a:endParaRPr lang="en-GB" sz="1400" i="1" dirty="0"/>
          </a:p>
          <a:p>
            <a:pPr algn="r"/>
            <a:r>
              <a:rPr lang="en-GB" sz="1400" i="1" dirty="0" smtClean="0"/>
              <a:t>(</a:t>
            </a:r>
            <a:r>
              <a:rPr lang="en-GB" sz="1400" i="1" dirty="0"/>
              <a:t>2 marks)</a:t>
            </a:r>
          </a:p>
        </p:txBody>
      </p:sp>
      <p:sp>
        <p:nvSpPr>
          <p:cNvPr id="7" name="Rectangle 6"/>
          <p:cNvSpPr/>
          <p:nvPr/>
        </p:nvSpPr>
        <p:spPr>
          <a:xfrm>
            <a:off x="4684295" y="1322184"/>
            <a:ext cx="4265819" cy="52751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GB" sz="1200" dirty="0"/>
              <a:t>The ecologist calculated the total prey index for each of the places that had </a:t>
            </a:r>
            <a:r>
              <a:rPr lang="en-GB" sz="1200" dirty="0" smtClean="0"/>
              <a:t>been studied</a:t>
            </a:r>
            <a:r>
              <a:rPr lang="en-GB" sz="1200" dirty="0"/>
              <a:t>. In order to do this, he gave each prey species a value based on how </a:t>
            </a:r>
            <a:r>
              <a:rPr lang="en-GB" sz="1200" dirty="0" smtClean="0"/>
              <a:t>much food </a:t>
            </a:r>
            <a:r>
              <a:rPr lang="en-GB" sz="1200" dirty="0"/>
              <a:t>was available to wolves from the prey animal concerned. He called this value </a:t>
            </a:r>
            <a:r>
              <a:rPr lang="en-GB" sz="1200" dirty="0" smtClean="0"/>
              <a:t>the prey </a:t>
            </a:r>
            <a:r>
              <a:rPr lang="en-GB" sz="1200" dirty="0"/>
              <a:t>index.</a:t>
            </a:r>
          </a:p>
          <a:p>
            <a:r>
              <a:rPr lang="en-GB" sz="1200" dirty="0"/>
              <a:t>The ecologist considered that the prey index gave a better idea of the food </a:t>
            </a:r>
            <a:r>
              <a:rPr lang="en-GB" sz="1200" dirty="0" smtClean="0"/>
              <a:t>available than </a:t>
            </a:r>
            <a:r>
              <a:rPr lang="en-GB" sz="1200" dirty="0"/>
              <a:t>the prey biomass in kg. Suggest why the prey index gives a better idea of </a:t>
            </a:r>
            <a:r>
              <a:rPr lang="en-GB" sz="1200" dirty="0" smtClean="0"/>
              <a:t>food available</a:t>
            </a:r>
            <a:r>
              <a:rPr lang="en-GB" sz="1200" dirty="0"/>
              <a:t>.</a:t>
            </a:r>
          </a:p>
          <a:p>
            <a:endParaRPr lang="en-GB" sz="1200" i="1" dirty="0" smtClean="0"/>
          </a:p>
          <a:p>
            <a:endParaRPr lang="en-GB" sz="1200" i="1" dirty="0" smtClean="0"/>
          </a:p>
          <a:p>
            <a:endParaRPr lang="en-GB" sz="1200" i="1" dirty="0"/>
          </a:p>
          <a:p>
            <a:endParaRPr lang="en-GB" sz="1200" i="1" dirty="0"/>
          </a:p>
          <a:p>
            <a:endParaRPr lang="en-GB" sz="1200" i="1" dirty="0" smtClean="0"/>
          </a:p>
          <a:p>
            <a:pPr algn="r"/>
            <a:r>
              <a:rPr lang="en-GB" sz="1200" i="1" dirty="0" smtClean="0"/>
              <a:t>(</a:t>
            </a:r>
            <a:r>
              <a:rPr lang="en-GB" sz="1200" i="1" dirty="0"/>
              <a:t>2 marks)</a:t>
            </a:r>
          </a:p>
          <a:p>
            <a:r>
              <a:rPr lang="en-GB" sz="1200" dirty="0" smtClean="0"/>
              <a:t>The </a:t>
            </a:r>
            <a:r>
              <a:rPr lang="en-GB" sz="1200" dirty="0"/>
              <a:t>ecologist calculated the total prey index by combining the prey indices and the </a:t>
            </a:r>
            <a:r>
              <a:rPr lang="en-GB" sz="1200" dirty="0" smtClean="0"/>
              <a:t>total number </a:t>
            </a:r>
            <a:r>
              <a:rPr lang="en-GB" sz="1200" dirty="0"/>
              <a:t>of animals of each species present in 1000km2. He plotted this information </a:t>
            </a:r>
            <a:r>
              <a:rPr lang="en-GB" sz="1200" dirty="0" smtClean="0"/>
              <a:t>on the </a:t>
            </a:r>
            <a:r>
              <a:rPr lang="en-GB" sz="1200" dirty="0"/>
              <a:t>graph.</a:t>
            </a:r>
          </a:p>
          <a:p>
            <a:r>
              <a:rPr lang="en-GB" sz="1200" dirty="0"/>
              <a:t>What does the graph suggest about the factors that determine wolf numbers in </a:t>
            </a:r>
            <a:r>
              <a:rPr lang="en-GB" sz="1200" dirty="0" smtClean="0"/>
              <a:t>North America</a:t>
            </a:r>
            <a:r>
              <a:rPr lang="en-GB" sz="1200" dirty="0"/>
              <a:t>? Explain your answer.</a:t>
            </a:r>
          </a:p>
          <a:p>
            <a:endParaRPr lang="en-GB" sz="1200" dirty="0" smtClean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pPr algn="r"/>
            <a:endParaRPr lang="en-GB" sz="1200" dirty="0"/>
          </a:p>
          <a:p>
            <a:pPr algn="r"/>
            <a:r>
              <a:rPr lang="en-GB" sz="1200" i="1" dirty="0"/>
              <a:t>(2 marks)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09" y="2492896"/>
            <a:ext cx="4212000" cy="225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5: Chapter 16: DNA technology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755412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Exam questions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322184"/>
            <a:ext cx="4320480" cy="52751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GB" sz="1200" dirty="0"/>
              <a:t>Scientists used restriction mapping to investigate some aspects of the base </a:t>
            </a:r>
            <a:r>
              <a:rPr lang="en-GB" sz="1200" dirty="0" smtClean="0"/>
              <a:t>sequence of </a:t>
            </a:r>
            <a:r>
              <a:rPr lang="en-GB" sz="1200" dirty="0"/>
              <a:t>an unknown piece of DNA. This piece of DNA was 3 000 base pairs (</a:t>
            </a:r>
            <a:r>
              <a:rPr lang="en-GB" sz="1200" dirty="0" err="1"/>
              <a:t>bp</a:t>
            </a:r>
            <a:r>
              <a:rPr lang="en-GB" sz="1200" dirty="0"/>
              <a:t>) long.</a:t>
            </a:r>
          </a:p>
          <a:p>
            <a:r>
              <a:rPr lang="en-GB" sz="1200" dirty="0"/>
              <a:t>The scientists took plasmids that had one restriction site for the enzyme </a:t>
            </a:r>
            <a:r>
              <a:rPr lang="en-GB" sz="1200" i="1" dirty="0"/>
              <a:t>Kpn</a:t>
            </a:r>
            <a:r>
              <a:rPr lang="en-GB" sz="1200" dirty="0"/>
              <a:t>1 and </a:t>
            </a:r>
            <a:r>
              <a:rPr lang="en-GB" sz="1200" dirty="0" smtClean="0"/>
              <a:t>one restriction </a:t>
            </a:r>
            <a:r>
              <a:rPr lang="en-GB" sz="1200" dirty="0"/>
              <a:t>site for the enzyme </a:t>
            </a:r>
            <a:r>
              <a:rPr lang="en-GB" sz="1200" i="1" dirty="0"/>
              <a:t>Bam</a:t>
            </a:r>
            <a:r>
              <a:rPr lang="en-GB" sz="1200" dirty="0"/>
              <a:t>H1. They inserted copies of the unknown piece </a:t>
            </a:r>
            <a:r>
              <a:rPr lang="en-GB" sz="1200" dirty="0" smtClean="0"/>
              <a:t>of DNA </a:t>
            </a:r>
            <a:r>
              <a:rPr lang="en-GB" sz="1200" dirty="0"/>
              <a:t>into the plasmids. This produced recombinant plasmids.</a:t>
            </a:r>
          </a:p>
          <a:p>
            <a:r>
              <a:rPr lang="en-GB" sz="1200" dirty="0"/>
              <a:t>The diagram shows a recombinant plasmid.</a:t>
            </a:r>
          </a:p>
          <a:p>
            <a:endParaRPr lang="en-GB" sz="1200" b="1" dirty="0" smtClean="0"/>
          </a:p>
          <a:p>
            <a:endParaRPr lang="en-GB" sz="1200" b="1" dirty="0"/>
          </a:p>
          <a:p>
            <a:endParaRPr lang="en-GB" sz="1200" b="1" dirty="0" smtClean="0"/>
          </a:p>
          <a:p>
            <a:endParaRPr lang="en-GB" sz="1200" b="1" dirty="0" smtClean="0"/>
          </a:p>
          <a:p>
            <a:endParaRPr lang="en-GB" sz="1200" b="1" dirty="0"/>
          </a:p>
          <a:p>
            <a:endParaRPr lang="en-GB" sz="1200" b="1" dirty="0" smtClean="0"/>
          </a:p>
          <a:p>
            <a:endParaRPr lang="en-GB" sz="1200" b="1" dirty="0" smtClean="0"/>
          </a:p>
          <a:p>
            <a:r>
              <a:rPr lang="en-GB" sz="1200" dirty="0" smtClean="0"/>
              <a:t>When </a:t>
            </a:r>
            <a:r>
              <a:rPr lang="en-GB" sz="1200" dirty="0"/>
              <a:t>the scientists digested one of the recombinant plasmids with </a:t>
            </a:r>
            <a:r>
              <a:rPr lang="en-GB" sz="1200" i="1" dirty="0"/>
              <a:t>Kpn</a:t>
            </a:r>
            <a:r>
              <a:rPr lang="en-GB" sz="1200" dirty="0"/>
              <a:t>1, </a:t>
            </a:r>
            <a:r>
              <a:rPr lang="en-GB" sz="1200" dirty="0" smtClean="0"/>
              <a:t>they obtained </a:t>
            </a:r>
            <a:r>
              <a:rPr lang="en-GB" sz="1200" dirty="0"/>
              <a:t>two fragments. One fragment was measured as 1 000 </a:t>
            </a:r>
            <a:r>
              <a:rPr lang="en-GB" sz="1200" dirty="0" err="1"/>
              <a:t>bp</a:t>
            </a:r>
            <a:r>
              <a:rPr lang="en-GB" sz="1200" dirty="0" err="1" smtClean="0"/>
              <a:t>.</a:t>
            </a:r>
            <a:r>
              <a:rPr lang="en-GB" sz="1200" dirty="0" smtClean="0"/>
              <a:t> The </a:t>
            </a:r>
            <a:r>
              <a:rPr lang="en-GB" sz="1200" dirty="0"/>
              <a:t>other fragment was described as "very large</a:t>
            </a:r>
            <a:r>
              <a:rPr lang="en-GB" sz="1200" dirty="0" smtClean="0"/>
              <a:t>". What </a:t>
            </a:r>
            <a:r>
              <a:rPr lang="en-GB" sz="1200" dirty="0"/>
              <a:t>does this show about the base sequence of the unknown piece of DNA?</a:t>
            </a:r>
          </a:p>
          <a:p>
            <a:endParaRPr lang="en-GB" sz="1400" dirty="0" smtClean="0"/>
          </a:p>
          <a:p>
            <a:endParaRPr lang="en-GB" sz="1600" dirty="0" smtClean="0"/>
          </a:p>
          <a:p>
            <a:pPr algn="r"/>
            <a:r>
              <a:rPr lang="en-GB" sz="1200" i="1" dirty="0" smtClean="0"/>
              <a:t>(</a:t>
            </a:r>
            <a:r>
              <a:rPr lang="en-GB" sz="1200" i="1" dirty="0"/>
              <a:t>2 marks)</a:t>
            </a:r>
          </a:p>
          <a:p>
            <a:r>
              <a:rPr lang="en-GB" sz="1200" dirty="0" smtClean="0"/>
              <a:t>One </a:t>
            </a:r>
            <a:r>
              <a:rPr lang="en-GB" sz="1200" dirty="0"/>
              <a:t>of the fragments that the scientists obtained was described as "very large</a:t>
            </a:r>
            <a:r>
              <a:rPr lang="en-GB" sz="1200" dirty="0" smtClean="0"/>
              <a:t>". What </a:t>
            </a:r>
            <a:r>
              <a:rPr lang="en-GB" sz="1200" dirty="0"/>
              <a:t>is represented by this very large fragment?</a:t>
            </a:r>
          </a:p>
          <a:p>
            <a:endParaRPr lang="en-GB" sz="1200" i="1" dirty="0" smtClean="0"/>
          </a:p>
          <a:p>
            <a:pPr algn="r"/>
            <a:r>
              <a:rPr lang="en-GB" sz="1200" i="1" dirty="0" smtClean="0"/>
              <a:t>(</a:t>
            </a:r>
            <a:r>
              <a:rPr lang="en-GB" sz="1200" i="1" dirty="0"/>
              <a:t>1 mark)</a:t>
            </a:r>
          </a:p>
        </p:txBody>
      </p:sp>
      <p:sp>
        <p:nvSpPr>
          <p:cNvPr id="7" name="Rectangle 6"/>
          <p:cNvSpPr/>
          <p:nvPr/>
        </p:nvSpPr>
        <p:spPr>
          <a:xfrm>
            <a:off x="4684295" y="1322184"/>
            <a:ext cx="4265819" cy="52751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GB" sz="1200" dirty="0"/>
              <a:t>When the scientists digested another of the recombinant plasmids with </a:t>
            </a:r>
            <a:r>
              <a:rPr lang="en-GB" sz="1200" i="1" dirty="0"/>
              <a:t>Bam</a:t>
            </a:r>
            <a:r>
              <a:rPr lang="en-GB" sz="1200" dirty="0"/>
              <a:t>H1</a:t>
            </a:r>
            <a:r>
              <a:rPr lang="en-GB" sz="1200" dirty="0" smtClean="0"/>
              <a:t>, they </a:t>
            </a:r>
            <a:r>
              <a:rPr lang="en-GB" sz="1200" dirty="0"/>
              <a:t>obtained three fragments.</a:t>
            </a:r>
          </a:p>
          <a:p>
            <a:r>
              <a:rPr lang="en-GB" sz="1200" dirty="0"/>
              <a:t>How many </a:t>
            </a:r>
            <a:r>
              <a:rPr lang="en-GB" sz="1200" i="1" dirty="0"/>
              <a:t>Bam</a:t>
            </a:r>
            <a:r>
              <a:rPr lang="en-GB" sz="1200" dirty="0"/>
              <a:t>H1 restriction sites are there in the unknown piece of DNA</a:t>
            </a:r>
            <a:r>
              <a:rPr lang="en-GB" sz="1200" dirty="0" smtClean="0"/>
              <a:t>?</a:t>
            </a:r>
          </a:p>
          <a:p>
            <a:endParaRPr lang="en-GB" sz="1200" dirty="0" smtClean="0"/>
          </a:p>
          <a:p>
            <a:endParaRPr lang="en-GB" sz="1200" dirty="0"/>
          </a:p>
          <a:p>
            <a:pPr algn="r"/>
            <a:r>
              <a:rPr lang="en-GB" sz="1200" i="1" dirty="0"/>
              <a:t>(1 mark)</a:t>
            </a:r>
          </a:p>
          <a:p>
            <a:r>
              <a:rPr lang="en-GB" sz="1200" dirty="0" smtClean="0"/>
              <a:t>Scientists </a:t>
            </a:r>
            <a:r>
              <a:rPr lang="en-GB" sz="1200" dirty="0"/>
              <a:t>can separate fragments of DNA using electrophoresis. Suggest how </a:t>
            </a:r>
            <a:r>
              <a:rPr lang="en-GB" sz="1200" dirty="0" smtClean="0"/>
              <a:t>they can </a:t>
            </a:r>
            <a:r>
              <a:rPr lang="en-GB" sz="1200" dirty="0"/>
              <a:t>use electrophoresis to estimate the number of base pairs in the </a:t>
            </a:r>
            <a:r>
              <a:rPr lang="en-GB" sz="1200" dirty="0" smtClean="0"/>
              <a:t>separated fragments</a:t>
            </a:r>
            <a:r>
              <a:rPr lang="en-GB" sz="1200" dirty="0"/>
              <a:t>.</a:t>
            </a:r>
          </a:p>
          <a:p>
            <a:endParaRPr lang="en-GB" sz="1200" dirty="0" smtClean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/>
          </a:p>
          <a:p>
            <a:pPr algn="r"/>
            <a:r>
              <a:rPr lang="en-GB" sz="1200" i="1" dirty="0"/>
              <a:t>(2 marks)</a:t>
            </a:r>
          </a:p>
          <a:p>
            <a:r>
              <a:rPr lang="en-GB" sz="1200" dirty="0" smtClean="0"/>
              <a:t>Scientists </a:t>
            </a:r>
            <a:r>
              <a:rPr lang="en-GB" sz="1200" dirty="0"/>
              <a:t>need to take precautions when they carry out restriction mapping. </a:t>
            </a:r>
            <a:r>
              <a:rPr lang="en-GB" sz="1200" dirty="0" smtClean="0"/>
              <a:t>They need </a:t>
            </a:r>
            <a:r>
              <a:rPr lang="en-GB" sz="1200" dirty="0"/>
              <a:t>to make sure that the enzyme they have used has completely digested the DNA.</a:t>
            </a:r>
          </a:p>
          <a:p>
            <a:r>
              <a:rPr lang="en-GB" sz="1200" dirty="0"/>
              <a:t>One check they may carry out is to add the sizes of the fragments together</a:t>
            </a:r>
            <a:r>
              <a:rPr lang="en-GB" sz="1200" dirty="0" smtClean="0"/>
              <a:t>. How </a:t>
            </a:r>
            <a:r>
              <a:rPr lang="en-GB" sz="1200" dirty="0"/>
              <a:t>could scientists use this information to show that the DNA has </a:t>
            </a:r>
            <a:r>
              <a:rPr lang="en-GB" sz="1200" b="1" dirty="0"/>
              <a:t>not </a:t>
            </a:r>
            <a:r>
              <a:rPr lang="en-GB" sz="1200" dirty="0" smtClean="0"/>
              <a:t>been completely </a:t>
            </a:r>
            <a:r>
              <a:rPr lang="en-GB" sz="1200" dirty="0"/>
              <a:t>digested? Explain your answer.</a:t>
            </a:r>
          </a:p>
          <a:p>
            <a:pPr algn="r"/>
            <a:endParaRPr lang="en-GB" sz="1200" i="1" dirty="0" smtClean="0"/>
          </a:p>
          <a:p>
            <a:pPr algn="r"/>
            <a:endParaRPr lang="en-GB" sz="1200" i="1" dirty="0"/>
          </a:p>
          <a:p>
            <a:pPr algn="r"/>
            <a:endParaRPr lang="en-GB" sz="1200" i="1" dirty="0"/>
          </a:p>
          <a:p>
            <a:pPr algn="r"/>
            <a:endParaRPr lang="en-GB" sz="1200" i="1" dirty="0" smtClean="0"/>
          </a:p>
          <a:p>
            <a:pPr algn="r"/>
            <a:r>
              <a:rPr lang="en-GB" sz="1200" i="1" dirty="0" smtClean="0"/>
              <a:t>(</a:t>
            </a:r>
            <a:r>
              <a:rPr lang="en-GB" sz="1200" i="1" dirty="0"/>
              <a:t>2 marks)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110" y="2852936"/>
            <a:ext cx="2377778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0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5: Chapter 16: DNA technology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755412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Exam questions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322184"/>
            <a:ext cx="4320480" cy="52751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GB" sz="1200" dirty="0"/>
              <a:t>Huntington’s disease is a genetic condition that leads to a loss in brain function. </a:t>
            </a:r>
            <a:r>
              <a:rPr lang="en-GB" sz="1200" dirty="0" smtClean="0"/>
              <a:t>The gene </a:t>
            </a:r>
            <a:r>
              <a:rPr lang="en-GB" sz="1200" dirty="0"/>
              <a:t>involved contains a section of DNA with many repeats of the base </a:t>
            </a:r>
            <a:r>
              <a:rPr lang="en-GB" sz="1200" dirty="0" smtClean="0"/>
              <a:t>sequence CAG</a:t>
            </a:r>
            <a:r>
              <a:rPr lang="en-GB" sz="1200" dirty="0"/>
              <a:t>. The number of these repeats determines whether or not an allele of this </a:t>
            </a:r>
            <a:r>
              <a:rPr lang="en-GB" sz="1200" dirty="0" smtClean="0"/>
              <a:t>gene will </a:t>
            </a:r>
            <a:r>
              <a:rPr lang="en-GB" sz="1200" dirty="0"/>
              <a:t>cause Huntington’s disease.</a:t>
            </a:r>
          </a:p>
          <a:p>
            <a:pPr marL="90000" indent="-90000">
              <a:buFont typeface="Arial" panose="020B0604020202020204" pitchFamily="34" charset="0"/>
              <a:buChar char="•"/>
            </a:pPr>
            <a:r>
              <a:rPr lang="en-GB" sz="1200" dirty="0" smtClean="0"/>
              <a:t>An </a:t>
            </a:r>
            <a:r>
              <a:rPr lang="en-GB" sz="1200" dirty="0"/>
              <a:t>allele with 40 or more CAG repeats will cause Huntington’s disease.</a:t>
            </a:r>
          </a:p>
          <a:p>
            <a:pPr marL="90000" indent="-90000">
              <a:buFont typeface="Arial" panose="020B0604020202020204" pitchFamily="34" charset="0"/>
              <a:buChar char="•"/>
            </a:pPr>
            <a:r>
              <a:rPr lang="en-GB" sz="1200" dirty="0" smtClean="0"/>
              <a:t>An </a:t>
            </a:r>
            <a:r>
              <a:rPr lang="en-GB" sz="1200" dirty="0"/>
              <a:t>allele with 36 – 39 CAG repeats may cause Huntington’s disease.</a:t>
            </a:r>
          </a:p>
          <a:p>
            <a:pPr marL="90000" indent="-90000">
              <a:buFont typeface="Arial" panose="020B0604020202020204" pitchFamily="34" charset="0"/>
              <a:buChar char="•"/>
            </a:pPr>
            <a:r>
              <a:rPr lang="en-GB" sz="1200" dirty="0" smtClean="0"/>
              <a:t>An </a:t>
            </a:r>
            <a:r>
              <a:rPr lang="en-GB" sz="1200" dirty="0"/>
              <a:t>allele with fewer than 36 CAG repeats will not cause Huntington’s disease.</a:t>
            </a:r>
          </a:p>
          <a:p>
            <a:r>
              <a:rPr lang="en-GB" sz="1200" dirty="0"/>
              <a:t>The graph shows the age at which a sample of patients with Huntington’s disease </a:t>
            </a:r>
            <a:r>
              <a:rPr lang="en-GB" sz="1200" dirty="0" smtClean="0"/>
              <a:t>first developed </a:t>
            </a:r>
            <a:r>
              <a:rPr lang="en-GB" sz="1200" dirty="0"/>
              <a:t>symptoms and the number of CAG repeats in the allele </a:t>
            </a:r>
            <a:r>
              <a:rPr lang="en-GB" sz="1200" dirty="0" smtClean="0"/>
              <a:t>causing Huntington’s </a:t>
            </a:r>
            <a:r>
              <a:rPr lang="en-GB" sz="1200" dirty="0"/>
              <a:t>disease in each patient.</a:t>
            </a:r>
            <a:endParaRPr lang="en-GB" sz="1200" i="1" dirty="0"/>
          </a:p>
        </p:txBody>
      </p:sp>
      <p:sp>
        <p:nvSpPr>
          <p:cNvPr id="7" name="Rectangle 6"/>
          <p:cNvSpPr/>
          <p:nvPr/>
        </p:nvSpPr>
        <p:spPr>
          <a:xfrm>
            <a:off x="4684295" y="1322184"/>
            <a:ext cx="4265819" cy="52751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GB" sz="1200" dirty="0"/>
              <a:t>People can be tested to see whether they have an allele for this gene with more </a:t>
            </a:r>
            <a:r>
              <a:rPr lang="en-GB" sz="1200" dirty="0" smtClean="0"/>
              <a:t>than 36 </a:t>
            </a:r>
            <a:r>
              <a:rPr lang="en-GB" sz="1200" dirty="0"/>
              <a:t>CAG repeats. Some doctors suggest that the results can be used to predict the </a:t>
            </a:r>
            <a:r>
              <a:rPr lang="en-GB" sz="1200" dirty="0" smtClean="0"/>
              <a:t>age at </a:t>
            </a:r>
            <a:r>
              <a:rPr lang="en-GB" sz="1200" dirty="0"/>
              <a:t>which someone will develop Huntington’s disease.</a:t>
            </a:r>
          </a:p>
          <a:p>
            <a:r>
              <a:rPr lang="en-GB" sz="1200" dirty="0"/>
              <a:t>Use information in the graph to evaluate this suggestion.</a:t>
            </a:r>
          </a:p>
          <a:p>
            <a:endParaRPr lang="en-GB" sz="1200" i="1" dirty="0" smtClean="0"/>
          </a:p>
          <a:p>
            <a:endParaRPr lang="en-GB" sz="1200" i="1" dirty="0"/>
          </a:p>
          <a:p>
            <a:endParaRPr lang="en-GB" sz="1200" i="1" dirty="0" smtClean="0"/>
          </a:p>
          <a:p>
            <a:endParaRPr lang="en-GB" sz="1200" i="1" dirty="0" smtClean="0"/>
          </a:p>
          <a:p>
            <a:endParaRPr lang="en-GB" sz="1200" i="1" dirty="0"/>
          </a:p>
          <a:p>
            <a:endParaRPr lang="en-GB" sz="1200" i="1" dirty="0" smtClean="0"/>
          </a:p>
          <a:p>
            <a:endParaRPr lang="en-GB" sz="1200" i="1" dirty="0"/>
          </a:p>
          <a:p>
            <a:endParaRPr lang="en-GB" sz="1200" i="1" dirty="0" smtClean="0"/>
          </a:p>
          <a:p>
            <a:endParaRPr lang="en-GB" sz="1200" i="1" dirty="0"/>
          </a:p>
          <a:p>
            <a:endParaRPr lang="en-GB" sz="1200" i="1" dirty="0" smtClean="0"/>
          </a:p>
          <a:p>
            <a:endParaRPr lang="en-GB" sz="1200" i="1" dirty="0"/>
          </a:p>
          <a:p>
            <a:pPr algn="r"/>
            <a:r>
              <a:rPr lang="en-GB" sz="1200" i="1" dirty="0" smtClean="0"/>
              <a:t>(</a:t>
            </a:r>
            <a:r>
              <a:rPr lang="en-GB" sz="1200" i="1" dirty="0"/>
              <a:t>3 marks)</a:t>
            </a:r>
          </a:p>
          <a:p>
            <a:r>
              <a:rPr lang="en-GB" sz="1200" b="1" dirty="0" smtClean="0"/>
              <a:t>8 </a:t>
            </a:r>
            <a:r>
              <a:rPr lang="en-GB" sz="1200" b="1" dirty="0"/>
              <a:t>(a) (ii) </a:t>
            </a:r>
            <a:r>
              <a:rPr lang="en-GB" sz="1200" dirty="0"/>
              <a:t>Huntington’s disease is always fatal. Despite this, the allele is passed on in </a:t>
            </a:r>
            <a:r>
              <a:rPr lang="en-GB" sz="1200" dirty="0" smtClean="0"/>
              <a:t>human populations</a:t>
            </a:r>
            <a:r>
              <a:rPr lang="en-GB" sz="1200" dirty="0"/>
              <a:t>. Use information in the graph to suggest why.</a:t>
            </a:r>
          </a:p>
          <a:p>
            <a:endParaRPr lang="en-GB" sz="1200" i="1" dirty="0" smtClean="0"/>
          </a:p>
          <a:p>
            <a:endParaRPr lang="en-GB" sz="1200" i="1" dirty="0"/>
          </a:p>
          <a:p>
            <a:endParaRPr lang="en-GB" sz="1200" i="1" dirty="0" smtClean="0"/>
          </a:p>
          <a:p>
            <a:endParaRPr lang="en-GB" sz="1200" i="1" dirty="0"/>
          </a:p>
          <a:p>
            <a:endParaRPr lang="en-GB" sz="1200" i="1" dirty="0" smtClean="0"/>
          </a:p>
          <a:p>
            <a:endParaRPr lang="en-GB" sz="1200" i="1" dirty="0"/>
          </a:p>
          <a:p>
            <a:endParaRPr lang="en-GB" sz="1200" i="1" dirty="0" smtClean="0"/>
          </a:p>
          <a:p>
            <a:pPr algn="r"/>
            <a:r>
              <a:rPr lang="en-GB" sz="1200" i="1" dirty="0" smtClean="0"/>
              <a:t>(</a:t>
            </a:r>
            <a:r>
              <a:rPr lang="en-GB" sz="1200" i="1" dirty="0"/>
              <a:t>2 marks)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84" y="4179082"/>
            <a:ext cx="4176000" cy="22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1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5: Chapter 16: DNA technology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755412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Exam questions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322184"/>
            <a:ext cx="4320480" cy="52751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GB" sz="1200" dirty="0"/>
              <a:t>Scientists took DNA samples from three people, </a:t>
            </a:r>
            <a:r>
              <a:rPr lang="en-GB" sz="1200" b="1" dirty="0"/>
              <a:t>J</a:t>
            </a:r>
            <a:r>
              <a:rPr lang="en-GB" sz="1200" dirty="0"/>
              <a:t>, </a:t>
            </a:r>
            <a:r>
              <a:rPr lang="en-GB" sz="1200" b="1" dirty="0"/>
              <a:t>K </a:t>
            </a:r>
            <a:r>
              <a:rPr lang="en-GB" sz="1200" dirty="0"/>
              <a:t>and </a:t>
            </a:r>
            <a:r>
              <a:rPr lang="en-GB" sz="1200" b="1" dirty="0"/>
              <a:t>L</a:t>
            </a:r>
            <a:r>
              <a:rPr lang="en-GB" sz="1200" dirty="0"/>
              <a:t>. They used </a:t>
            </a:r>
            <a:r>
              <a:rPr lang="en-GB" sz="1200" dirty="0" smtClean="0"/>
              <a:t>the polymerase </a:t>
            </a:r>
            <a:r>
              <a:rPr lang="en-GB" sz="1200" dirty="0"/>
              <a:t>chain reaction (PCR) to produce many copies of the piece of </a:t>
            </a:r>
            <a:r>
              <a:rPr lang="en-GB" sz="1200" dirty="0" smtClean="0"/>
              <a:t>DNA containing </a:t>
            </a:r>
            <a:r>
              <a:rPr lang="en-GB" sz="1200" dirty="0"/>
              <a:t>the CAG repeats obtained from each person. They separated the </a:t>
            </a:r>
            <a:r>
              <a:rPr lang="en-GB" sz="1200" dirty="0" smtClean="0"/>
              <a:t>DNA fragments </a:t>
            </a:r>
            <a:r>
              <a:rPr lang="en-GB" sz="1200" dirty="0"/>
              <a:t>by gel electrophoresis. A radioactively labelled probe was then used </a:t>
            </a:r>
            <a:r>
              <a:rPr lang="en-GB" sz="1200" dirty="0" smtClean="0"/>
              <a:t>to detect </a:t>
            </a:r>
            <a:r>
              <a:rPr lang="en-GB" sz="1200" dirty="0"/>
              <a:t>the fragments. The diagram shows the appearance of part of the gel after </a:t>
            </a:r>
            <a:r>
              <a:rPr lang="en-GB" sz="1200" dirty="0" smtClean="0"/>
              <a:t>an X-ray </a:t>
            </a:r>
            <a:r>
              <a:rPr lang="en-GB" sz="1200" dirty="0"/>
              <a:t>was taken. The bands show the DNA fragments that contain the CAG repeats</a:t>
            </a:r>
            <a:r>
              <a:rPr lang="en-GB" sz="1200" dirty="0" smtClean="0"/>
              <a:t>.</a:t>
            </a:r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</p:txBody>
      </p:sp>
      <p:sp>
        <p:nvSpPr>
          <p:cNvPr id="7" name="Rectangle 6"/>
          <p:cNvSpPr/>
          <p:nvPr/>
        </p:nvSpPr>
        <p:spPr>
          <a:xfrm>
            <a:off x="4684295" y="1322184"/>
            <a:ext cx="4265819" cy="52751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GB" sz="1200" dirty="0"/>
              <a:t>Only one of these people tested positive for  Huntington’s disease. Which person was this? Explain your answer.</a:t>
            </a:r>
          </a:p>
          <a:p>
            <a:r>
              <a:rPr lang="en-GB" sz="1200" dirty="0"/>
              <a:t>Person </a:t>
            </a:r>
          </a:p>
          <a:p>
            <a:endParaRPr lang="en-GB" sz="1200" dirty="0" smtClean="0"/>
          </a:p>
          <a:p>
            <a:endParaRPr lang="en-GB" sz="1200" dirty="0"/>
          </a:p>
          <a:p>
            <a:r>
              <a:rPr lang="en-GB" sz="1200" dirty="0"/>
              <a:t>Explanation </a:t>
            </a:r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pPr algn="r"/>
            <a:r>
              <a:rPr lang="en-GB" sz="1200" i="1" dirty="0"/>
              <a:t>(2 marks)</a:t>
            </a:r>
          </a:p>
          <a:p>
            <a:r>
              <a:rPr lang="en-GB" sz="1200" dirty="0" smtClean="0"/>
              <a:t>The </a:t>
            </a:r>
            <a:r>
              <a:rPr lang="en-GB" sz="1200" dirty="0"/>
              <a:t>diagram only shows part of the gel. Suggest how the scientists found the </a:t>
            </a:r>
            <a:r>
              <a:rPr lang="en-GB" sz="1200" dirty="0" smtClean="0"/>
              <a:t>number of </a:t>
            </a:r>
            <a:r>
              <a:rPr lang="en-GB" sz="1200" dirty="0"/>
              <a:t>CAG repeats in the bands shown on the gel.</a:t>
            </a:r>
          </a:p>
          <a:p>
            <a:endParaRPr lang="en-GB" sz="1200" dirty="0" smtClean="0"/>
          </a:p>
          <a:p>
            <a:endParaRPr lang="en-GB" sz="1200" dirty="0" smtClean="0"/>
          </a:p>
          <a:p>
            <a:endParaRPr lang="en-GB" sz="1200" i="1" dirty="0"/>
          </a:p>
          <a:p>
            <a:pPr algn="r"/>
            <a:r>
              <a:rPr lang="en-GB" sz="1200" i="1" dirty="0" smtClean="0"/>
              <a:t>(</a:t>
            </a:r>
            <a:r>
              <a:rPr lang="en-GB" sz="1200" i="1" dirty="0"/>
              <a:t>1 mark)</a:t>
            </a:r>
          </a:p>
          <a:p>
            <a:r>
              <a:rPr lang="en-GB" sz="1200" dirty="0" smtClean="0"/>
              <a:t>Two </a:t>
            </a:r>
            <a:r>
              <a:rPr lang="en-GB" sz="1200" dirty="0"/>
              <a:t>bands are usually seen for each person tested. Suggest why only one band </a:t>
            </a:r>
            <a:r>
              <a:rPr lang="en-GB" sz="1200" dirty="0" smtClean="0"/>
              <a:t>was seen </a:t>
            </a:r>
            <a:r>
              <a:rPr lang="en-GB" sz="1200" dirty="0"/>
              <a:t>for Person </a:t>
            </a:r>
            <a:r>
              <a:rPr lang="en-GB" sz="1200" b="1" dirty="0"/>
              <a:t>L</a:t>
            </a:r>
            <a:r>
              <a:rPr lang="en-GB" sz="1200" dirty="0"/>
              <a:t>.</a:t>
            </a:r>
          </a:p>
          <a:p>
            <a:endParaRPr lang="en-GB" sz="1200" dirty="0" smtClean="0"/>
          </a:p>
          <a:p>
            <a:endParaRPr lang="en-GB" sz="1200" dirty="0" smtClean="0"/>
          </a:p>
          <a:p>
            <a:endParaRPr lang="en-GB" sz="1200" i="1" dirty="0"/>
          </a:p>
          <a:p>
            <a:pPr algn="r"/>
            <a:r>
              <a:rPr lang="en-GB" sz="1200" i="1" dirty="0" smtClean="0"/>
              <a:t>(</a:t>
            </a:r>
            <a:r>
              <a:rPr lang="en-GB" sz="1200" i="1" dirty="0"/>
              <a:t>1 mark)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20" y="3068960"/>
            <a:ext cx="415836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More exam questions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775152"/>
            <a:ext cx="4248472" cy="280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GB" sz="1600" b="1" u="sng" dirty="0" smtClean="0"/>
              <a:t>June 2010</a:t>
            </a:r>
          </a:p>
          <a:p>
            <a:r>
              <a:rPr lang="en-GB" sz="1600" dirty="0"/>
              <a:t>Question 1 – </a:t>
            </a:r>
            <a:r>
              <a:rPr lang="en-GB" sz="1600" dirty="0" smtClean="0"/>
              <a:t>Chapter 9</a:t>
            </a:r>
            <a:endParaRPr lang="en-GB" sz="1600" dirty="0"/>
          </a:p>
          <a:p>
            <a:r>
              <a:rPr lang="en-GB" sz="1600" dirty="0"/>
              <a:t>Question 2 – </a:t>
            </a:r>
            <a:r>
              <a:rPr lang="en-GB" sz="1600" dirty="0" smtClean="0"/>
              <a:t>Chapter 14</a:t>
            </a:r>
            <a:endParaRPr lang="en-GB" sz="1600" dirty="0"/>
          </a:p>
          <a:p>
            <a:r>
              <a:rPr lang="en-GB" sz="1600" dirty="0"/>
              <a:t>Question 3 – </a:t>
            </a:r>
            <a:r>
              <a:rPr lang="en-GB" sz="1600" dirty="0" smtClean="0"/>
              <a:t>Chapter 10</a:t>
            </a:r>
            <a:endParaRPr lang="en-GB" sz="1600" dirty="0"/>
          </a:p>
          <a:p>
            <a:r>
              <a:rPr lang="en-GB" sz="1600" dirty="0"/>
              <a:t>Question 4 – </a:t>
            </a:r>
            <a:r>
              <a:rPr lang="en-GB" sz="1600" dirty="0" smtClean="0"/>
              <a:t>Chapter 13</a:t>
            </a:r>
            <a:endParaRPr lang="en-GB" sz="1600" dirty="0"/>
          </a:p>
          <a:p>
            <a:r>
              <a:rPr lang="en-GB" sz="1600" dirty="0"/>
              <a:t>Question 5 – </a:t>
            </a:r>
            <a:r>
              <a:rPr lang="en-GB" sz="1600" dirty="0" smtClean="0"/>
              <a:t>Chapter 15</a:t>
            </a:r>
            <a:endParaRPr lang="en-GB" sz="1600" dirty="0"/>
          </a:p>
          <a:p>
            <a:r>
              <a:rPr lang="en-GB" sz="1600" dirty="0"/>
              <a:t>Question 6 – </a:t>
            </a:r>
            <a:r>
              <a:rPr lang="en-GB" sz="1600" dirty="0" smtClean="0"/>
              <a:t>Chapter 16</a:t>
            </a:r>
            <a:endParaRPr lang="en-GB" sz="1600" dirty="0"/>
          </a:p>
          <a:p>
            <a:r>
              <a:rPr lang="en-GB" sz="1600" dirty="0"/>
              <a:t>Question 7 – </a:t>
            </a:r>
            <a:r>
              <a:rPr lang="en-GB" sz="1600" dirty="0" smtClean="0"/>
              <a:t>Chapter 11</a:t>
            </a:r>
            <a:endParaRPr lang="en-GB" sz="1600" dirty="0"/>
          </a:p>
          <a:p>
            <a:r>
              <a:rPr lang="en-GB" sz="1600" dirty="0"/>
              <a:t>Question 8 – </a:t>
            </a:r>
            <a:r>
              <a:rPr lang="en-GB" sz="1600" dirty="0" smtClean="0"/>
              <a:t>Chapter 12</a:t>
            </a:r>
            <a:endParaRPr lang="en-GB" sz="1600" dirty="0"/>
          </a:p>
          <a:p>
            <a:r>
              <a:rPr lang="en-GB" sz="1600" dirty="0"/>
              <a:t>Question 9 – </a:t>
            </a:r>
            <a:r>
              <a:rPr lang="en-GB" sz="1600" dirty="0" smtClean="0"/>
              <a:t>Chapter 16</a:t>
            </a:r>
            <a:endParaRPr lang="en-GB" sz="1600" dirty="0"/>
          </a:p>
          <a:p>
            <a:r>
              <a:rPr lang="en-GB" sz="1600" dirty="0"/>
              <a:t>Question 10 – </a:t>
            </a:r>
            <a:r>
              <a:rPr lang="en-GB" sz="1600" dirty="0" smtClean="0"/>
              <a:t>Synoptic essay question</a:t>
            </a:r>
            <a:endParaRPr lang="en-GB" sz="1600" dirty="0"/>
          </a:p>
        </p:txBody>
      </p:sp>
      <p:sp>
        <p:nvSpPr>
          <p:cNvPr id="9" name="Rectangle 8"/>
          <p:cNvSpPr/>
          <p:nvPr/>
        </p:nvSpPr>
        <p:spPr>
          <a:xfrm>
            <a:off x="179512" y="3789039"/>
            <a:ext cx="4248472" cy="280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GB" sz="1600" b="1" u="sng" dirty="0" smtClean="0"/>
              <a:t>June 2011</a:t>
            </a:r>
          </a:p>
          <a:p>
            <a:r>
              <a:rPr lang="en-GB" sz="1600" dirty="0"/>
              <a:t>Question 1 – </a:t>
            </a:r>
            <a:r>
              <a:rPr lang="en-GB" sz="1600" dirty="0" smtClean="0"/>
              <a:t>Chapter 14</a:t>
            </a:r>
            <a:endParaRPr lang="en-GB" sz="1600" dirty="0"/>
          </a:p>
          <a:p>
            <a:r>
              <a:rPr lang="en-GB" sz="1600" dirty="0"/>
              <a:t>Question 2 – </a:t>
            </a:r>
            <a:r>
              <a:rPr lang="en-GB" sz="1600" dirty="0" smtClean="0"/>
              <a:t>Chapter 10</a:t>
            </a:r>
            <a:endParaRPr lang="en-GB" sz="1600" dirty="0"/>
          </a:p>
          <a:p>
            <a:r>
              <a:rPr lang="en-GB" sz="1600" dirty="0"/>
              <a:t>Question 3 – </a:t>
            </a:r>
            <a:r>
              <a:rPr lang="en-GB" sz="1600" dirty="0" smtClean="0"/>
              <a:t>Chapter 10</a:t>
            </a:r>
            <a:endParaRPr lang="en-GB" sz="1600" dirty="0"/>
          </a:p>
          <a:p>
            <a:r>
              <a:rPr lang="en-GB" sz="1600" dirty="0"/>
              <a:t>Question 4 – </a:t>
            </a:r>
            <a:r>
              <a:rPr lang="en-GB" sz="1600" dirty="0" smtClean="0"/>
              <a:t>Chapter 13</a:t>
            </a:r>
            <a:endParaRPr lang="en-GB" sz="1600" dirty="0"/>
          </a:p>
          <a:p>
            <a:r>
              <a:rPr lang="en-GB" sz="1600" dirty="0"/>
              <a:t>Question 5 – </a:t>
            </a:r>
            <a:r>
              <a:rPr lang="en-GB" sz="1600" dirty="0" smtClean="0"/>
              <a:t>Chapter 16</a:t>
            </a:r>
            <a:endParaRPr lang="en-GB" sz="1600" dirty="0"/>
          </a:p>
          <a:p>
            <a:r>
              <a:rPr lang="en-GB" sz="1600" dirty="0"/>
              <a:t>Question 6 – </a:t>
            </a:r>
            <a:r>
              <a:rPr lang="en-GB" sz="1600" dirty="0" smtClean="0"/>
              <a:t>Chapter 10</a:t>
            </a:r>
            <a:endParaRPr lang="en-GB" sz="1600" dirty="0"/>
          </a:p>
          <a:p>
            <a:r>
              <a:rPr lang="en-GB" sz="1600" dirty="0"/>
              <a:t>Question 7 – </a:t>
            </a:r>
            <a:r>
              <a:rPr lang="en-GB" sz="1600" dirty="0" smtClean="0"/>
              <a:t>Chapter 12</a:t>
            </a:r>
            <a:endParaRPr lang="en-GB" sz="1600" dirty="0"/>
          </a:p>
          <a:p>
            <a:r>
              <a:rPr lang="en-GB" sz="1600" dirty="0"/>
              <a:t>Question 8 – </a:t>
            </a:r>
            <a:r>
              <a:rPr lang="en-GB" sz="1600" dirty="0" smtClean="0"/>
              <a:t>Chapter 15</a:t>
            </a:r>
            <a:endParaRPr lang="en-GB" sz="1600" dirty="0"/>
          </a:p>
          <a:p>
            <a:r>
              <a:rPr lang="en-GB" sz="1600" dirty="0"/>
              <a:t>Question 9 – </a:t>
            </a:r>
            <a:r>
              <a:rPr lang="en-GB" sz="1600" dirty="0" smtClean="0"/>
              <a:t>Chapter 14</a:t>
            </a:r>
            <a:endParaRPr lang="en-GB" sz="1600" dirty="0"/>
          </a:p>
          <a:p>
            <a:r>
              <a:rPr lang="en-GB" sz="1600" dirty="0"/>
              <a:t>Question 10 – Synoptic essay question</a:t>
            </a:r>
            <a:endParaRPr lang="en-GB" sz="1600" dirty="0"/>
          </a:p>
        </p:txBody>
      </p:sp>
      <p:sp>
        <p:nvSpPr>
          <p:cNvPr id="11" name="Rectangle 10"/>
          <p:cNvSpPr/>
          <p:nvPr/>
        </p:nvSpPr>
        <p:spPr>
          <a:xfrm>
            <a:off x="4571999" y="775152"/>
            <a:ext cx="4392487" cy="280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GB" sz="1600" b="1" u="sng" dirty="0" smtClean="0"/>
              <a:t>June </a:t>
            </a:r>
            <a:r>
              <a:rPr lang="en-GB" sz="1600" b="1" u="sng" dirty="0" smtClean="0"/>
              <a:t>2012</a:t>
            </a:r>
            <a:endParaRPr lang="en-GB" sz="1600" b="1" u="sng" dirty="0" smtClean="0"/>
          </a:p>
          <a:p>
            <a:r>
              <a:rPr lang="en-GB" sz="1600" dirty="0"/>
              <a:t>Question 1 – </a:t>
            </a:r>
            <a:r>
              <a:rPr lang="en-GB" sz="1600" dirty="0" smtClean="0"/>
              <a:t>Chapter 14</a:t>
            </a:r>
            <a:endParaRPr lang="en-GB" sz="1600" dirty="0"/>
          </a:p>
          <a:p>
            <a:r>
              <a:rPr lang="en-GB" sz="1600" dirty="0"/>
              <a:t>Question 2 – </a:t>
            </a:r>
            <a:r>
              <a:rPr lang="en-GB" sz="1600" dirty="0" smtClean="0"/>
              <a:t>Chapter 11</a:t>
            </a:r>
            <a:endParaRPr lang="en-GB" sz="1600" dirty="0"/>
          </a:p>
          <a:p>
            <a:r>
              <a:rPr lang="en-GB" sz="1600" dirty="0"/>
              <a:t>Question 3 – </a:t>
            </a:r>
            <a:r>
              <a:rPr lang="en-GB" sz="1600" dirty="0" smtClean="0"/>
              <a:t>Chapter 13</a:t>
            </a:r>
            <a:endParaRPr lang="en-GB" sz="1600" dirty="0"/>
          </a:p>
          <a:p>
            <a:r>
              <a:rPr lang="en-GB" sz="1600" dirty="0"/>
              <a:t>Question 4 – </a:t>
            </a:r>
            <a:r>
              <a:rPr lang="en-GB" sz="1600" dirty="0" smtClean="0"/>
              <a:t>Chapter 9</a:t>
            </a:r>
            <a:endParaRPr lang="en-GB" sz="1600" dirty="0"/>
          </a:p>
          <a:p>
            <a:r>
              <a:rPr lang="en-GB" sz="1600" dirty="0"/>
              <a:t>Question 5 – </a:t>
            </a:r>
            <a:r>
              <a:rPr lang="en-GB" sz="1600" dirty="0" smtClean="0"/>
              <a:t>Chapter 16</a:t>
            </a:r>
            <a:endParaRPr lang="en-GB" sz="1600" dirty="0"/>
          </a:p>
          <a:p>
            <a:r>
              <a:rPr lang="en-GB" sz="1600" dirty="0"/>
              <a:t>Question 6 – </a:t>
            </a:r>
            <a:r>
              <a:rPr lang="en-GB" sz="1600" dirty="0" smtClean="0"/>
              <a:t>Chapter 12</a:t>
            </a:r>
            <a:endParaRPr lang="en-GB" sz="1600" dirty="0"/>
          </a:p>
          <a:p>
            <a:r>
              <a:rPr lang="en-GB" sz="1600" dirty="0"/>
              <a:t>Question 7 – </a:t>
            </a:r>
            <a:r>
              <a:rPr lang="en-GB" sz="1600" dirty="0" smtClean="0"/>
              <a:t>Chapter 10</a:t>
            </a:r>
            <a:endParaRPr lang="en-GB" sz="1600" dirty="0"/>
          </a:p>
          <a:p>
            <a:r>
              <a:rPr lang="en-GB" sz="1600" dirty="0"/>
              <a:t>Question 8 – </a:t>
            </a:r>
            <a:r>
              <a:rPr lang="en-GB" sz="1600" dirty="0" smtClean="0"/>
              <a:t>Chapter 16</a:t>
            </a:r>
            <a:endParaRPr lang="en-GB" sz="1600" dirty="0"/>
          </a:p>
          <a:p>
            <a:r>
              <a:rPr lang="en-GB" sz="1600" dirty="0"/>
              <a:t>Question 9 – </a:t>
            </a:r>
            <a:r>
              <a:rPr lang="en-GB" sz="1600" dirty="0" smtClean="0"/>
              <a:t>Chapter 12</a:t>
            </a:r>
            <a:endParaRPr lang="en-GB" sz="1600" dirty="0" smtClean="0"/>
          </a:p>
          <a:p>
            <a:r>
              <a:rPr lang="en-GB" sz="1600" dirty="0"/>
              <a:t>Question 10 – Synoptic essay question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67350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5: Chapter 9: Response to stimuli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755412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Exam questions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1322184"/>
            <a:ext cx="4320480" cy="53471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GB" sz="1400" dirty="0"/>
              <a:t>Termites are insects. Some species live in colonies in the soil. Although most </a:t>
            </a:r>
            <a:r>
              <a:rPr lang="en-GB" sz="1400" dirty="0" smtClean="0"/>
              <a:t>termites are </a:t>
            </a:r>
            <a:r>
              <a:rPr lang="en-GB" sz="1400" dirty="0"/>
              <a:t>wingless, winged termites are sometimes produced. The winged termites fly </a:t>
            </a:r>
            <a:r>
              <a:rPr lang="en-GB" sz="1400" dirty="0" smtClean="0"/>
              <a:t>from the </a:t>
            </a:r>
            <a:r>
              <a:rPr lang="en-GB" sz="1400" dirty="0"/>
              <a:t>soil, mate and start new colonies.</a:t>
            </a:r>
          </a:p>
          <a:p>
            <a:r>
              <a:rPr lang="en-GB" sz="1400" dirty="0"/>
              <a:t>A scientist studied the behaviour of winged termites. He divided these termites </a:t>
            </a:r>
            <a:r>
              <a:rPr lang="en-GB" sz="1400" dirty="0" smtClean="0"/>
              <a:t>into three </a:t>
            </a:r>
            <a:r>
              <a:rPr lang="en-GB" sz="1400" dirty="0"/>
              <a:t>groups.</a:t>
            </a:r>
          </a:p>
          <a:p>
            <a:r>
              <a:rPr lang="en-GB" sz="1400" dirty="0"/>
              <a:t>● Group </a:t>
            </a:r>
            <a:r>
              <a:rPr lang="en-GB" sz="1400" b="1" dirty="0"/>
              <a:t>A </a:t>
            </a:r>
            <a:r>
              <a:rPr lang="en-GB" sz="1400" dirty="0"/>
              <a:t>had their eyes covered.</a:t>
            </a:r>
          </a:p>
          <a:p>
            <a:r>
              <a:rPr lang="en-GB" sz="1400" dirty="0"/>
              <a:t>● Group </a:t>
            </a:r>
            <a:r>
              <a:rPr lang="en-GB" sz="1400" b="1" dirty="0"/>
              <a:t>B </a:t>
            </a:r>
            <a:r>
              <a:rPr lang="en-GB" sz="1400" dirty="0"/>
              <a:t>had their antennae removed.</a:t>
            </a:r>
          </a:p>
          <a:p>
            <a:r>
              <a:rPr lang="en-GB" sz="1400" dirty="0"/>
              <a:t>● Group </a:t>
            </a:r>
            <a:r>
              <a:rPr lang="en-GB" sz="1400" b="1" dirty="0"/>
              <a:t>C </a:t>
            </a:r>
            <a:r>
              <a:rPr lang="en-GB" sz="1400" dirty="0"/>
              <a:t>was the control group.</a:t>
            </a:r>
          </a:p>
          <a:p>
            <a:r>
              <a:rPr lang="en-GB" sz="1400" dirty="0"/>
              <a:t>He put individual winged termites on a sloping board that was illuminated from </a:t>
            </a:r>
            <a:r>
              <a:rPr lang="en-GB" sz="1400" dirty="0" smtClean="0"/>
              <a:t>one side</a:t>
            </a:r>
            <a:r>
              <a:rPr lang="en-GB" sz="1400" dirty="0"/>
              <a:t>. The diagram shows the direction of movement of a typical termite from each </a:t>
            </a:r>
            <a:r>
              <a:rPr lang="en-GB" sz="1400" dirty="0" smtClean="0"/>
              <a:t>of the </a:t>
            </a:r>
            <a:r>
              <a:rPr lang="en-GB" sz="1400" dirty="0"/>
              <a:t>three groups.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4509120"/>
            <a:ext cx="4176000" cy="20418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16016" y="1312873"/>
            <a:ext cx="4248472" cy="53564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GB" sz="1400" dirty="0"/>
              <a:t>What type of behaviour was shown by the termite from group </a:t>
            </a:r>
            <a:r>
              <a:rPr lang="en-GB" sz="1400" b="1" dirty="0"/>
              <a:t>B</a:t>
            </a:r>
            <a:r>
              <a:rPr lang="en-GB" sz="1400" dirty="0"/>
              <a:t>?</a:t>
            </a:r>
          </a:p>
          <a:p>
            <a:endParaRPr lang="en-GB" sz="1400" i="1" dirty="0" smtClean="0"/>
          </a:p>
          <a:p>
            <a:pPr algn="r"/>
            <a:r>
              <a:rPr lang="en-GB" sz="1400" i="1" dirty="0" smtClean="0"/>
              <a:t>(</a:t>
            </a:r>
            <a:r>
              <a:rPr lang="en-GB" sz="1400" i="1" dirty="0"/>
              <a:t>1 mark)</a:t>
            </a:r>
          </a:p>
          <a:p>
            <a:r>
              <a:rPr lang="en-GB" sz="1400" dirty="0" smtClean="0"/>
              <a:t>Give </a:t>
            </a:r>
            <a:r>
              <a:rPr lang="en-GB" sz="1400" dirty="0"/>
              <a:t>the evidence for your answer.</a:t>
            </a:r>
          </a:p>
          <a:p>
            <a:endParaRPr lang="en-GB" sz="1400" dirty="0" smtClean="0"/>
          </a:p>
          <a:p>
            <a:endParaRPr lang="en-GB" sz="1400" i="1" dirty="0"/>
          </a:p>
          <a:p>
            <a:pPr algn="r"/>
            <a:r>
              <a:rPr lang="en-GB" sz="1400" i="1" dirty="0" smtClean="0"/>
              <a:t>(</a:t>
            </a:r>
            <a:r>
              <a:rPr lang="en-GB" sz="1400" i="1" dirty="0"/>
              <a:t>1 mark</a:t>
            </a:r>
            <a:r>
              <a:rPr lang="en-GB" sz="1400" i="1" dirty="0" smtClean="0"/>
              <a:t>)</a:t>
            </a:r>
          </a:p>
          <a:p>
            <a:r>
              <a:rPr lang="en-GB" sz="1400" dirty="0"/>
              <a:t>Explain what the results from group </a:t>
            </a:r>
            <a:r>
              <a:rPr lang="en-GB" sz="1400" b="1" dirty="0"/>
              <a:t>A </a:t>
            </a:r>
            <a:r>
              <a:rPr lang="en-GB" sz="1400" dirty="0"/>
              <a:t>suggest about the factors controlling </a:t>
            </a:r>
            <a:r>
              <a:rPr lang="en-GB" sz="1400" dirty="0" smtClean="0"/>
              <a:t>the behaviour of winged termites.</a:t>
            </a:r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100" dirty="0" smtClean="0"/>
          </a:p>
          <a:p>
            <a:endParaRPr lang="en-GB" sz="100" dirty="0"/>
          </a:p>
          <a:p>
            <a:endParaRPr lang="en-GB" sz="1200" dirty="0" smtClean="0"/>
          </a:p>
          <a:p>
            <a:endParaRPr lang="en-GB" sz="1400" dirty="0" smtClean="0"/>
          </a:p>
          <a:p>
            <a:endParaRPr lang="en-GB" sz="1400" dirty="0" smtClean="0"/>
          </a:p>
          <a:p>
            <a:pPr algn="r"/>
            <a:r>
              <a:rPr lang="en-GB" sz="1400" i="1" dirty="0" smtClean="0"/>
              <a:t>(3 marks)</a:t>
            </a:r>
          </a:p>
          <a:p>
            <a:r>
              <a:rPr lang="en-GB" sz="1400" dirty="0" smtClean="0"/>
              <a:t>Suggest </a:t>
            </a:r>
            <a:r>
              <a:rPr lang="en-GB" sz="1400" b="1" dirty="0"/>
              <a:t>one </a:t>
            </a:r>
            <a:r>
              <a:rPr lang="en-GB" sz="1400" dirty="0"/>
              <a:t>advantage to the termites from group </a:t>
            </a:r>
            <a:r>
              <a:rPr lang="en-GB" sz="1400" b="1" dirty="0"/>
              <a:t>C </a:t>
            </a:r>
            <a:r>
              <a:rPr lang="en-GB" sz="1400" dirty="0"/>
              <a:t>of the behaviour shown in </a:t>
            </a:r>
            <a:r>
              <a:rPr lang="en-GB" sz="1400" dirty="0" smtClean="0"/>
              <a:t>the investigation.</a:t>
            </a:r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i="1" dirty="0"/>
          </a:p>
          <a:p>
            <a:pPr algn="r"/>
            <a:r>
              <a:rPr lang="en-GB" sz="1400" i="1" dirty="0" smtClean="0"/>
              <a:t>(</a:t>
            </a:r>
            <a:r>
              <a:rPr lang="en-GB" sz="1400" i="1" dirty="0"/>
              <a:t>2 marks)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47586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5: Chapter 10: Coordination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5904656" cy="14157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10.1 Coordination:</a:t>
            </a:r>
          </a:p>
          <a:p>
            <a:r>
              <a:rPr lang="en-GB" sz="1400" dirty="0" smtClean="0"/>
              <a:t>How do nervous and hormonal coordination differ?</a:t>
            </a:r>
          </a:p>
          <a:p>
            <a:r>
              <a:rPr lang="en-GB" sz="1400" dirty="0" smtClean="0"/>
              <a:t>What are chemical mediators and how do they work?</a:t>
            </a:r>
          </a:p>
          <a:p>
            <a:r>
              <a:rPr lang="en-GB" sz="1400" dirty="0" smtClean="0"/>
              <a:t>What changes do plants respond to?</a:t>
            </a:r>
          </a:p>
          <a:p>
            <a:r>
              <a:rPr lang="en-GB" sz="1400" dirty="0" smtClean="0"/>
              <a:t>How do plants respond to change?</a:t>
            </a:r>
          </a:p>
          <a:p>
            <a:r>
              <a:rPr lang="en-GB" sz="1400" dirty="0" smtClean="0"/>
              <a:t>What are plant growth factors?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28184" y="764704"/>
            <a:ext cx="2736304" cy="14157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words:</a:t>
            </a:r>
            <a:endParaRPr lang="en-GB" sz="1400" dirty="0" smtClean="0"/>
          </a:p>
          <a:p>
            <a:r>
              <a:rPr lang="en-GB" sz="1400" dirty="0" smtClean="0"/>
              <a:t>nervous system, hormonal system, neurotransmitters, chemical mediators, histamine, allergen, prostaglandins, </a:t>
            </a:r>
            <a:r>
              <a:rPr lang="en-GB" sz="1400" dirty="0" err="1" smtClean="0"/>
              <a:t>indoleacetic</a:t>
            </a:r>
            <a:r>
              <a:rPr lang="en-GB" sz="1400" dirty="0" smtClean="0"/>
              <a:t> acid </a:t>
            </a:r>
            <a:endParaRPr lang="en-GB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70366" y="2387208"/>
            <a:ext cx="4329626" cy="4282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Explain how hormonal coordination works: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 smtClean="0"/>
          </a:p>
          <a:p>
            <a:r>
              <a:rPr lang="en-GB" sz="1400" dirty="0" smtClean="0"/>
              <a:t>Explain how nervous coordination works: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>Explain the key differences between the two:</a:t>
            </a:r>
          </a:p>
          <a:p>
            <a:r>
              <a:rPr lang="en-GB" sz="1400" dirty="0" smtClean="0"/>
              <a:t>Transmission:</a:t>
            </a:r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r>
              <a:rPr lang="en-GB" sz="1400" dirty="0" smtClean="0"/>
              <a:t>Response:</a:t>
            </a:r>
          </a:p>
          <a:p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>Effect: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716016" y="2387208"/>
            <a:ext cx="4248472" cy="4282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State the changes plants respond to: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r>
              <a:rPr lang="en-GB" sz="1400" dirty="0" smtClean="0"/>
              <a:t>Describe how they respond to these changes:</a:t>
            </a:r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>Explain the role of plant growth factors, use Darwin’s, </a:t>
            </a:r>
            <a:r>
              <a:rPr lang="en-GB" sz="1400" dirty="0" err="1" smtClean="0"/>
              <a:t>Boysen</a:t>
            </a:r>
            <a:r>
              <a:rPr lang="en-GB" sz="1400" dirty="0" smtClean="0"/>
              <a:t>-Jensen’s, </a:t>
            </a:r>
            <a:r>
              <a:rPr lang="en-GB" sz="1400" dirty="0" err="1" smtClean="0"/>
              <a:t>Paal’s</a:t>
            </a:r>
            <a:r>
              <a:rPr lang="en-GB" sz="1400" dirty="0" smtClean="0"/>
              <a:t> and Brigg’s experiments in your explanation:</a:t>
            </a:r>
          </a:p>
        </p:txBody>
      </p:sp>
    </p:spTree>
    <p:extLst>
      <p:ext uri="{BB962C8B-B14F-4D97-AF65-F5344CB8AC3E}">
        <p14:creationId xmlns:p14="http://schemas.microsoft.com/office/powerpoint/2010/main" val="383547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5: Chapter 10: Coordination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5436000" cy="984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10.2 Neurones:</a:t>
            </a:r>
          </a:p>
          <a:p>
            <a:r>
              <a:rPr lang="en-GB" sz="1400" dirty="0" smtClean="0"/>
              <a:t>What is a neurone?</a:t>
            </a:r>
          </a:p>
          <a:p>
            <a:r>
              <a:rPr lang="en-GB" sz="1400" dirty="0" smtClean="0"/>
              <a:t>What is the structure of a </a:t>
            </a:r>
            <a:r>
              <a:rPr lang="en-GB" sz="1400" dirty="0" err="1" smtClean="0"/>
              <a:t>myelinated</a:t>
            </a:r>
            <a:r>
              <a:rPr lang="en-GB" sz="1400" dirty="0" smtClean="0"/>
              <a:t> motor neurone?</a:t>
            </a:r>
          </a:p>
          <a:p>
            <a:r>
              <a:rPr lang="en-GB" sz="1400" dirty="0" smtClean="0"/>
              <a:t>What are the different types of neurone?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788510"/>
            <a:ext cx="3168352" cy="9610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words:</a:t>
            </a:r>
            <a:endParaRPr lang="en-GB" sz="1400" dirty="0" smtClean="0"/>
          </a:p>
          <a:p>
            <a:r>
              <a:rPr lang="en-GB" sz="1400" dirty="0" smtClean="0"/>
              <a:t>cell body, </a:t>
            </a:r>
            <a:r>
              <a:rPr lang="en-GB" sz="1400" dirty="0" err="1" smtClean="0"/>
              <a:t>dendrons</a:t>
            </a:r>
            <a:r>
              <a:rPr lang="en-GB" sz="1400" dirty="0" smtClean="0"/>
              <a:t>, axon, Schwann cells, myelin sheath, nodes of Ranvier</a:t>
            </a:r>
            <a:endParaRPr lang="en-GB" sz="1600" dirty="0"/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973857" y="2421288"/>
            <a:ext cx="3958183" cy="3600000"/>
            <a:chOff x="200411" y="1916832"/>
            <a:chExt cx="5036933" cy="4581128"/>
          </a:xfrm>
        </p:grpSpPr>
        <p:grpSp>
          <p:nvGrpSpPr>
            <p:cNvPr id="21" name="Group 20"/>
            <p:cNvGrpSpPr/>
            <p:nvPr/>
          </p:nvGrpSpPr>
          <p:grpSpPr>
            <a:xfrm>
              <a:off x="200411" y="1916832"/>
              <a:ext cx="5036933" cy="4581128"/>
              <a:chOff x="200411" y="1916832"/>
              <a:chExt cx="5036933" cy="4581128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200411" y="1916832"/>
                <a:ext cx="5036933" cy="4581128"/>
                <a:chOff x="200411" y="1916832"/>
                <a:chExt cx="5036933" cy="4581128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200411" y="1916832"/>
                  <a:ext cx="5036933" cy="4581128"/>
                  <a:chOff x="200411" y="1916832"/>
                  <a:chExt cx="5036933" cy="4581128"/>
                </a:xfrm>
              </p:grpSpPr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200411" y="1916832"/>
                    <a:ext cx="5036933" cy="4581128"/>
                    <a:chOff x="200411" y="1916832"/>
                    <a:chExt cx="5036933" cy="4581128"/>
                  </a:xfrm>
                </p:grpSpPr>
                <p:grpSp>
                  <p:nvGrpSpPr>
                    <p:cNvPr id="13" name="Group 12"/>
                    <p:cNvGrpSpPr/>
                    <p:nvPr/>
                  </p:nvGrpSpPr>
                  <p:grpSpPr>
                    <a:xfrm>
                      <a:off x="200411" y="1916832"/>
                      <a:ext cx="5036933" cy="4581128"/>
                      <a:chOff x="200411" y="1916832"/>
                      <a:chExt cx="5036933" cy="4581128"/>
                    </a:xfrm>
                  </p:grpSpPr>
                  <p:grpSp>
                    <p:nvGrpSpPr>
                      <p:cNvPr id="11" name="Group 10"/>
                      <p:cNvGrpSpPr/>
                      <p:nvPr/>
                    </p:nvGrpSpPr>
                    <p:grpSpPr>
                      <a:xfrm>
                        <a:off x="200411" y="1916832"/>
                        <a:ext cx="5036933" cy="4581128"/>
                        <a:chOff x="200411" y="1916832"/>
                        <a:chExt cx="5036933" cy="4581128"/>
                      </a:xfrm>
                    </p:grpSpPr>
                    <p:grpSp>
                      <p:nvGrpSpPr>
                        <p:cNvPr id="7" name="Group 6"/>
                        <p:cNvGrpSpPr/>
                        <p:nvPr/>
                      </p:nvGrpSpPr>
                      <p:grpSpPr>
                        <a:xfrm>
                          <a:off x="200411" y="1916832"/>
                          <a:ext cx="5036933" cy="4581128"/>
                          <a:chOff x="200411" y="1916832"/>
                          <a:chExt cx="5036933" cy="4581128"/>
                        </a:xfrm>
                      </p:grpSpPr>
                      <p:grpSp>
                        <p:nvGrpSpPr>
                          <p:cNvPr id="6" name="Group 5"/>
                          <p:cNvGrpSpPr/>
                          <p:nvPr/>
                        </p:nvGrpSpPr>
                        <p:grpSpPr>
                          <a:xfrm>
                            <a:off x="200411" y="1916832"/>
                            <a:ext cx="5036933" cy="4581128"/>
                            <a:chOff x="200411" y="1916832"/>
                            <a:chExt cx="5036933" cy="4581128"/>
                          </a:xfrm>
                        </p:grpSpPr>
                        <p:grpSp>
                          <p:nvGrpSpPr>
                            <p:cNvPr id="3" name="Group 2"/>
                            <p:cNvGrpSpPr/>
                            <p:nvPr/>
                          </p:nvGrpSpPr>
                          <p:grpSpPr>
                            <a:xfrm>
                              <a:off x="200411" y="1916832"/>
                              <a:ext cx="5036933" cy="4581128"/>
                              <a:chOff x="200411" y="1916832"/>
                              <a:chExt cx="5036933" cy="4581128"/>
                            </a:xfrm>
                          </p:grpSpPr>
                          <p:pic>
                            <p:nvPicPr>
                              <p:cNvPr id="3074" name="Picture 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00411" y="1916832"/>
                                <a:ext cx="5036933" cy="458112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  <p:sp>
                            <p:nvSpPr>
                              <p:cNvPr id="2" name="Rectangle 1"/>
                              <p:cNvSpPr/>
                              <p:nvPr/>
                            </p:nvSpPr>
                            <p:spPr>
                              <a:xfrm>
                                <a:off x="2051720" y="2348880"/>
                                <a:ext cx="504056" cy="216024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</p:grpSp>
                        <p:sp>
                          <p:nvSpPr>
                            <p:cNvPr id="9" name="Rectangle 8"/>
                            <p:cNvSpPr/>
                            <p:nvPr/>
                          </p:nvSpPr>
                          <p:spPr>
                            <a:xfrm>
                              <a:off x="1403648" y="3501008"/>
                              <a:ext cx="504056" cy="216024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B"/>
                            </a:p>
                          </p:txBody>
                        </p:sp>
                      </p:grpSp>
                      <p:sp>
                        <p:nvSpPr>
                          <p:cNvPr id="10" name="Rectangle 9"/>
                          <p:cNvSpPr/>
                          <p:nvPr/>
                        </p:nvSpPr>
                        <p:spPr>
                          <a:xfrm>
                            <a:off x="1195644" y="4941168"/>
                            <a:ext cx="712060" cy="21602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sp>
                      <p:nvSpPr>
                        <p:cNvPr id="12" name="Rectangle 11"/>
                        <p:cNvSpPr/>
                        <p:nvPr/>
                      </p:nvSpPr>
                      <p:spPr>
                        <a:xfrm>
                          <a:off x="1952092" y="5075836"/>
                          <a:ext cx="504056" cy="21602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  <p:sp>
                    <p:nvSpPr>
                      <p:cNvPr id="14" name="Rectangle 13"/>
                      <p:cNvSpPr/>
                      <p:nvPr/>
                    </p:nvSpPr>
                    <p:spPr>
                      <a:xfrm>
                        <a:off x="2500172" y="5028539"/>
                        <a:ext cx="504056" cy="21602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sp>
                  <p:nvSpPr>
                    <p:cNvPr id="16" name="Rectangle 15"/>
                    <p:cNvSpPr/>
                    <p:nvPr/>
                  </p:nvSpPr>
                  <p:spPr>
                    <a:xfrm>
                      <a:off x="3563888" y="5733256"/>
                      <a:ext cx="504056" cy="50405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18" name="Rectangle 17"/>
                  <p:cNvSpPr/>
                  <p:nvPr/>
                </p:nvSpPr>
                <p:spPr>
                  <a:xfrm>
                    <a:off x="2411760" y="3573016"/>
                    <a:ext cx="504056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20" name="Rectangle 19"/>
                <p:cNvSpPr/>
                <p:nvPr/>
              </p:nvSpPr>
              <p:spPr>
                <a:xfrm>
                  <a:off x="3454190" y="2780928"/>
                  <a:ext cx="504056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2" name="Rectangle 21"/>
              <p:cNvSpPr/>
              <p:nvPr/>
            </p:nvSpPr>
            <p:spPr>
              <a:xfrm>
                <a:off x="4644008" y="2996952"/>
                <a:ext cx="504056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4319972" y="3465004"/>
              <a:ext cx="504056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79512" y="1956321"/>
            <a:ext cx="5436000" cy="464103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Describe the structure and function of the parts of a neurone: </a:t>
            </a:r>
            <a:endParaRPr lang="en-GB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5796136" y="1956320"/>
            <a:ext cx="3168352" cy="46410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Draw an diagram and state the function of:</a:t>
            </a:r>
          </a:p>
          <a:p>
            <a:r>
              <a:rPr lang="en-GB" sz="1400" dirty="0" smtClean="0"/>
              <a:t>Motor neurone: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/>
          </a:p>
          <a:p>
            <a:r>
              <a:rPr lang="en-GB" sz="1400" dirty="0" smtClean="0"/>
              <a:t>Sensory neurone: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 smtClean="0"/>
          </a:p>
          <a:p>
            <a:r>
              <a:rPr lang="en-GB" sz="1400" dirty="0" smtClean="0"/>
              <a:t>Intermediate neurone: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13160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3789040"/>
            <a:ext cx="8784976" cy="2952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Explain what is happening at points 1-6 on the graph:</a:t>
            </a:r>
            <a:endParaRPr lang="en-GB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5: Chapter 10: Coordination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4680520" cy="984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10.3 The nerve impulse:</a:t>
            </a:r>
          </a:p>
          <a:p>
            <a:r>
              <a:rPr lang="en-GB" sz="1400" dirty="0" smtClean="0"/>
              <a:t>What resting potential?</a:t>
            </a:r>
          </a:p>
          <a:p>
            <a:r>
              <a:rPr lang="en-GB" sz="1400" dirty="0" smtClean="0"/>
              <a:t>How is resting potential establish in a neurone?</a:t>
            </a:r>
          </a:p>
          <a:p>
            <a:r>
              <a:rPr lang="en-GB" sz="1400" dirty="0" smtClean="0"/>
              <a:t>What is an action potential?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4049" y="788510"/>
            <a:ext cx="3960439" cy="9610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words:</a:t>
            </a:r>
            <a:endParaRPr lang="en-GB" sz="1400" dirty="0" smtClean="0"/>
          </a:p>
          <a:p>
            <a:r>
              <a:rPr lang="en-GB" sz="1400" dirty="0" smtClean="0"/>
              <a:t>resting potential, action potential, phospholipid, intrinsic proteins, sodium-potassium pump, depolarisation, repolarisation</a:t>
            </a:r>
            <a:endParaRPr lang="en-GB" sz="1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8" r="26346" b="8877"/>
          <a:stretch/>
        </p:blipFill>
        <p:spPr bwMode="auto">
          <a:xfrm>
            <a:off x="3454643" y="4149360"/>
            <a:ext cx="2234715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980127"/>
            <a:ext cx="8784976" cy="15928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Explain what resting potential is, including the role of potassium and sodium ions in its generation:</a:t>
            </a:r>
            <a:endParaRPr lang="en-GB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86771" y="4149360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1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86771" y="4921423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2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86771" y="5785519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3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868144" y="414679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4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868144" y="4921423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5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868144" y="5785518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6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7494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</TotalTime>
  <Words>7256</Words>
  <Application>Microsoft Office PowerPoint</Application>
  <PresentationFormat>On-screen Show (4:3)</PresentationFormat>
  <Paragraphs>1367</Paragraphs>
  <Slides>54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John Madejski Academy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Porter</dc:creator>
  <cp:lastModifiedBy>Joanne Porter</cp:lastModifiedBy>
  <cp:revision>107</cp:revision>
  <dcterms:created xsi:type="dcterms:W3CDTF">2013-03-10T09:18:31Z</dcterms:created>
  <dcterms:modified xsi:type="dcterms:W3CDTF">2013-04-09T10:44:13Z</dcterms:modified>
</cp:coreProperties>
</file>